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5" r:id="rId9"/>
    <p:sldId id="266" r:id="rId10"/>
  </p:sldIdLst>
  <p:sldSz cx="9144000" cy="6858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6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A08A6E-A44F-467D-82BC-D22AC7446EAF}"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4F76A38D-EF23-4417-B4D3-34AEE8A98D74}">
      <dgm:prSet/>
      <dgm:spPr/>
      <dgm:t>
        <a:bodyPr/>
        <a:lstStyle/>
        <a:p>
          <a:pPr>
            <a:lnSpc>
              <a:spcPct val="100000"/>
            </a:lnSpc>
            <a:defRPr cap="all"/>
          </a:pPr>
          <a:r>
            <a:rPr lang="en-US" dirty="0"/>
            <a:t>Makes possible the formation of relevant policies and strategies</a:t>
          </a:r>
        </a:p>
      </dgm:t>
    </dgm:pt>
    <dgm:pt modelId="{A592DCDE-5D80-42CB-9359-A5911D93EC1E}" type="parTrans" cxnId="{9160DD47-E113-4C04-9648-A696DEB329EB}">
      <dgm:prSet/>
      <dgm:spPr/>
      <dgm:t>
        <a:bodyPr/>
        <a:lstStyle/>
        <a:p>
          <a:endParaRPr lang="en-US"/>
        </a:p>
      </dgm:t>
    </dgm:pt>
    <dgm:pt modelId="{C8D1AD9E-8438-433E-BBEA-443C410C4F36}" type="sibTrans" cxnId="{9160DD47-E113-4C04-9648-A696DEB329EB}">
      <dgm:prSet/>
      <dgm:spPr/>
      <dgm:t>
        <a:bodyPr/>
        <a:lstStyle/>
        <a:p>
          <a:endParaRPr lang="en-US"/>
        </a:p>
      </dgm:t>
    </dgm:pt>
    <dgm:pt modelId="{C39426E5-9634-4263-BA48-0489EFCF34D8}">
      <dgm:prSet/>
      <dgm:spPr/>
      <dgm:t>
        <a:bodyPr/>
        <a:lstStyle/>
        <a:p>
          <a:pPr>
            <a:lnSpc>
              <a:spcPct val="100000"/>
            </a:lnSpc>
            <a:defRPr cap="all"/>
          </a:pPr>
          <a:r>
            <a:rPr lang="en-US" dirty="0"/>
            <a:t>Customers are able to receive services of an exceptionally high level.</a:t>
          </a:r>
        </a:p>
      </dgm:t>
    </dgm:pt>
    <dgm:pt modelId="{E152B922-53F0-45E3-9FA6-EF548553BF38}" type="parTrans" cxnId="{A04CAD97-8329-4BEC-8B82-58A7DF1ED3D1}">
      <dgm:prSet/>
      <dgm:spPr/>
      <dgm:t>
        <a:bodyPr/>
        <a:lstStyle/>
        <a:p>
          <a:endParaRPr lang="en-US"/>
        </a:p>
      </dgm:t>
    </dgm:pt>
    <dgm:pt modelId="{AA92A301-BE5C-46AF-92EB-2B5A1FCEAEA6}" type="sibTrans" cxnId="{A04CAD97-8329-4BEC-8B82-58A7DF1ED3D1}">
      <dgm:prSet/>
      <dgm:spPr/>
      <dgm:t>
        <a:bodyPr/>
        <a:lstStyle/>
        <a:p>
          <a:endParaRPr lang="en-US"/>
        </a:p>
      </dgm:t>
    </dgm:pt>
    <dgm:pt modelId="{5CB3F32A-4ED3-4BC8-980C-05D419BE9EF9}">
      <dgm:prSet phldr="0"/>
      <dgm:spPr/>
      <dgm:t>
        <a:bodyPr/>
        <a:lstStyle/>
        <a:p>
          <a:pPr>
            <a:lnSpc>
              <a:spcPct val="100000"/>
            </a:lnSpc>
            <a:defRPr cap="all"/>
          </a:pPr>
          <a:r>
            <a:rPr lang="en-US" dirty="0"/>
            <a:t>It is now possible to make better use of resources and time, resulting in increased productivity.</a:t>
          </a:r>
        </a:p>
      </dgm:t>
    </dgm:pt>
    <dgm:pt modelId="{F5A5D990-35DF-46FC-9C8E-36DAFC88609E}" type="parTrans" cxnId="{F4A63665-FD61-4CCD-BC82-E82506E8ABB8}">
      <dgm:prSet/>
      <dgm:spPr/>
      <dgm:t>
        <a:bodyPr/>
        <a:lstStyle/>
        <a:p>
          <a:endParaRPr lang="en-US"/>
        </a:p>
      </dgm:t>
    </dgm:pt>
    <dgm:pt modelId="{3D9167C8-AC07-4046-B430-C7ED18348EC6}" type="sibTrans" cxnId="{F4A63665-FD61-4CCD-BC82-E82506E8ABB8}">
      <dgm:prSet/>
      <dgm:spPr/>
      <dgm:t>
        <a:bodyPr/>
        <a:lstStyle/>
        <a:p>
          <a:endParaRPr lang="en-US"/>
        </a:p>
      </dgm:t>
    </dgm:pt>
    <dgm:pt modelId="{69819204-DEB3-4470-AD80-EA602BC9BB87}">
      <dgm:prSet phldr="0"/>
      <dgm:spPr/>
      <dgm:t>
        <a:bodyPr/>
        <a:lstStyle/>
        <a:p>
          <a:pPr>
            <a:lnSpc>
              <a:spcPct val="100000"/>
            </a:lnSpc>
            <a:defRPr cap="all"/>
          </a:pPr>
          <a:r>
            <a:rPr lang="en-US" dirty="0"/>
            <a:t>Help in determining what decisions are most suited for the organization. </a:t>
          </a:r>
        </a:p>
      </dgm:t>
    </dgm:pt>
    <dgm:pt modelId="{1BDB8BCC-EA26-49E5-A5B3-A640CC3C617E}" type="parTrans" cxnId="{4CCFA2D9-22C8-4D88-967E-16FE886380C6}">
      <dgm:prSet/>
      <dgm:spPr/>
      <dgm:t>
        <a:bodyPr/>
        <a:lstStyle/>
        <a:p>
          <a:endParaRPr lang="en-US"/>
        </a:p>
      </dgm:t>
    </dgm:pt>
    <dgm:pt modelId="{5EB65D33-A863-453B-B6B7-C75E3E27B517}" type="sibTrans" cxnId="{4CCFA2D9-22C8-4D88-967E-16FE886380C6}">
      <dgm:prSet/>
      <dgm:spPr/>
      <dgm:t>
        <a:bodyPr/>
        <a:lstStyle/>
        <a:p>
          <a:endParaRPr lang="en-US"/>
        </a:p>
      </dgm:t>
    </dgm:pt>
    <dgm:pt modelId="{CAC7ADFC-7117-49C2-A28C-3B2A7DA1E36E}" type="pres">
      <dgm:prSet presAssocID="{28A08A6E-A44F-467D-82BC-D22AC7446EAF}" presName="root" presStyleCnt="0">
        <dgm:presLayoutVars>
          <dgm:dir/>
          <dgm:resizeHandles val="exact"/>
        </dgm:presLayoutVars>
      </dgm:prSet>
      <dgm:spPr/>
    </dgm:pt>
    <dgm:pt modelId="{DFC9CDF0-4C1B-48E2-9C12-78FA0F8AED9A}" type="pres">
      <dgm:prSet presAssocID="{4F76A38D-EF23-4417-B4D3-34AEE8A98D74}" presName="compNode" presStyleCnt="0"/>
      <dgm:spPr/>
    </dgm:pt>
    <dgm:pt modelId="{392FABF6-0B3D-4978-8F74-51223ABFFFB3}" type="pres">
      <dgm:prSet presAssocID="{4F76A38D-EF23-4417-B4D3-34AEE8A98D74}" presName="iconBgRect" presStyleLbl="bgShp" presStyleIdx="0" presStyleCnt="4"/>
      <dgm:spPr/>
    </dgm:pt>
    <dgm:pt modelId="{077E8F67-E5EC-45BD-9102-89BCED27056C}" type="pres">
      <dgm:prSet presAssocID="{4F76A38D-EF23-4417-B4D3-34AEE8A98D74}" presName="iconRect" presStyleLbl="node1" presStyleIdx="0" presStyleCnt="4" custScaleX="149929" custScaleY="127545" custLinFactNeighborX="-10113" custLinFactNeighborY="-10113"/>
      <dgm:spPr>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a:noFill/>
        </a:ln>
      </dgm:spPr>
      <dgm:extLst>
        <a:ext uri="{E40237B7-FDA0-4F09-8148-C483321AD2D9}">
          <dgm14:cNvPr xmlns:dgm14="http://schemas.microsoft.com/office/drawing/2010/diagram" id="0" name="" descr="Meeting"/>
        </a:ext>
      </dgm:extLst>
    </dgm:pt>
    <dgm:pt modelId="{84D678E5-8B76-4BB3-8500-A31AC8105788}" type="pres">
      <dgm:prSet presAssocID="{4F76A38D-EF23-4417-B4D3-34AEE8A98D74}" presName="spaceRect" presStyleCnt="0"/>
      <dgm:spPr/>
    </dgm:pt>
    <dgm:pt modelId="{2365CF3B-EEA7-4992-83BC-AF5CDAC76974}" type="pres">
      <dgm:prSet presAssocID="{4F76A38D-EF23-4417-B4D3-34AEE8A98D74}" presName="textRect" presStyleLbl="revTx" presStyleIdx="0" presStyleCnt="4">
        <dgm:presLayoutVars>
          <dgm:chMax val="1"/>
          <dgm:chPref val="1"/>
        </dgm:presLayoutVars>
      </dgm:prSet>
      <dgm:spPr/>
    </dgm:pt>
    <dgm:pt modelId="{3A73CB29-F3DF-4BCA-906A-3CB36479485C}" type="pres">
      <dgm:prSet presAssocID="{C8D1AD9E-8438-433E-BBEA-443C410C4F36}" presName="sibTrans" presStyleCnt="0"/>
      <dgm:spPr/>
    </dgm:pt>
    <dgm:pt modelId="{BD553281-F95C-4FFF-B5CD-F88C8625F1DC}" type="pres">
      <dgm:prSet presAssocID="{C39426E5-9634-4263-BA48-0489EFCF34D8}" presName="compNode" presStyleCnt="0"/>
      <dgm:spPr/>
    </dgm:pt>
    <dgm:pt modelId="{61683D82-38C6-4A8A-8155-D67DDB0328D5}" type="pres">
      <dgm:prSet presAssocID="{C39426E5-9634-4263-BA48-0489EFCF34D8}" presName="iconBgRect" presStyleLbl="bgShp" presStyleIdx="1" presStyleCnt="4"/>
      <dgm:spPr/>
    </dgm:pt>
    <dgm:pt modelId="{037F5E82-85A1-48FF-B3DC-50C1CC960DB5}" type="pres">
      <dgm:prSet presAssocID="{C39426E5-9634-4263-BA48-0489EFCF34D8}" presName="iconRect" presStyleLbl="node1" presStyleIdx="1" presStyleCnt="4"/>
      <dgm:spPr>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a:noFill/>
        </a:ln>
      </dgm:spPr>
      <dgm:extLst>
        <a:ext uri="{E40237B7-FDA0-4F09-8148-C483321AD2D9}">
          <dgm14:cNvPr xmlns:dgm14="http://schemas.microsoft.com/office/drawing/2010/diagram" id="0" name="" descr="Welder"/>
        </a:ext>
      </dgm:extLst>
    </dgm:pt>
    <dgm:pt modelId="{8B013FE6-E9C3-4382-843F-01F438D54788}" type="pres">
      <dgm:prSet presAssocID="{C39426E5-9634-4263-BA48-0489EFCF34D8}" presName="spaceRect" presStyleCnt="0"/>
      <dgm:spPr/>
    </dgm:pt>
    <dgm:pt modelId="{68AB18BD-631B-4651-A6EF-8A724D389135}" type="pres">
      <dgm:prSet presAssocID="{C39426E5-9634-4263-BA48-0489EFCF34D8}" presName="textRect" presStyleLbl="revTx" presStyleIdx="1" presStyleCnt="4">
        <dgm:presLayoutVars>
          <dgm:chMax val="1"/>
          <dgm:chPref val="1"/>
        </dgm:presLayoutVars>
      </dgm:prSet>
      <dgm:spPr/>
    </dgm:pt>
    <dgm:pt modelId="{D6907EBD-2CFF-43D1-81B4-971500300DE2}" type="pres">
      <dgm:prSet presAssocID="{AA92A301-BE5C-46AF-92EB-2B5A1FCEAEA6}" presName="sibTrans" presStyleCnt="0"/>
      <dgm:spPr/>
    </dgm:pt>
    <dgm:pt modelId="{DF41091D-BDD8-48C6-9840-97C236556C52}" type="pres">
      <dgm:prSet presAssocID="{5CB3F32A-4ED3-4BC8-980C-05D419BE9EF9}" presName="compNode" presStyleCnt="0"/>
      <dgm:spPr/>
    </dgm:pt>
    <dgm:pt modelId="{1FD36519-AD14-4247-8915-4104CD2E039D}" type="pres">
      <dgm:prSet presAssocID="{5CB3F32A-4ED3-4BC8-980C-05D419BE9EF9}" presName="iconBgRect" presStyleLbl="bgShp" presStyleIdx="2" presStyleCnt="4"/>
      <dgm:spPr/>
    </dgm:pt>
    <dgm:pt modelId="{68233C2C-FABC-40AB-9D35-418BAE2040BC}" type="pres">
      <dgm:prSet presAssocID="{5CB3F32A-4ED3-4BC8-980C-05D419BE9EF9}" presName="iconRect" presStyleLbl="node1" presStyleIdx="2" presStyleCnt="4"/>
      <dgm:spPr>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a:noFill/>
        </a:ln>
      </dgm:spPr>
      <dgm:extLst>
        <a:ext uri="{E40237B7-FDA0-4F09-8148-C483321AD2D9}">
          <dgm14:cNvPr xmlns:dgm14="http://schemas.microsoft.com/office/drawing/2010/diagram" id="0" name="" descr="Business Growth"/>
        </a:ext>
      </dgm:extLst>
    </dgm:pt>
    <dgm:pt modelId="{9AA795FD-806B-4D22-A253-0C31F5089450}" type="pres">
      <dgm:prSet presAssocID="{5CB3F32A-4ED3-4BC8-980C-05D419BE9EF9}" presName="spaceRect" presStyleCnt="0"/>
      <dgm:spPr/>
    </dgm:pt>
    <dgm:pt modelId="{2E744F7C-7ED9-408D-83AE-C673E39FA08D}" type="pres">
      <dgm:prSet presAssocID="{5CB3F32A-4ED3-4BC8-980C-05D419BE9EF9}" presName="textRect" presStyleLbl="revTx" presStyleIdx="2" presStyleCnt="4">
        <dgm:presLayoutVars>
          <dgm:chMax val="1"/>
          <dgm:chPref val="1"/>
        </dgm:presLayoutVars>
      </dgm:prSet>
      <dgm:spPr/>
    </dgm:pt>
    <dgm:pt modelId="{95D46775-3375-4D03-BCE8-EB4E8FFC271B}" type="pres">
      <dgm:prSet presAssocID="{3D9167C8-AC07-4046-B430-C7ED18348EC6}" presName="sibTrans" presStyleCnt="0"/>
      <dgm:spPr/>
    </dgm:pt>
    <dgm:pt modelId="{99F88DDE-FC02-42B2-BEFF-60AB5CAAD58A}" type="pres">
      <dgm:prSet presAssocID="{69819204-DEB3-4470-AD80-EA602BC9BB87}" presName="compNode" presStyleCnt="0"/>
      <dgm:spPr/>
    </dgm:pt>
    <dgm:pt modelId="{0BE3479E-5057-4731-9BB4-2780C929DF7B}" type="pres">
      <dgm:prSet presAssocID="{69819204-DEB3-4470-AD80-EA602BC9BB87}" presName="iconBgRect" presStyleLbl="bgShp" presStyleIdx="3" presStyleCnt="4"/>
      <dgm:spPr/>
    </dgm:pt>
    <dgm:pt modelId="{A6E26DDE-CB83-4039-B4E4-6BA38AF349EE}" type="pres">
      <dgm:prSet presAssocID="{69819204-DEB3-4470-AD80-EA602BC9BB87}" presName="iconRect" presStyleLbl="node1" presStyleIdx="3" presStyleCnt="4"/>
      <dgm:spPr>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a:noFill/>
        </a:ln>
      </dgm:spPr>
      <dgm:extLst>
        <a:ext uri="{E40237B7-FDA0-4F09-8148-C483321AD2D9}">
          <dgm14:cNvPr xmlns:dgm14="http://schemas.microsoft.com/office/drawing/2010/diagram" id="0" name="" descr="Hierarchy"/>
        </a:ext>
      </dgm:extLst>
    </dgm:pt>
    <dgm:pt modelId="{39A8E632-A208-48E7-887D-C3BFBF2CD96F}" type="pres">
      <dgm:prSet presAssocID="{69819204-DEB3-4470-AD80-EA602BC9BB87}" presName="spaceRect" presStyleCnt="0"/>
      <dgm:spPr/>
    </dgm:pt>
    <dgm:pt modelId="{4A0D0A19-1135-40DD-BEDA-7D703211AFD9}" type="pres">
      <dgm:prSet presAssocID="{69819204-DEB3-4470-AD80-EA602BC9BB87}" presName="textRect" presStyleLbl="revTx" presStyleIdx="3" presStyleCnt="4">
        <dgm:presLayoutVars>
          <dgm:chMax val="1"/>
          <dgm:chPref val="1"/>
        </dgm:presLayoutVars>
      </dgm:prSet>
      <dgm:spPr/>
    </dgm:pt>
  </dgm:ptLst>
  <dgm:cxnLst>
    <dgm:cxn modelId="{A6E91B15-CAD3-4CA4-ADF6-FD9EFBFB7A07}" type="presOf" srcId="{5CB3F32A-4ED3-4BC8-980C-05D419BE9EF9}" destId="{2E744F7C-7ED9-408D-83AE-C673E39FA08D}" srcOrd="0" destOrd="0" presId="urn:microsoft.com/office/officeart/2018/5/layout/IconCircleLabelList"/>
    <dgm:cxn modelId="{F4A63665-FD61-4CCD-BC82-E82506E8ABB8}" srcId="{28A08A6E-A44F-467D-82BC-D22AC7446EAF}" destId="{5CB3F32A-4ED3-4BC8-980C-05D419BE9EF9}" srcOrd="2" destOrd="0" parTransId="{F5A5D990-35DF-46FC-9C8E-36DAFC88609E}" sibTransId="{3D9167C8-AC07-4046-B430-C7ED18348EC6}"/>
    <dgm:cxn modelId="{9160DD47-E113-4C04-9648-A696DEB329EB}" srcId="{28A08A6E-A44F-467D-82BC-D22AC7446EAF}" destId="{4F76A38D-EF23-4417-B4D3-34AEE8A98D74}" srcOrd="0" destOrd="0" parTransId="{A592DCDE-5D80-42CB-9359-A5911D93EC1E}" sibTransId="{C8D1AD9E-8438-433E-BBEA-443C410C4F36}"/>
    <dgm:cxn modelId="{9A71A382-13CD-42B3-8E82-E2634602C559}" type="presOf" srcId="{C39426E5-9634-4263-BA48-0489EFCF34D8}" destId="{68AB18BD-631B-4651-A6EF-8A724D389135}" srcOrd="0" destOrd="0" presId="urn:microsoft.com/office/officeart/2018/5/layout/IconCircleLabelList"/>
    <dgm:cxn modelId="{1A8B0C85-451B-49CF-8974-BB27049880B7}" type="presOf" srcId="{28A08A6E-A44F-467D-82BC-D22AC7446EAF}" destId="{CAC7ADFC-7117-49C2-A28C-3B2A7DA1E36E}" srcOrd="0" destOrd="0" presId="urn:microsoft.com/office/officeart/2018/5/layout/IconCircleLabelList"/>
    <dgm:cxn modelId="{0D93D392-DFC7-463E-AC2F-1467378E2FB3}" type="presOf" srcId="{4F76A38D-EF23-4417-B4D3-34AEE8A98D74}" destId="{2365CF3B-EEA7-4992-83BC-AF5CDAC76974}" srcOrd="0" destOrd="0" presId="urn:microsoft.com/office/officeart/2018/5/layout/IconCircleLabelList"/>
    <dgm:cxn modelId="{A04CAD97-8329-4BEC-8B82-58A7DF1ED3D1}" srcId="{28A08A6E-A44F-467D-82BC-D22AC7446EAF}" destId="{C39426E5-9634-4263-BA48-0489EFCF34D8}" srcOrd="1" destOrd="0" parTransId="{E152B922-53F0-45E3-9FA6-EF548553BF38}" sibTransId="{AA92A301-BE5C-46AF-92EB-2B5A1FCEAEA6}"/>
    <dgm:cxn modelId="{B1E5129B-0CC7-412F-B274-663CE67E84DE}" type="presOf" srcId="{69819204-DEB3-4470-AD80-EA602BC9BB87}" destId="{4A0D0A19-1135-40DD-BEDA-7D703211AFD9}" srcOrd="0" destOrd="0" presId="urn:microsoft.com/office/officeart/2018/5/layout/IconCircleLabelList"/>
    <dgm:cxn modelId="{4CCFA2D9-22C8-4D88-967E-16FE886380C6}" srcId="{28A08A6E-A44F-467D-82BC-D22AC7446EAF}" destId="{69819204-DEB3-4470-AD80-EA602BC9BB87}" srcOrd="3" destOrd="0" parTransId="{1BDB8BCC-EA26-49E5-A5B3-A640CC3C617E}" sibTransId="{5EB65D33-A863-453B-B6B7-C75E3E27B517}"/>
    <dgm:cxn modelId="{2E99C147-D846-46CB-B5B8-6E21B357E4C2}" type="presParOf" srcId="{CAC7ADFC-7117-49C2-A28C-3B2A7DA1E36E}" destId="{DFC9CDF0-4C1B-48E2-9C12-78FA0F8AED9A}" srcOrd="0" destOrd="0" presId="urn:microsoft.com/office/officeart/2018/5/layout/IconCircleLabelList"/>
    <dgm:cxn modelId="{31770DAE-BD79-4CEC-A9B2-271038FE5BEC}" type="presParOf" srcId="{DFC9CDF0-4C1B-48E2-9C12-78FA0F8AED9A}" destId="{392FABF6-0B3D-4978-8F74-51223ABFFFB3}" srcOrd="0" destOrd="0" presId="urn:microsoft.com/office/officeart/2018/5/layout/IconCircleLabelList"/>
    <dgm:cxn modelId="{1FF899F3-2272-46AB-8402-AE80C913FD54}" type="presParOf" srcId="{DFC9CDF0-4C1B-48E2-9C12-78FA0F8AED9A}" destId="{077E8F67-E5EC-45BD-9102-89BCED27056C}" srcOrd="1" destOrd="0" presId="urn:microsoft.com/office/officeart/2018/5/layout/IconCircleLabelList"/>
    <dgm:cxn modelId="{43FF53A9-F705-472B-908B-CD90DCC0723C}" type="presParOf" srcId="{DFC9CDF0-4C1B-48E2-9C12-78FA0F8AED9A}" destId="{84D678E5-8B76-4BB3-8500-A31AC8105788}" srcOrd="2" destOrd="0" presId="urn:microsoft.com/office/officeart/2018/5/layout/IconCircleLabelList"/>
    <dgm:cxn modelId="{6FE3B382-7C42-4C56-8015-2E28F9EB752E}" type="presParOf" srcId="{DFC9CDF0-4C1B-48E2-9C12-78FA0F8AED9A}" destId="{2365CF3B-EEA7-4992-83BC-AF5CDAC76974}" srcOrd="3" destOrd="0" presId="urn:microsoft.com/office/officeart/2018/5/layout/IconCircleLabelList"/>
    <dgm:cxn modelId="{0D32F148-C384-4634-B800-C269FA892EDA}" type="presParOf" srcId="{CAC7ADFC-7117-49C2-A28C-3B2A7DA1E36E}" destId="{3A73CB29-F3DF-4BCA-906A-3CB36479485C}" srcOrd="1" destOrd="0" presId="urn:microsoft.com/office/officeart/2018/5/layout/IconCircleLabelList"/>
    <dgm:cxn modelId="{D5968C0B-068F-49FF-B72C-0954CAB782D9}" type="presParOf" srcId="{CAC7ADFC-7117-49C2-A28C-3B2A7DA1E36E}" destId="{BD553281-F95C-4FFF-B5CD-F88C8625F1DC}" srcOrd="2" destOrd="0" presId="urn:microsoft.com/office/officeart/2018/5/layout/IconCircleLabelList"/>
    <dgm:cxn modelId="{AFC8A602-DE79-4541-A612-BB04BA9A9702}" type="presParOf" srcId="{BD553281-F95C-4FFF-B5CD-F88C8625F1DC}" destId="{61683D82-38C6-4A8A-8155-D67DDB0328D5}" srcOrd="0" destOrd="0" presId="urn:microsoft.com/office/officeart/2018/5/layout/IconCircleLabelList"/>
    <dgm:cxn modelId="{6B92B04A-8011-49F1-BAE5-2D2773E3E1E1}" type="presParOf" srcId="{BD553281-F95C-4FFF-B5CD-F88C8625F1DC}" destId="{037F5E82-85A1-48FF-B3DC-50C1CC960DB5}" srcOrd="1" destOrd="0" presId="urn:microsoft.com/office/officeart/2018/5/layout/IconCircleLabelList"/>
    <dgm:cxn modelId="{9B80B037-4677-40CB-9A91-07F525214D12}" type="presParOf" srcId="{BD553281-F95C-4FFF-B5CD-F88C8625F1DC}" destId="{8B013FE6-E9C3-4382-843F-01F438D54788}" srcOrd="2" destOrd="0" presId="urn:microsoft.com/office/officeart/2018/5/layout/IconCircleLabelList"/>
    <dgm:cxn modelId="{6A54D414-AEA2-4644-A909-09C4A253A25A}" type="presParOf" srcId="{BD553281-F95C-4FFF-B5CD-F88C8625F1DC}" destId="{68AB18BD-631B-4651-A6EF-8A724D389135}" srcOrd="3" destOrd="0" presId="urn:microsoft.com/office/officeart/2018/5/layout/IconCircleLabelList"/>
    <dgm:cxn modelId="{416A47C5-CF66-42F8-BA51-3E1D7CB0398C}" type="presParOf" srcId="{CAC7ADFC-7117-49C2-A28C-3B2A7DA1E36E}" destId="{D6907EBD-2CFF-43D1-81B4-971500300DE2}" srcOrd="3" destOrd="0" presId="urn:microsoft.com/office/officeart/2018/5/layout/IconCircleLabelList"/>
    <dgm:cxn modelId="{C781F70B-0FF5-4A40-827D-902D18228CF1}" type="presParOf" srcId="{CAC7ADFC-7117-49C2-A28C-3B2A7DA1E36E}" destId="{DF41091D-BDD8-48C6-9840-97C236556C52}" srcOrd="4" destOrd="0" presId="urn:microsoft.com/office/officeart/2018/5/layout/IconCircleLabelList"/>
    <dgm:cxn modelId="{11F9DA4D-E2D6-4CC0-8B4D-228776FEC705}" type="presParOf" srcId="{DF41091D-BDD8-48C6-9840-97C236556C52}" destId="{1FD36519-AD14-4247-8915-4104CD2E039D}" srcOrd="0" destOrd="0" presId="urn:microsoft.com/office/officeart/2018/5/layout/IconCircleLabelList"/>
    <dgm:cxn modelId="{0A3FFC8B-CBB0-4618-A8C3-392F422959A9}" type="presParOf" srcId="{DF41091D-BDD8-48C6-9840-97C236556C52}" destId="{68233C2C-FABC-40AB-9D35-418BAE2040BC}" srcOrd="1" destOrd="0" presId="urn:microsoft.com/office/officeart/2018/5/layout/IconCircleLabelList"/>
    <dgm:cxn modelId="{1A165A16-AB70-4EE1-A0D6-6A615B0A863F}" type="presParOf" srcId="{DF41091D-BDD8-48C6-9840-97C236556C52}" destId="{9AA795FD-806B-4D22-A253-0C31F5089450}" srcOrd="2" destOrd="0" presId="urn:microsoft.com/office/officeart/2018/5/layout/IconCircleLabelList"/>
    <dgm:cxn modelId="{84622CEF-8061-4E87-9884-BE6396C4BDCF}" type="presParOf" srcId="{DF41091D-BDD8-48C6-9840-97C236556C52}" destId="{2E744F7C-7ED9-408D-83AE-C673E39FA08D}" srcOrd="3" destOrd="0" presId="urn:microsoft.com/office/officeart/2018/5/layout/IconCircleLabelList"/>
    <dgm:cxn modelId="{DD73A24B-06CB-4A1C-B32F-F4CE4A8C0F64}" type="presParOf" srcId="{CAC7ADFC-7117-49C2-A28C-3B2A7DA1E36E}" destId="{95D46775-3375-4D03-BCE8-EB4E8FFC271B}" srcOrd="5" destOrd="0" presId="urn:microsoft.com/office/officeart/2018/5/layout/IconCircleLabelList"/>
    <dgm:cxn modelId="{EB031382-2963-4767-A222-71DF818D170B}" type="presParOf" srcId="{CAC7ADFC-7117-49C2-A28C-3B2A7DA1E36E}" destId="{99F88DDE-FC02-42B2-BEFF-60AB5CAAD58A}" srcOrd="6" destOrd="0" presId="urn:microsoft.com/office/officeart/2018/5/layout/IconCircleLabelList"/>
    <dgm:cxn modelId="{062CDFDA-0F8D-4205-876B-C991F5229D6B}" type="presParOf" srcId="{99F88DDE-FC02-42B2-BEFF-60AB5CAAD58A}" destId="{0BE3479E-5057-4731-9BB4-2780C929DF7B}" srcOrd="0" destOrd="0" presId="urn:microsoft.com/office/officeart/2018/5/layout/IconCircleLabelList"/>
    <dgm:cxn modelId="{6349C453-1E8E-41C4-8CB1-FF648C8E9B8F}" type="presParOf" srcId="{99F88DDE-FC02-42B2-BEFF-60AB5CAAD58A}" destId="{A6E26DDE-CB83-4039-B4E4-6BA38AF349EE}" srcOrd="1" destOrd="0" presId="urn:microsoft.com/office/officeart/2018/5/layout/IconCircleLabelList"/>
    <dgm:cxn modelId="{D3A10B12-5C41-4DF1-823B-E203ACBD4260}" type="presParOf" srcId="{99F88DDE-FC02-42B2-BEFF-60AB5CAAD58A}" destId="{39A8E632-A208-48E7-887D-C3BFBF2CD96F}" srcOrd="2" destOrd="0" presId="urn:microsoft.com/office/officeart/2018/5/layout/IconCircleLabelList"/>
    <dgm:cxn modelId="{22CD1E46-5344-4998-9106-C91F51DF1390}" type="presParOf" srcId="{99F88DDE-FC02-42B2-BEFF-60AB5CAAD58A}" destId="{4A0D0A19-1135-40DD-BEDA-7D703211AFD9}"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349341-DE41-4F0B-B247-6D56D53BBD8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D02EB6CE-9760-46AC-934C-4DCDDB382D1E}">
      <dgm:prSet phldr="0"/>
      <dgm:spPr/>
      <dgm:t>
        <a:bodyPr/>
        <a:lstStyle/>
        <a:p>
          <a:pPr>
            <a:lnSpc>
              <a:spcPct val="100000"/>
            </a:lnSpc>
            <a:defRPr cap="all"/>
          </a:pPr>
          <a:r>
            <a:rPr lang="en-US" dirty="0">
              <a:latin typeface="Calibri Light" panose="020F0302020204030204"/>
            </a:rPr>
            <a:t>Giving for more profitable returns</a:t>
          </a:r>
          <a:endParaRPr lang="en-US" dirty="0"/>
        </a:p>
      </dgm:t>
    </dgm:pt>
    <dgm:pt modelId="{8D745706-5CD3-4533-BEA7-48C11B877397}" type="parTrans" cxnId="{788B205D-9795-4C6E-84FE-087BD6497223}">
      <dgm:prSet/>
      <dgm:spPr/>
      <dgm:t>
        <a:bodyPr/>
        <a:lstStyle/>
        <a:p>
          <a:endParaRPr lang="en-US"/>
        </a:p>
      </dgm:t>
    </dgm:pt>
    <dgm:pt modelId="{5A54F1EB-F0C6-4234-B4C1-2E01AB862C44}" type="sibTrans" cxnId="{788B205D-9795-4C6E-84FE-087BD6497223}">
      <dgm:prSet/>
      <dgm:spPr/>
      <dgm:t>
        <a:bodyPr/>
        <a:lstStyle/>
        <a:p>
          <a:endParaRPr lang="en-US"/>
        </a:p>
      </dgm:t>
    </dgm:pt>
    <dgm:pt modelId="{AD982DE9-EC83-46F5-95FD-703DE84D0470}">
      <dgm:prSet/>
      <dgm:spPr/>
      <dgm:t>
        <a:bodyPr/>
        <a:lstStyle/>
        <a:p>
          <a:pPr>
            <a:lnSpc>
              <a:spcPct val="100000"/>
            </a:lnSpc>
            <a:defRPr cap="all"/>
          </a:pPr>
          <a:r>
            <a:rPr lang="en-US" dirty="0">
              <a:latin typeface="Calibri Light" panose="020F0302020204030204"/>
            </a:rPr>
            <a:t>Broadening of wealth</a:t>
          </a:r>
          <a:endParaRPr lang="en-US" dirty="0"/>
        </a:p>
      </dgm:t>
    </dgm:pt>
    <dgm:pt modelId="{B9107829-E8CD-4917-B8CD-0AAE3EF55E66}" type="parTrans" cxnId="{76C878CE-7F8C-4A7C-AAFA-B91953BFC01A}">
      <dgm:prSet/>
      <dgm:spPr/>
      <dgm:t>
        <a:bodyPr/>
        <a:lstStyle/>
        <a:p>
          <a:endParaRPr lang="en-US"/>
        </a:p>
      </dgm:t>
    </dgm:pt>
    <dgm:pt modelId="{F929B908-1BDE-4FF0-B7E0-1BA0B9BE532B}" type="sibTrans" cxnId="{76C878CE-7F8C-4A7C-AAFA-B91953BFC01A}">
      <dgm:prSet/>
      <dgm:spPr/>
      <dgm:t>
        <a:bodyPr/>
        <a:lstStyle/>
        <a:p>
          <a:endParaRPr lang="en-US"/>
        </a:p>
      </dgm:t>
    </dgm:pt>
    <dgm:pt modelId="{12F2A1F4-9C35-4DC2-A6B2-526F0ABD0C08}">
      <dgm:prSet/>
      <dgm:spPr/>
      <dgm:t>
        <a:bodyPr/>
        <a:lstStyle/>
        <a:p>
          <a:pPr>
            <a:lnSpc>
              <a:spcPct val="100000"/>
            </a:lnSpc>
            <a:defRPr cap="all"/>
          </a:pPr>
          <a:r>
            <a:rPr lang="en-US" dirty="0">
              <a:latin typeface="Calibri Light" panose="020F0302020204030204"/>
            </a:rPr>
            <a:t>empowerment of workers for value creation</a:t>
          </a:r>
        </a:p>
      </dgm:t>
    </dgm:pt>
    <dgm:pt modelId="{AE224B62-14A2-4F36-9B03-FB6DC3B5CABE}" type="parTrans" cxnId="{2BEB12B9-99D6-496A-A74A-09874E5C8569}">
      <dgm:prSet/>
      <dgm:spPr/>
      <dgm:t>
        <a:bodyPr/>
        <a:lstStyle/>
        <a:p>
          <a:endParaRPr lang="en-US"/>
        </a:p>
      </dgm:t>
    </dgm:pt>
    <dgm:pt modelId="{9A11A33F-E238-469E-A226-F2A6733216C1}" type="sibTrans" cxnId="{2BEB12B9-99D6-496A-A74A-09874E5C8569}">
      <dgm:prSet/>
      <dgm:spPr/>
      <dgm:t>
        <a:bodyPr/>
        <a:lstStyle/>
        <a:p>
          <a:endParaRPr lang="en-US"/>
        </a:p>
      </dgm:t>
    </dgm:pt>
    <dgm:pt modelId="{76979D44-4634-4FC0-9F87-10F685BA3E52}">
      <dgm:prSet phldr="0"/>
      <dgm:spPr/>
      <dgm:t>
        <a:bodyPr/>
        <a:lstStyle/>
        <a:p>
          <a:pPr>
            <a:lnSpc>
              <a:spcPct val="100000"/>
            </a:lnSpc>
            <a:defRPr cap="all"/>
          </a:pPr>
          <a:r>
            <a:rPr lang="en-US" dirty="0">
              <a:latin typeface="Calibri Light" panose="020F0302020204030204"/>
            </a:rPr>
            <a:t>Better associations for lead </a:t>
          </a:r>
          <a:endParaRPr lang="en-US" dirty="0"/>
        </a:p>
      </dgm:t>
    </dgm:pt>
    <dgm:pt modelId="{B31C26D9-3C34-4938-A3E9-8FAD3CBFB252}" type="parTrans" cxnId="{A0A91D7C-808A-4093-A171-FF764A37EC49}">
      <dgm:prSet/>
      <dgm:spPr/>
      <dgm:t>
        <a:bodyPr/>
        <a:lstStyle/>
        <a:p>
          <a:endParaRPr lang="en-US"/>
        </a:p>
      </dgm:t>
    </dgm:pt>
    <dgm:pt modelId="{37E15CA0-56B0-4570-B46E-FBAE4F555FD7}" type="sibTrans" cxnId="{A0A91D7C-808A-4093-A171-FF764A37EC49}">
      <dgm:prSet/>
      <dgm:spPr/>
      <dgm:t>
        <a:bodyPr/>
        <a:lstStyle/>
        <a:p>
          <a:endParaRPr lang="en-US"/>
        </a:p>
      </dgm:t>
    </dgm:pt>
    <dgm:pt modelId="{91D2212B-2F7F-4765-A826-06014DFF544A}" type="pres">
      <dgm:prSet presAssocID="{0D349341-DE41-4F0B-B247-6D56D53BBD8B}" presName="root" presStyleCnt="0">
        <dgm:presLayoutVars>
          <dgm:dir/>
          <dgm:resizeHandles val="exact"/>
        </dgm:presLayoutVars>
      </dgm:prSet>
      <dgm:spPr/>
    </dgm:pt>
    <dgm:pt modelId="{B4223F58-6F44-4C7D-8894-E458749EAA04}" type="pres">
      <dgm:prSet presAssocID="{D02EB6CE-9760-46AC-934C-4DCDDB382D1E}" presName="compNode" presStyleCnt="0"/>
      <dgm:spPr/>
    </dgm:pt>
    <dgm:pt modelId="{EEBDB4E9-8F6F-4C49-93C1-6BC5502FC6F4}" type="pres">
      <dgm:prSet presAssocID="{D02EB6CE-9760-46AC-934C-4DCDDB382D1E}" presName="iconBgRect" presStyleLbl="bgShp" presStyleIdx="0" presStyleCnt="4"/>
      <dgm:spPr/>
    </dgm:pt>
    <dgm:pt modelId="{E3641865-DEC8-4883-9EAD-F2F68F60CF77}" type="pres">
      <dgm:prSet presAssocID="{D02EB6CE-9760-46AC-934C-4DCDDB382D1E}" presName="iconRect" presStyleLbl="node1" presStyleIdx="0" presStyleCnt="4" custScaleX="320667"/>
      <dgm:spPr>
        <a:blipFill>
          <a:blip xmlns:r="http://schemas.openxmlformats.org/officeDocument/2006/relationships" cstate="hqprint">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Upward trend"/>
        </a:ext>
      </dgm:extLst>
    </dgm:pt>
    <dgm:pt modelId="{2DA5DB3A-8A38-43C8-9064-3BAEDF9465EC}" type="pres">
      <dgm:prSet presAssocID="{D02EB6CE-9760-46AC-934C-4DCDDB382D1E}" presName="spaceRect" presStyleCnt="0"/>
      <dgm:spPr/>
    </dgm:pt>
    <dgm:pt modelId="{1DC5A663-841F-4E72-92F7-54CC020D0246}" type="pres">
      <dgm:prSet presAssocID="{D02EB6CE-9760-46AC-934C-4DCDDB382D1E}" presName="textRect" presStyleLbl="revTx" presStyleIdx="0" presStyleCnt="4">
        <dgm:presLayoutVars>
          <dgm:chMax val="1"/>
          <dgm:chPref val="1"/>
        </dgm:presLayoutVars>
      </dgm:prSet>
      <dgm:spPr/>
    </dgm:pt>
    <dgm:pt modelId="{F7710EAF-EDE9-4F9A-9D68-126D12AB0AF1}" type="pres">
      <dgm:prSet presAssocID="{5A54F1EB-F0C6-4234-B4C1-2E01AB862C44}" presName="sibTrans" presStyleCnt="0"/>
      <dgm:spPr/>
    </dgm:pt>
    <dgm:pt modelId="{E6181514-5693-4409-9E11-36BA6E3986D5}" type="pres">
      <dgm:prSet presAssocID="{AD982DE9-EC83-46F5-95FD-703DE84D0470}" presName="compNode" presStyleCnt="0"/>
      <dgm:spPr/>
    </dgm:pt>
    <dgm:pt modelId="{874C1F6C-ABDB-4D15-9134-EFE29D77AB3D}" type="pres">
      <dgm:prSet presAssocID="{AD982DE9-EC83-46F5-95FD-703DE84D0470}" presName="iconBgRect" presStyleLbl="bgShp" presStyleIdx="1" presStyleCnt="4"/>
      <dgm:spPr/>
    </dgm:pt>
    <dgm:pt modelId="{C5411C69-72F8-4EFC-A419-2F8EA01AAA39}" type="pres">
      <dgm:prSet presAssocID="{AD982DE9-EC83-46F5-95FD-703DE84D0470}" presName="iconRect" presStyleLbl="node1" presStyleIdx="1" presStyleCnt="4"/>
      <dgm:spPr>
        <a:blipFill>
          <a:blip xmlns:r="http://schemas.openxmlformats.org/officeDocument/2006/relationships" cstate="hqprint">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Gold bars"/>
        </a:ext>
      </dgm:extLst>
    </dgm:pt>
    <dgm:pt modelId="{562615C6-BC80-45F2-A038-2835D463781F}" type="pres">
      <dgm:prSet presAssocID="{AD982DE9-EC83-46F5-95FD-703DE84D0470}" presName="spaceRect" presStyleCnt="0"/>
      <dgm:spPr/>
    </dgm:pt>
    <dgm:pt modelId="{64F7CAB8-B36A-4DA0-9D6D-6701C72903D8}" type="pres">
      <dgm:prSet presAssocID="{AD982DE9-EC83-46F5-95FD-703DE84D0470}" presName="textRect" presStyleLbl="revTx" presStyleIdx="1" presStyleCnt="4">
        <dgm:presLayoutVars>
          <dgm:chMax val="1"/>
          <dgm:chPref val="1"/>
        </dgm:presLayoutVars>
      </dgm:prSet>
      <dgm:spPr/>
    </dgm:pt>
    <dgm:pt modelId="{A673192D-4C47-47BB-B379-98C475B2CE27}" type="pres">
      <dgm:prSet presAssocID="{F929B908-1BDE-4FF0-B7E0-1BA0B9BE532B}" presName="sibTrans" presStyleCnt="0"/>
      <dgm:spPr/>
    </dgm:pt>
    <dgm:pt modelId="{4F1D4E8D-72FF-4891-8DDC-193D481537B8}" type="pres">
      <dgm:prSet presAssocID="{12F2A1F4-9C35-4DC2-A6B2-526F0ABD0C08}" presName="compNode" presStyleCnt="0"/>
      <dgm:spPr/>
    </dgm:pt>
    <dgm:pt modelId="{192F71AC-A1A8-4627-BD38-027FD96380B9}" type="pres">
      <dgm:prSet presAssocID="{12F2A1F4-9C35-4DC2-A6B2-526F0ABD0C08}" presName="iconBgRect" presStyleLbl="bgShp" presStyleIdx="2" presStyleCnt="4"/>
      <dgm:spPr/>
    </dgm:pt>
    <dgm:pt modelId="{4DFF6C7A-C649-4529-A966-7438F836F6B3}" type="pres">
      <dgm:prSet presAssocID="{12F2A1F4-9C35-4DC2-A6B2-526F0ABD0C08}" presName="iconRect" presStyleLbl="node1" presStyleIdx="2" presStyleCnt="4"/>
      <dgm:spPr>
        <a:blipFill>
          <a:blip xmlns:r="http://schemas.openxmlformats.org/officeDocument/2006/relationships" cstate="hqprint">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Upward trend"/>
        </a:ext>
      </dgm:extLst>
    </dgm:pt>
    <dgm:pt modelId="{D8840E8B-1A21-4E0B-A8E5-E368841A8E7F}" type="pres">
      <dgm:prSet presAssocID="{12F2A1F4-9C35-4DC2-A6B2-526F0ABD0C08}" presName="spaceRect" presStyleCnt="0"/>
      <dgm:spPr/>
    </dgm:pt>
    <dgm:pt modelId="{C6C5C16C-7839-45BB-A2DD-B1906D7D5546}" type="pres">
      <dgm:prSet presAssocID="{12F2A1F4-9C35-4DC2-A6B2-526F0ABD0C08}" presName="textRect" presStyleLbl="revTx" presStyleIdx="2" presStyleCnt="4">
        <dgm:presLayoutVars>
          <dgm:chMax val="1"/>
          <dgm:chPref val="1"/>
        </dgm:presLayoutVars>
      </dgm:prSet>
      <dgm:spPr/>
    </dgm:pt>
    <dgm:pt modelId="{8F167350-747C-45AF-AC56-4F24CDCF563A}" type="pres">
      <dgm:prSet presAssocID="{9A11A33F-E238-469E-A226-F2A6733216C1}" presName="sibTrans" presStyleCnt="0"/>
      <dgm:spPr/>
    </dgm:pt>
    <dgm:pt modelId="{987F0CDA-2AC2-4B64-9239-5E06551312A7}" type="pres">
      <dgm:prSet presAssocID="{76979D44-4634-4FC0-9F87-10F685BA3E52}" presName="compNode" presStyleCnt="0"/>
      <dgm:spPr/>
    </dgm:pt>
    <dgm:pt modelId="{C297A068-A2E8-4F0B-A18F-8E1A0E6A2C24}" type="pres">
      <dgm:prSet presAssocID="{76979D44-4634-4FC0-9F87-10F685BA3E52}" presName="iconBgRect" presStyleLbl="bgShp" presStyleIdx="3" presStyleCnt="4"/>
      <dgm:spPr/>
    </dgm:pt>
    <dgm:pt modelId="{141199B1-37FD-4419-A1B4-F813643EC41A}" type="pres">
      <dgm:prSet presAssocID="{76979D44-4634-4FC0-9F87-10F685BA3E52}" presName="iconRect" presStyleLbl="node1" presStyleIdx="3" presStyleCnt="4"/>
      <dgm:spPr>
        <a:blipFill>
          <a:blip xmlns:r="http://schemas.openxmlformats.org/officeDocument/2006/relationships" cstate="hqprint">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Checkmark"/>
        </a:ext>
      </dgm:extLst>
    </dgm:pt>
    <dgm:pt modelId="{E9A79CA8-2231-4805-B6CF-192DBF9BB68B}" type="pres">
      <dgm:prSet presAssocID="{76979D44-4634-4FC0-9F87-10F685BA3E52}" presName="spaceRect" presStyleCnt="0"/>
      <dgm:spPr/>
    </dgm:pt>
    <dgm:pt modelId="{C464F752-E712-4EEF-B6DD-A55B791038D6}" type="pres">
      <dgm:prSet presAssocID="{76979D44-4634-4FC0-9F87-10F685BA3E52}" presName="textRect" presStyleLbl="revTx" presStyleIdx="3" presStyleCnt="4">
        <dgm:presLayoutVars>
          <dgm:chMax val="1"/>
          <dgm:chPref val="1"/>
        </dgm:presLayoutVars>
      </dgm:prSet>
      <dgm:spPr/>
    </dgm:pt>
  </dgm:ptLst>
  <dgm:cxnLst>
    <dgm:cxn modelId="{FF05B30F-B862-47D7-8159-2730C538D021}" type="presOf" srcId="{76979D44-4634-4FC0-9F87-10F685BA3E52}" destId="{C464F752-E712-4EEF-B6DD-A55B791038D6}" srcOrd="0" destOrd="0" presId="urn:microsoft.com/office/officeart/2018/5/layout/IconCircleLabelList"/>
    <dgm:cxn modelId="{8310F619-820B-4960-80FE-8A1F4EB01596}" type="presOf" srcId="{D02EB6CE-9760-46AC-934C-4DCDDB382D1E}" destId="{1DC5A663-841F-4E72-92F7-54CC020D0246}" srcOrd="0" destOrd="0" presId="urn:microsoft.com/office/officeart/2018/5/layout/IconCircleLabelList"/>
    <dgm:cxn modelId="{AB0D7626-10A3-43C9-A38E-C948FE99B856}" type="presOf" srcId="{AD982DE9-EC83-46F5-95FD-703DE84D0470}" destId="{64F7CAB8-B36A-4DA0-9D6D-6701C72903D8}" srcOrd="0" destOrd="0" presId="urn:microsoft.com/office/officeart/2018/5/layout/IconCircleLabelList"/>
    <dgm:cxn modelId="{788B205D-9795-4C6E-84FE-087BD6497223}" srcId="{0D349341-DE41-4F0B-B247-6D56D53BBD8B}" destId="{D02EB6CE-9760-46AC-934C-4DCDDB382D1E}" srcOrd="0" destOrd="0" parTransId="{8D745706-5CD3-4533-BEA7-48C11B877397}" sibTransId="{5A54F1EB-F0C6-4234-B4C1-2E01AB862C44}"/>
    <dgm:cxn modelId="{F6F92D56-73AC-4AF7-8CFD-D00A869666DB}" type="presOf" srcId="{12F2A1F4-9C35-4DC2-A6B2-526F0ABD0C08}" destId="{C6C5C16C-7839-45BB-A2DD-B1906D7D5546}" srcOrd="0" destOrd="0" presId="urn:microsoft.com/office/officeart/2018/5/layout/IconCircleLabelList"/>
    <dgm:cxn modelId="{A0A91D7C-808A-4093-A171-FF764A37EC49}" srcId="{0D349341-DE41-4F0B-B247-6D56D53BBD8B}" destId="{76979D44-4634-4FC0-9F87-10F685BA3E52}" srcOrd="3" destOrd="0" parTransId="{B31C26D9-3C34-4938-A3E9-8FAD3CBFB252}" sibTransId="{37E15CA0-56B0-4570-B46E-FBAE4F555FD7}"/>
    <dgm:cxn modelId="{44E8BD94-F972-4A73-8B6B-C3F3EF3DCD05}" type="presOf" srcId="{0D349341-DE41-4F0B-B247-6D56D53BBD8B}" destId="{91D2212B-2F7F-4765-A826-06014DFF544A}" srcOrd="0" destOrd="0" presId="urn:microsoft.com/office/officeart/2018/5/layout/IconCircleLabelList"/>
    <dgm:cxn modelId="{2BEB12B9-99D6-496A-A74A-09874E5C8569}" srcId="{0D349341-DE41-4F0B-B247-6D56D53BBD8B}" destId="{12F2A1F4-9C35-4DC2-A6B2-526F0ABD0C08}" srcOrd="2" destOrd="0" parTransId="{AE224B62-14A2-4F36-9B03-FB6DC3B5CABE}" sibTransId="{9A11A33F-E238-469E-A226-F2A6733216C1}"/>
    <dgm:cxn modelId="{76C878CE-7F8C-4A7C-AAFA-B91953BFC01A}" srcId="{0D349341-DE41-4F0B-B247-6D56D53BBD8B}" destId="{AD982DE9-EC83-46F5-95FD-703DE84D0470}" srcOrd="1" destOrd="0" parTransId="{B9107829-E8CD-4917-B8CD-0AAE3EF55E66}" sibTransId="{F929B908-1BDE-4FF0-B7E0-1BA0B9BE532B}"/>
    <dgm:cxn modelId="{9FC010FF-C5BF-4439-975E-C01405F9E38F}" type="presParOf" srcId="{91D2212B-2F7F-4765-A826-06014DFF544A}" destId="{B4223F58-6F44-4C7D-8894-E458749EAA04}" srcOrd="0" destOrd="0" presId="urn:microsoft.com/office/officeart/2018/5/layout/IconCircleLabelList"/>
    <dgm:cxn modelId="{002B4957-0C68-4F5E-99C1-5C8F60F96A54}" type="presParOf" srcId="{B4223F58-6F44-4C7D-8894-E458749EAA04}" destId="{EEBDB4E9-8F6F-4C49-93C1-6BC5502FC6F4}" srcOrd="0" destOrd="0" presId="urn:microsoft.com/office/officeart/2018/5/layout/IconCircleLabelList"/>
    <dgm:cxn modelId="{7DA40F7A-F33E-4E72-9773-4D3DEA5FB718}" type="presParOf" srcId="{B4223F58-6F44-4C7D-8894-E458749EAA04}" destId="{E3641865-DEC8-4883-9EAD-F2F68F60CF77}" srcOrd="1" destOrd="0" presId="urn:microsoft.com/office/officeart/2018/5/layout/IconCircleLabelList"/>
    <dgm:cxn modelId="{64F7F011-ABD3-4ACF-BF3A-E34356DF882A}" type="presParOf" srcId="{B4223F58-6F44-4C7D-8894-E458749EAA04}" destId="{2DA5DB3A-8A38-43C8-9064-3BAEDF9465EC}" srcOrd="2" destOrd="0" presId="urn:microsoft.com/office/officeart/2018/5/layout/IconCircleLabelList"/>
    <dgm:cxn modelId="{CBBCE46B-1EAC-444B-ADFE-B147641D2D9F}" type="presParOf" srcId="{B4223F58-6F44-4C7D-8894-E458749EAA04}" destId="{1DC5A663-841F-4E72-92F7-54CC020D0246}" srcOrd="3" destOrd="0" presId="urn:microsoft.com/office/officeart/2018/5/layout/IconCircleLabelList"/>
    <dgm:cxn modelId="{B64C8559-5156-4E87-AADC-7613F76050C2}" type="presParOf" srcId="{91D2212B-2F7F-4765-A826-06014DFF544A}" destId="{F7710EAF-EDE9-4F9A-9D68-126D12AB0AF1}" srcOrd="1" destOrd="0" presId="urn:microsoft.com/office/officeart/2018/5/layout/IconCircleLabelList"/>
    <dgm:cxn modelId="{DBC9B8BD-804D-4D7E-A4CC-7B5B1B047A79}" type="presParOf" srcId="{91D2212B-2F7F-4765-A826-06014DFF544A}" destId="{E6181514-5693-4409-9E11-36BA6E3986D5}" srcOrd="2" destOrd="0" presId="urn:microsoft.com/office/officeart/2018/5/layout/IconCircleLabelList"/>
    <dgm:cxn modelId="{E7D40821-405D-44DB-B627-A0722E94E061}" type="presParOf" srcId="{E6181514-5693-4409-9E11-36BA6E3986D5}" destId="{874C1F6C-ABDB-4D15-9134-EFE29D77AB3D}" srcOrd="0" destOrd="0" presId="urn:microsoft.com/office/officeart/2018/5/layout/IconCircleLabelList"/>
    <dgm:cxn modelId="{F5345A15-18E2-463A-B7EC-DE28AF5F3FE9}" type="presParOf" srcId="{E6181514-5693-4409-9E11-36BA6E3986D5}" destId="{C5411C69-72F8-4EFC-A419-2F8EA01AAA39}" srcOrd="1" destOrd="0" presId="urn:microsoft.com/office/officeart/2018/5/layout/IconCircleLabelList"/>
    <dgm:cxn modelId="{6D29EEA9-DD5E-4D0D-8E7B-7D9572E3213A}" type="presParOf" srcId="{E6181514-5693-4409-9E11-36BA6E3986D5}" destId="{562615C6-BC80-45F2-A038-2835D463781F}" srcOrd="2" destOrd="0" presId="urn:microsoft.com/office/officeart/2018/5/layout/IconCircleLabelList"/>
    <dgm:cxn modelId="{C4101E59-E385-413B-BF30-F348A0131F47}" type="presParOf" srcId="{E6181514-5693-4409-9E11-36BA6E3986D5}" destId="{64F7CAB8-B36A-4DA0-9D6D-6701C72903D8}" srcOrd="3" destOrd="0" presId="urn:microsoft.com/office/officeart/2018/5/layout/IconCircleLabelList"/>
    <dgm:cxn modelId="{FFEE1E70-DD78-44D4-863A-03F63904C65A}" type="presParOf" srcId="{91D2212B-2F7F-4765-A826-06014DFF544A}" destId="{A673192D-4C47-47BB-B379-98C475B2CE27}" srcOrd="3" destOrd="0" presId="urn:microsoft.com/office/officeart/2018/5/layout/IconCircleLabelList"/>
    <dgm:cxn modelId="{AFFD31B0-04A3-4B19-A987-935542742A5E}" type="presParOf" srcId="{91D2212B-2F7F-4765-A826-06014DFF544A}" destId="{4F1D4E8D-72FF-4891-8DDC-193D481537B8}" srcOrd="4" destOrd="0" presId="urn:microsoft.com/office/officeart/2018/5/layout/IconCircleLabelList"/>
    <dgm:cxn modelId="{6CE7EF2F-0E61-4396-A890-8D74D1D0A490}" type="presParOf" srcId="{4F1D4E8D-72FF-4891-8DDC-193D481537B8}" destId="{192F71AC-A1A8-4627-BD38-027FD96380B9}" srcOrd="0" destOrd="0" presId="urn:microsoft.com/office/officeart/2018/5/layout/IconCircleLabelList"/>
    <dgm:cxn modelId="{7D6CC7EA-C4AD-460A-87FF-BCC484707B96}" type="presParOf" srcId="{4F1D4E8D-72FF-4891-8DDC-193D481537B8}" destId="{4DFF6C7A-C649-4529-A966-7438F836F6B3}" srcOrd="1" destOrd="0" presId="urn:microsoft.com/office/officeart/2018/5/layout/IconCircleLabelList"/>
    <dgm:cxn modelId="{321C268C-9025-4061-B65F-248B19538242}" type="presParOf" srcId="{4F1D4E8D-72FF-4891-8DDC-193D481537B8}" destId="{D8840E8B-1A21-4E0B-A8E5-E368841A8E7F}" srcOrd="2" destOrd="0" presId="urn:microsoft.com/office/officeart/2018/5/layout/IconCircleLabelList"/>
    <dgm:cxn modelId="{236694AE-3D3C-4D17-824C-2AB6F1F93A96}" type="presParOf" srcId="{4F1D4E8D-72FF-4891-8DDC-193D481537B8}" destId="{C6C5C16C-7839-45BB-A2DD-B1906D7D5546}" srcOrd="3" destOrd="0" presId="urn:microsoft.com/office/officeart/2018/5/layout/IconCircleLabelList"/>
    <dgm:cxn modelId="{CB8AFEBE-20C0-4CE9-945A-3E43649EC149}" type="presParOf" srcId="{91D2212B-2F7F-4765-A826-06014DFF544A}" destId="{8F167350-747C-45AF-AC56-4F24CDCF563A}" srcOrd="5" destOrd="0" presId="urn:microsoft.com/office/officeart/2018/5/layout/IconCircleLabelList"/>
    <dgm:cxn modelId="{6ACBA9A1-B50B-4449-AF1F-911B266598C6}" type="presParOf" srcId="{91D2212B-2F7F-4765-A826-06014DFF544A}" destId="{987F0CDA-2AC2-4B64-9239-5E06551312A7}" srcOrd="6" destOrd="0" presId="urn:microsoft.com/office/officeart/2018/5/layout/IconCircleLabelList"/>
    <dgm:cxn modelId="{5C220211-049A-477B-AD5A-D9B7745EB12C}" type="presParOf" srcId="{987F0CDA-2AC2-4B64-9239-5E06551312A7}" destId="{C297A068-A2E8-4F0B-A18F-8E1A0E6A2C24}" srcOrd="0" destOrd="0" presId="urn:microsoft.com/office/officeart/2018/5/layout/IconCircleLabelList"/>
    <dgm:cxn modelId="{0F52C941-C00C-4B69-9E32-D69C70430083}" type="presParOf" srcId="{987F0CDA-2AC2-4B64-9239-5E06551312A7}" destId="{141199B1-37FD-4419-A1B4-F813643EC41A}" srcOrd="1" destOrd="0" presId="urn:microsoft.com/office/officeart/2018/5/layout/IconCircleLabelList"/>
    <dgm:cxn modelId="{2E5490DE-4463-469C-87A6-5C2655CF5E65}" type="presParOf" srcId="{987F0CDA-2AC2-4B64-9239-5E06551312A7}" destId="{E9A79CA8-2231-4805-B6CF-192DBF9BB68B}" srcOrd="2" destOrd="0" presId="urn:microsoft.com/office/officeart/2018/5/layout/IconCircleLabelList"/>
    <dgm:cxn modelId="{B5134460-E3A4-42E8-9C9A-31BF07FCE27F}" type="presParOf" srcId="{987F0CDA-2AC2-4B64-9239-5E06551312A7}" destId="{C464F752-E712-4EEF-B6DD-A55B791038D6}"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FABF6-0B3D-4978-8F74-51223ABFFFB3}">
      <dsp:nvSpPr>
        <dsp:cNvPr id="0" name=""/>
        <dsp:cNvSpPr/>
      </dsp:nvSpPr>
      <dsp:spPr>
        <a:xfrm>
          <a:off x="1036148" y="1426"/>
          <a:ext cx="1064759" cy="106475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7E8F67-E5EC-45BD-9102-89BCED27056C}">
      <dsp:nvSpPr>
        <dsp:cNvPr id="0" name=""/>
        <dsp:cNvSpPr/>
      </dsp:nvSpPr>
      <dsp:spPr>
        <a:xfrm>
          <a:off x="1048766" y="82419"/>
          <a:ext cx="915957" cy="779207"/>
        </a:xfrm>
        <a:prstGeom prst="rect">
          <a:avLst/>
        </a:prstGeom>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w="400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365CF3B-EEA7-4992-83BC-AF5CDAC76974}">
      <dsp:nvSpPr>
        <dsp:cNvPr id="0" name=""/>
        <dsp:cNvSpPr/>
      </dsp:nvSpPr>
      <dsp:spPr>
        <a:xfrm>
          <a:off x="695774" y="1397833"/>
          <a:ext cx="1745507" cy="807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Makes possible the formation of relevant policies and strategies</a:t>
          </a:r>
        </a:p>
      </dsp:txBody>
      <dsp:txXfrm>
        <a:off x="695774" y="1397833"/>
        <a:ext cx="1745507" cy="807297"/>
      </dsp:txXfrm>
    </dsp:sp>
    <dsp:sp modelId="{61683D82-38C6-4A8A-8155-D67DDB0328D5}">
      <dsp:nvSpPr>
        <dsp:cNvPr id="0" name=""/>
        <dsp:cNvSpPr/>
      </dsp:nvSpPr>
      <dsp:spPr>
        <a:xfrm>
          <a:off x="3087120" y="1426"/>
          <a:ext cx="1064759" cy="106475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7F5E82-85A1-48FF-B3DC-50C1CC960DB5}">
      <dsp:nvSpPr>
        <dsp:cNvPr id="0" name=""/>
        <dsp:cNvSpPr/>
      </dsp:nvSpPr>
      <dsp:spPr>
        <a:xfrm>
          <a:off x="3314036" y="228342"/>
          <a:ext cx="610927" cy="610927"/>
        </a:xfrm>
        <a:prstGeom prst="rect">
          <a:avLst/>
        </a:prstGeom>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w="400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8AB18BD-631B-4651-A6EF-8A724D389135}">
      <dsp:nvSpPr>
        <dsp:cNvPr id="0" name=""/>
        <dsp:cNvSpPr/>
      </dsp:nvSpPr>
      <dsp:spPr>
        <a:xfrm>
          <a:off x="2746746" y="1397833"/>
          <a:ext cx="1745507" cy="807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Customers are able to receive services of an exceptionally high level.</a:t>
          </a:r>
        </a:p>
      </dsp:txBody>
      <dsp:txXfrm>
        <a:off x="2746746" y="1397833"/>
        <a:ext cx="1745507" cy="807297"/>
      </dsp:txXfrm>
    </dsp:sp>
    <dsp:sp modelId="{1FD36519-AD14-4247-8915-4104CD2E039D}">
      <dsp:nvSpPr>
        <dsp:cNvPr id="0" name=""/>
        <dsp:cNvSpPr/>
      </dsp:nvSpPr>
      <dsp:spPr>
        <a:xfrm>
          <a:off x="5138091" y="1426"/>
          <a:ext cx="1064759" cy="106475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233C2C-FABC-40AB-9D35-418BAE2040BC}">
      <dsp:nvSpPr>
        <dsp:cNvPr id="0" name=""/>
        <dsp:cNvSpPr/>
      </dsp:nvSpPr>
      <dsp:spPr>
        <a:xfrm>
          <a:off x="5365007" y="228342"/>
          <a:ext cx="610927" cy="610927"/>
        </a:xfrm>
        <a:prstGeom prst="rect">
          <a:avLst/>
        </a:prstGeom>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w="400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E744F7C-7ED9-408D-83AE-C673E39FA08D}">
      <dsp:nvSpPr>
        <dsp:cNvPr id="0" name=""/>
        <dsp:cNvSpPr/>
      </dsp:nvSpPr>
      <dsp:spPr>
        <a:xfrm>
          <a:off x="4797717" y="1397833"/>
          <a:ext cx="1745507" cy="807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It is now possible to make better use of resources and time, resulting in increased productivity.</a:t>
          </a:r>
        </a:p>
      </dsp:txBody>
      <dsp:txXfrm>
        <a:off x="4797717" y="1397833"/>
        <a:ext cx="1745507" cy="807297"/>
      </dsp:txXfrm>
    </dsp:sp>
    <dsp:sp modelId="{0BE3479E-5057-4731-9BB4-2780C929DF7B}">
      <dsp:nvSpPr>
        <dsp:cNvPr id="0" name=""/>
        <dsp:cNvSpPr/>
      </dsp:nvSpPr>
      <dsp:spPr>
        <a:xfrm>
          <a:off x="3087120" y="2641507"/>
          <a:ext cx="1064759" cy="1064759"/>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E26DDE-CB83-4039-B4E4-6BA38AF349EE}">
      <dsp:nvSpPr>
        <dsp:cNvPr id="0" name=""/>
        <dsp:cNvSpPr/>
      </dsp:nvSpPr>
      <dsp:spPr>
        <a:xfrm>
          <a:off x="3314036" y="2868423"/>
          <a:ext cx="610927" cy="610927"/>
        </a:xfrm>
        <a:prstGeom prst="rect">
          <a:avLst/>
        </a:prstGeom>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w="400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A0D0A19-1135-40DD-BEDA-7D703211AFD9}">
      <dsp:nvSpPr>
        <dsp:cNvPr id="0" name=""/>
        <dsp:cNvSpPr/>
      </dsp:nvSpPr>
      <dsp:spPr>
        <a:xfrm>
          <a:off x="2746746" y="4037913"/>
          <a:ext cx="1745507" cy="807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Help in determining what decisions are most suited for the organization. </a:t>
          </a:r>
        </a:p>
      </dsp:txBody>
      <dsp:txXfrm>
        <a:off x="2746746" y="4037913"/>
        <a:ext cx="1745507" cy="8072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DB4E9-8F6F-4C49-93C1-6BC5502FC6F4}">
      <dsp:nvSpPr>
        <dsp:cNvPr id="0" name=""/>
        <dsp:cNvSpPr/>
      </dsp:nvSpPr>
      <dsp:spPr>
        <a:xfrm>
          <a:off x="955500" y="38319"/>
          <a:ext cx="1098000" cy="1098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641865-DEC8-4883-9EAD-F2F68F60CF77}">
      <dsp:nvSpPr>
        <dsp:cNvPr id="0" name=""/>
        <dsp:cNvSpPr/>
      </dsp:nvSpPr>
      <dsp:spPr>
        <a:xfrm>
          <a:off x="494398" y="272319"/>
          <a:ext cx="2020202" cy="630000"/>
        </a:xfrm>
        <a:prstGeom prst="rect">
          <a:avLst/>
        </a:prstGeom>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w="400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C5A663-841F-4E72-92F7-54CC020D0246}">
      <dsp:nvSpPr>
        <dsp:cNvPr id="0" name=""/>
        <dsp:cNvSpPr/>
      </dsp:nvSpPr>
      <dsp:spPr>
        <a:xfrm>
          <a:off x="604500" y="147831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latin typeface="Calibri Light" panose="020F0302020204030204"/>
            </a:rPr>
            <a:t>Giving for more profitable returns</a:t>
          </a:r>
          <a:endParaRPr lang="en-US" sz="1500" kern="1200" dirty="0"/>
        </a:p>
      </dsp:txBody>
      <dsp:txXfrm>
        <a:off x="604500" y="1478319"/>
        <a:ext cx="1800000" cy="720000"/>
      </dsp:txXfrm>
    </dsp:sp>
    <dsp:sp modelId="{874C1F6C-ABDB-4D15-9134-EFE29D77AB3D}">
      <dsp:nvSpPr>
        <dsp:cNvPr id="0" name=""/>
        <dsp:cNvSpPr/>
      </dsp:nvSpPr>
      <dsp:spPr>
        <a:xfrm>
          <a:off x="3180601" y="38319"/>
          <a:ext cx="1098000" cy="1098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411C69-72F8-4EFC-A419-2F8EA01AAA39}">
      <dsp:nvSpPr>
        <dsp:cNvPr id="0" name=""/>
        <dsp:cNvSpPr/>
      </dsp:nvSpPr>
      <dsp:spPr>
        <a:xfrm>
          <a:off x="3414601" y="272319"/>
          <a:ext cx="630000" cy="630000"/>
        </a:xfrm>
        <a:prstGeom prst="rect">
          <a:avLst/>
        </a:prstGeom>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w="400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F7CAB8-B36A-4DA0-9D6D-6701C72903D8}">
      <dsp:nvSpPr>
        <dsp:cNvPr id="0" name=""/>
        <dsp:cNvSpPr/>
      </dsp:nvSpPr>
      <dsp:spPr>
        <a:xfrm>
          <a:off x="2829601" y="147831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latin typeface="Calibri Light" panose="020F0302020204030204"/>
            </a:rPr>
            <a:t>Broadening of wealth</a:t>
          </a:r>
          <a:endParaRPr lang="en-US" sz="1500" kern="1200" dirty="0"/>
        </a:p>
      </dsp:txBody>
      <dsp:txXfrm>
        <a:off x="2829601" y="1478319"/>
        <a:ext cx="1800000" cy="720000"/>
      </dsp:txXfrm>
    </dsp:sp>
    <dsp:sp modelId="{192F71AC-A1A8-4627-BD38-027FD96380B9}">
      <dsp:nvSpPr>
        <dsp:cNvPr id="0" name=""/>
        <dsp:cNvSpPr/>
      </dsp:nvSpPr>
      <dsp:spPr>
        <a:xfrm>
          <a:off x="5295601" y="38319"/>
          <a:ext cx="1098000" cy="10980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FF6C7A-C649-4529-A966-7438F836F6B3}">
      <dsp:nvSpPr>
        <dsp:cNvPr id="0" name=""/>
        <dsp:cNvSpPr/>
      </dsp:nvSpPr>
      <dsp:spPr>
        <a:xfrm>
          <a:off x="5529601" y="272319"/>
          <a:ext cx="630000" cy="630000"/>
        </a:xfrm>
        <a:prstGeom prst="rect">
          <a:avLst/>
        </a:prstGeom>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w="400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C5C16C-7839-45BB-A2DD-B1906D7D5546}">
      <dsp:nvSpPr>
        <dsp:cNvPr id="0" name=""/>
        <dsp:cNvSpPr/>
      </dsp:nvSpPr>
      <dsp:spPr>
        <a:xfrm>
          <a:off x="4944601" y="147831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latin typeface="Calibri Light" panose="020F0302020204030204"/>
            </a:rPr>
            <a:t>empowerment of workers for value creation</a:t>
          </a:r>
        </a:p>
      </dsp:txBody>
      <dsp:txXfrm>
        <a:off x="4944601" y="1478319"/>
        <a:ext cx="1800000" cy="720000"/>
      </dsp:txXfrm>
    </dsp:sp>
    <dsp:sp modelId="{C297A068-A2E8-4F0B-A18F-8E1A0E6A2C24}">
      <dsp:nvSpPr>
        <dsp:cNvPr id="0" name=""/>
        <dsp:cNvSpPr/>
      </dsp:nvSpPr>
      <dsp:spPr>
        <a:xfrm>
          <a:off x="3070500" y="2648319"/>
          <a:ext cx="1098000" cy="109800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1199B1-37FD-4419-A1B4-F813643EC41A}">
      <dsp:nvSpPr>
        <dsp:cNvPr id="0" name=""/>
        <dsp:cNvSpPr/>
      </dsp:nvSpPr>
      <dsp:spPr>
        <a:xfrm>
          <a:off x="3304500" y="2882319"/>
          <a:ext cx="630000" cy="630000"/>
        </a:xfrm>
        <a:prstGeom prst="rect">
          <a:avLst/>
        </a:prstGeom>
        <a:blipFill>
          <a:blip xmlns:r="http://schemas.openxmlformats.org/officeDocument/2006/relationships" cstate="hqprint">
            <a:extLst>
              <a:ext uri="{28A0092B-C50C-407E-A947-70E740481C1C}">
                <a14:useLocalDpi xmlns:a14="http://schemas.microsoft.com/office/drawing/2010/main" val="0"/>
              </a:ext>
            </a:extLst>
          </a:blip>
          <a:stretch>
            <a:fillRect/>
          </a:stretch>
        </a:blipFill>
        <a:ln w="400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64F752-E712-4EEF-B6DD-A55B791038D6}">
      <dsp:nvSpPr>
        <dsp:cNvPr id="0" name=""/>
        <dsp:cNvSpPr/>
      </dsp:nvSpPr>
      <dsp:spPr>
        <a:xfrm>
          <a:off x="2719500" y="408831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latin typeface="Calibri Light" panose="020F0302020204030204"/>
            </a:rPr>
            <a:t>Better associations for lead </a:t>
          </a:r>
          <a:endParaRPr lang="en-US" sz="1500" kern="1200" dirty="0"/>
        </a:p>
      </dsp:txBody>
      <dsp:txXfrm>
        <a:off x="2719500" y="4088319"/>
        <a:ext cx="1800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A25072-9E3A-42B2-81F3-037393B7DB42}" type="datetimeFigureOut">
              <a:rPr lang="en-US" smtClean="0"/>
              <a:t>12/25/2022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8D19C9-CFA4-4FC4-812D-7C79BF657BB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bmc.com/blogs/author/heather-mclatchi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kern="1200" dirty="0">
                <a:solidFill>
                  <a:schemeClr val="tx1"/>
                </a:solidFill>
                <a:latin typeface="+mn-lt"/>
                <a:ea typeface="+mn-ea"/>
                <a:cs typeface="+mn-cs"/>
              </a:rPr>
              <a:t>Evidence-Based Practice</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Decisions in evidence-based </a:t>
            </a:r>
            <a:r>
              <a:rPr lang="en-US" sz="1200" kern="1200" dirty="0" err="1">
                <a:solidFill>
                  <a:schemeClr val="tx1"/>
                </a:solidFill>
                <a:latin typeface="+mn-lt"/>
                <a:ea typeface="+mn-ea"/>
                <a:cs typeface="+mn-cs"/>
              </a:rPr>
              <a:t>practise</a:t>
            </a:r>
            <a:r>
              <a:rPr lang="en-US" sz="1200" kern="1200" dirty="0">
                <a:solidFill>
                  <a:schemeClr val="tx1"/>
                </a:solidFill>
                <a:latin typeface="+mn-lt"/>
                <a:ea typeface="+mn-ea"/>
                <a:cs typeface="+mn-cs"/>
              </a:rPr>
              <a:t> are informed by rigorous analysis of the available data. Evidence-based </a:t>
            </a:r>
            <a:r>
              <a:rPr lang="en-US" sz="1200" kern="1200" dirty="0" err="1">
                <a:solidFill>
                  <a:schemeClr val="tx1"/>
                </a:solidFill>
                <a:latin typeface="+mn-lt"/>
                <a:ea typeface="+mn-ea"/>
                <a:cs typeface="+mn-cs"/>
              </a:rPr>
              <a:t>practise</a:t>
            </a:r>
            <a:r>
              <a:rPr lang="en-US" sz="1200" kern="1200" dirty="0">
                <a:solidFill>
                  <a:schemeClr val="tx1"/>
                </a:solidFill>
                <a:latin typeface="+mn-lt"/>
                <a:ea typeface="+mn-ea"/>
                <a:cs typeface="+mn-cs"/>
              </a:rPr>
              <a:t>, according to Boatman (2021), is the process of making business choices based on a combination of in-house data, external research results, expert opinions, values, and concerns. Essentially, evidence-based </a:t>
            </a:r>
            <a:r>
              <a:rPr lang="en-US" sz="1200" kern="1200" dirty="0" err="1">
                <a:solidFill>
                  <a:schemeClr val="tx1"/>
                </a:solidFill>
                <a:latin typeface="+mn-lt"/>
                <a:ea typeface="+mn-ea"/>
                <a:cs typeface="+mn-cs"/>
              </a:rPr>
              <a:t>practise</a:t>
            </a:r>
            <a:r>
              <a:rPr lang="en-US" sz="1200" kern="1200" dirty="0">
                <a:solidFill>
                  <a:schemeClr val="tx1"/>
                </a:solidFill>
                <a:latin typeface="+mn-lt"/>
                <a:ea typeface="+mn-ea"/>
                <a:cs typeface="+mn-cs"/>
              </a:rPr>
              <a:t> shifts away from basing management choices on anecdotal evidence, fast solutions, trends, or one's own biases(</a:t>
            </a:r>
            <a:r>
              <a:rPr lang="en-US" sz="1200" i="1" kern="1200" dirty="0">
                <a:solidFill>
                  <a:schemeClr val="tx1"/>
                </a:solidFill>
                <a:latin typeface="+mn-lt"/>
                <a:ea typeface="+mn-ea"/>
                <a:cs typeface="+mn-cs"/>
              </a:rPr>
              <a:t>Evidence Based Practice</a:t>
            </a:r>
            <a:r>
              <a:rPr lang="en-US" sz="1200" kern="1200" dirty="0">
                <a:solidFill>
                  <a:schemeClr val="tx1"/>
                </a:solidFill>
                <a:latin typeface="+mn-lt"/>
                <a:ea typeface="+mn-ea"/>
                <a:cs typeface="+mn-cs"/>
              </a:rPr>
              <a:t>, 2019). Similarly, evidence-based </a:t>
            </a:r>
            <a:r>
              <a:rPr lang="en-US" sz="1200" kern="1200" dirty="0" err="1">
                <a:solidFill>
                  <a:schemeClr val="tx1"/>
                </a:solidFill>
                <a:latin typeface="+mn-lt"/>
                <a:ea typeface="+mn-ea"/>
                <a:cs typeface="+mn-cs"/>
              </a:rPr>
              <a:t>practise</a:t>
            </a:r>
            <a:r>
              <a:rPr lang="en-US" sz="1200" kern="1200" dirty="0">
                <a:solidFill>
                  <a:schemeClr val="tx1"/>
                </a:solidFill>
                <a:latin typeface="+mn-lt"/>
                <a:ea typeface="+mn-ea"/>
                <a:cs typeface="+mn-cs"/>
              </a:rPr>
              <a:t> uses empirical data to solve HR problems like talent management rather than just responding to events or following the latest trends.</a:t>
            </a:r>
          </a:p>
          <a:p>
            <a:r>
              <a:rPr lang="en-US" sz="1200" b="1" kern="1200" dirty="0">
                <a:solidFill>
                  <a:schemeClr val="tx1"/>
                </a:solidFill>
                <a:latin typeface="+mn-lt"/>
                <a:ea typeface="+mn-ea"/>
                <a:cs typeface="+mn-cs"/>
              </a:rPr>
              <a:t>Examples</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The following are some instances when HR-related choices benefited from using evidence-based practice:</a:t>
            </a:r>
          </a:p>
          <a:p>
            <a:pPr lvl="0"/>
            <a:r>
              <a:rPr lang="en-US" sz="1200" kern="1200" dirty="0">
                <a:solidFill>
                  <a:schemeClr val="tx1"/>
                </a:solidFill>
                <a:latin typeface="+mn-lt"/>
                <a:ea typeface="+mn-ea"/>
                <a:cs typeface="+mn-cs"/>
              </a:rPr>
              <a:t>It may be included into selection methods throughout the recruiting process to ensure that decisions are not dependent only on intangibles like "chemistry" or "gut instinct." Human resources departments may best provide value by allocating resources toward identifying really exceptional and exponentially productive individuals. </a:t>
            </a:r>
          </a:p>
          <a:p>
            <a:pPr lvl="0"/>
            <a:r>
              <a:rPr lang="en-US" sz="1200" kern="1200" dirty="0">
                <a:solidFill>
                  <a:schemeClr val="tx1"/>
                </a:solidFill>
                <a:latin typeface="+mn-lt"/>
                <a:ea typeface="+mn-ea"/>
                <a:cs typeface="+mn-cs"/>
              </a:rPr>
              <a:t>Structured interviews may help with this, as can having a panel of experts make the final hiring decision rather than just one individual. Adding talent acquisition tools may also help. The Utrecht Work Engagement Scale (UWES) highlights nine factors that may be used to quantitatively assess employee engagement(Vera, 2021). </a:t>
            </a:r>
          </a:p>
          <a:p>
            <a:pPr lvl="0"/>
            <a:r>
              <a:rPr lang="en-US" sz="1200" kern="1200" dirty="0">
                <a:solidFill>
                  <a:schemeClr val="tx1"/>
                </a:solidFill>
                <a:latin typeface="+mn-lt"/>
                <a:ea typeface="+mn-ea"/>
                <a:cs typeface="+mn-cs"/>
              </a:rPr>
              <a:t>Furthermore, there is empirical evidence indicating that businesses may increase employee engagement by facilitating frequent feedback, outlining specific objectives for each position, demonstrating an exemplary example of leadership, and promoting positive connections among staff members(</a:t>
            </a:r>
            <a:r>
              <a:rPr lang="en-US" sz="1200" kern="1200" dirty="0" err="1">
                <a:solidFill>
                  <a:schemeClr val="tx1"/>
                </a:solidFill>
                <a:latin typeface="+mn-lt"/>
                <a:ea typeface="+mn-ea"/>
                <a:cs typeface="+mn-cs"/>
              </a:rPr>
              <a:t>Ologie</a:t>
            </a:r>
            <a:r>
              <a:rPr lang="en-US" sz="1200" kern="1200" dirty="0">
                <a:solidFill>
                  <a:schemeClr val="tx1"/>
                </a:solidFill>
                <a:latin typeface="+mn-lt"/>
                <a:ea typeface="+mn-ea"/>
                <a:cs typeface="+mn-cs"/>
              </a:rPr>
              <a:t>, 2020).</a:t>
            </a:r>
          </a:p>
          <a:p>
            <a:pPr lvl="0"/>
            <a:r>
              <a:rPr lang="en-US" sz="1200" kern="1200" dirty="0">
                <a:solidFill>
                  <a:schemeClr val="tx1"/>
                </a:solidFill>
                <a:latin typeface="+mn-lt"/>
                <a:ea typeface="+mn-ea"/>
                <a:cs typeface="+mn-cs"/>
              </a:rPr>
              <a:t>The HR evidence presented here includes the Management of Success, an HR dashboard for reporting, and HR Key Performance Indicators (KPIs), which are a reflection of the organization's performance since they are defined in terms of the HR outcomes necessary to </a:t>
            </a:r>
            <a:r>
              <a:rPr lang="en-US" sz="1200" kern="1200" dirty="0" err="1">
                <a:solidFill>
                  <a:schemeClr val="tx1"/>
                </a:solidFill>
                <a:latin typeface="+mn-lt"/>
                <a:ea typeface="+mn-ea"/>
                <a:cs typeface="+mn-cs"/>
              </a:rPr>
              <a:t>fulfil</a:t>
            </a:r>
            <a:r>
              <a:rPr lang="en-US" sz="1200" kern="1200" dirty="0">
                <a:solidFill>
                  <a:schemeClr val="tx1"/>
                </a:solidFill>
                <a:latin typeface="+mn-lt"/>
                <a:ea typeface="+mn-ea"/>
                <a:cs typeface="+mn-cs"/>
              </a:rPr>
              <a:t> business objectives.</a:t>
            </a:r>
          </a:p>
          <a:p>
            <a:endParaRPr lang="en-US" dirty="0"/>
          </a:p>
        </p:txBody>
      </p:sp>
      <p:sp>
        <p:nvSpPr>
          <p:cNvPr id="4" name="Slide Number Placeholder 3"/>
          <p:cNvSpPr>
            <a:spLocks noGrp="1"/>
          </p:cNvSpPr>
          <p:nvPr>
            <p:ph type="sldNum" sz="quarter" idx="10"/>
          </p:nvPr>
        </p:nvSpPr>
        <p:spPr/>
        <p:txBody>
          <a:bodyPr/>
          <a:lstStyle/>
          <a:p>
            <a:fld id="{288D19C9-CFA4-4FC4-812D-7C79BF657BB6}"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a:solidFill>
                  <a:schemeClr val="tx1"/>
                </a:solidFill>
                <a:latin typeface="+mn-lt"/>
                <a:ea typeface="+mn-ea"/>
                <a:cs typeface="+mn-cs"/>
              </a:rPr>
              <a:t>Three Reasons behind Using Data:</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There are three main benefits of employing data or people analytics, as outlined by </a:t>
            </a:r>
            <a:r>
              <a:rPr lang="en-US" sz="1200" kern="1200" dirty="0" err="1">
                <a:solidFill>
                  <a:schemeClr val="tx1"/>
                </a:solidFill>
                <a:latin typeface="+mn-lt"/>
                <a:ea typeface="+mn-ea"/>
                <a:cs typeface="+mn-cs"/>
              </a:rPr>
              <a:t>Mohdzaini</a:t>
            </a:r>
            <a:r>
              <a:rPr lang="en-US" sz="1200" kern="1200" dirty="0">
                <a:solidFill>
                  <a:schemeClr val="tx1"/>
                </a:solidFill>
                <a:latin typeface="+mn-lt"/>
                <a:ea typeface="+mn-ea"/>
                <a:cs typeface="+mn-cs"/>
              </a:rPr>
              <a:t> (2021):</a:t>
            </a:r>
          </a:p>
          <a:p>
            <a:pPr lvl="0"/>
            <a:r>
              <a:rPr lang="en-US" sz="1200" kern="1200" dirty="0">
                <a:solidFill>
                  <a:schemeClr val="tx1"/>
                </a:solidFill>
                <a:latin typeface="+mn-lt"/>
                <a:ea typeface="+mn-ea"/>
                <a:cs typeface="+mn-cs"/>
              </a:rPr>
              <a:t>One, it may be used to gauge and improve workforce planning in terms of metrics like performance, well-being, inclusion, and diversity for the benefit of both internal and external stakeholders.</a:t>
            </a:r>
          </a:p>
          <a:p>
            <a:pPr lvl="0"/>
            <a:r>
              <a:rPr lang="en-US" sz="1200" kern="1200" dirty="0">
                <a:solidFill>
                  <a:schemeClr val="tx1"/>
                </a:solidFill>
                <a:latin typeface="+mn-lt"/>
                <a:ea typeface="+mn-ea"/>
                <a:cs typeface="+mn-cs"/>
              </a:rPr>
              <a:t>Second, it may help estimate how much money and good will </a:t>
            </a:r>
            <a:r>
              <a:rPr lang="en-US" sz="1200" kern="1200" dirty="0" err="1">
                <a:solidFill>
                  <a:schemeClr val="tx1"/>
                </a:solidFill>
                <a:latin typeface="+mn-lt"/>
                <a:ea typeface="+mn-ea"/>
                <a:cs typeface="+mn-cs"/>
              </a:rPr>
              <a:t>will</a:t>
            </a:r>
            <a:r>
              <a:rPr lang="en-US" sz="1200" kern="1200" dirty="0">
                <a:solidFill>
                  <a:schemeClr val="tx1"/>
                </a:solidFill>
                <a:latin typeface="+mn-lt"/>
                <a:ea typeface="+mn-ea"/>
                <a:cs typeface="+mn-cs"/>
              </a:rPr>
              <a:t> be gained by implementing new business methods.</a:t>
            </a:r>
          </a:p>
          <a:p>
            <a:pPr lvl="0"/>
            <a:r>
              <a:rPr lang="en-US" sz="1200" kern="1200" dirty="0">
                <a:solidFill>
                  <a:schemeClr val="tx1"/>
                </a:solidFill>
                <a:latin typeface="+mn-lt"/>
                <a:ea typeface="+mn-ea"/>
                <a:cs typeface="+mn-cs"/>
              </a:rPr>
              <a:t>Third, in the analytics and value creation field, data is seen as a fundamental piece of knowledge(</a:t>
            </a:r>
            <a:r>
              <a:rPr lang="en-US" sz="1200" i="1" kern="1200" dirty="0">
                <a:solidFill>
                  <a:schemeClr val="tx1"/>
                </a:solidFill>
                <a:latin typeface="+mn-lt"/>
                <a:ea typeface="+mn-ea"/>
                <a:cs typeface="+mn-cs"/>
              </a:rPr>
              <a:t>CQL, 2020</a:t>
            </a:r>
            <a:r>
              <a:rPr lang="en-US" sz="1200" kern="1200" dirty="0">
                <a:solidFill>
                  <a:schemeClr val="tx1"/>
                </a:solidFill>
                <a:latin typeface="+mn-lt"/>
                <a:ea typeface="+mn-ea"/>
                <a:cs typeface="+mn-cs"/>
              </a:rPr>
              <a:t>).</a:t>
            </a:r>
          </a:p>
          <a:p>
            <a:r>
              <a:rPr lang="en-US" sz="1200" b="1" kern="1200" dirty="0">
                <a:solidFill>
                  <a:schemeClr val="tx1"/>
                </a:solidFill>
                <a:latin typeface="+mn-lt"/>
                <a:ea typeface="+mn-ea"/>
                <a:cs typeface="+mn-cs"/>
              </a:rPr>
              <a:t>Justifications for the moral and ethical propriety of this information</a:t>
            </a:r>
            <a:endParaRPr lang="en-US" sz="1200" kern="1200" dirty="0">
              <a:solidFill>
                <a:schemeClr val="tx1"/>
              </a:solidFill>
              <a:latin typeface="+mn-lt"/>
              <a:ea typeface="+mn-ea"/>
              <a:cs typeface="+mn-cs"/>
            </a:endParaRPr>
          </a:p>
          <a:p>
            <a:pPr lvl="0"/>
            <a:r>
              <a:rPr lang="en-US" sz="1200" kern="1200" dirty="0">
                <a:solidFill>
                  <a:schemeClr val="tx1"/>
                </a:solidFill>
                <a:latin typeface="+mn-lt"/>
                <a:ea typeface="+mn-ea"/>
                <a:cs typeface="+mn-cs"/>
              </a:rPr>
              <a:t>Human resources professionals want up-to-the-moment information to help their companies stay competitive in today's uncertain business climate, especially when it comes to investing in cutting-edge technology rather than settling for outdated solutions(</a:t>
            </a:r>
            <a:r>
              <a:rPr lang="en-US" sz="1200" i="1" kern="1200" dirty="0">
                <a:solidFill>
                  <a:schemeClr val="tx1"/>
                </a:solidFill>
                <a:latin typeface="+mn-lt"/>
                <a:ea typeface="+mn-ea"/>
                <a:cs typeface="+mn-cs"/>
              </a:rPr>
              <a:t>CIPD,2022</a:t>
            </a:r>
            <a:r>
              <a:rPr lang="en-US" sz="1200" kern="1200" dirty="0">
                <a:solidFill>
                  <a:schemeClr val="tx1"/>
                </a:solidFill>
                <a:latin typeface="+mn-lt"/>
                <a:ea typeface="+mn-ea"/>
                <a:cs typeface="+mn-cs"/>
              </a:rPr>
              <a:t>).</a:t>
            </a:r>
          </a:p>
          <a:p>
            <a:pPr lvl="0"/>
            <a:r>
              <a:rPr lang="en-US" sz="1200" kern="1200" dirty="0">
                <a:solidFill>
                  <a:schemeClr val="tx1"/>
                </a:solidFill>
                <a:latin typeface="+mn-lt"/>
                <a:ea typeface="+mn-ea"/>
                <a:cs typeface="+mn-cs"/>
              </a:rPr>
              <a:t>Organizations that collect data have a responsibility to act ethically and lawfully by outlining the data's intended use, informing their staff of this, and adhering to the EU's General Data Protection Regulation (GDPR).</a:t>
            </a:r>
          </a:p>
          <a:p>
            <a:pPr lvl="0"/>
            <a:r>
              <a:rPr lang="en-US" sz="1200" kern="1200" dirty="0">
                <a:solidFill>
                  <a:schemeClr val="tx1"/>
                </a:solidFill>
                <a:latin typeface="+mn-lt"/>
                <a:ea typeface="+mn-ea"/>
                <a:cs typeface="+mn-cs"/>
              </a:rPr>
              <a:t>To prevent heavy penalties due to occupational fraud, businesses should check HR data to ensure correctness, such as in employment records. Businesses and productivity measures may both benefit from a greater emphasis on data quality in order to better measure and improve performance(</a:t>
            </a:r>
            <a:r>
              <a:rPr lang="en-US" sz="1200" kern="1200" dirty="0" err="1">
                <a:solidFill>
                  <a:schemeClr val="tx1"/>
                </a:solidFill>
                <a:latin typeface="+mn-lt"/>
                <a:ea typeface="+mn-ea"/>
                <a:cs typeface="+mn-cs"/>
              </a:rPr>
              <a:t>Sarfin</a:t>
            </a:r>
            <a:r>
              <a:rPr lang="en-US" sz="1200" kern="1200" dirty="0">
                <a:solidFill>
                  <a:schemeClr val="tx1"/>
                </a:solidFill>
                <a:latin typeface="+mn-lt"/>
                <a:ea typeface="+mn-ea"/>
                <a:cs typeface="+mn-cs"/>
              </a:rPr>
              <a:t>, 2022).</a:t>
            </a:r>
          </a:p>
          <a:p>
            <a:endParaRPr lang="en-US" dirty="0"/>
          </a:p>
        </p:txBody>
      </p:sp>
      <p:sp>
        <p:nvSpPr>
          <p:cNvPr id="4" name="Slide Number Placeholder 3"/>
          <p:cNvSpPr>
            <a:spLocks noGrp="1"/>
          </p:cNvSpPr>
          <p:nvPr>
            <p:ph type="sldNum" sz="quarter" idx="10"/>
          </p:nvPr>
        </p:nvSpPr>
        <p:spPr/>
        <p:txBody>
          <a:bodyPr/>
          <a:lstStyle/>
          <a:p>
            <a:fld id="{288D19C9-CFA4-4FC4-812D-7C79BF657BB6}"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a:solidFill>
                  <a:schemeClr val="tx1"/>
                </a:solidFill>
                <a:latin typeface="+mn-lt"/>
                <a:ea typeface="+mn-ea"/>
                <a:cs typeface="+mn-cs"/>
              </a:rPr>
              <a:t>Different Types of Data Measurements</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The interpretation of fundamental financial information, the use of statistics to establish the relative health of the environment, and so on, all benefit from the use of data to aid in decision-making. Here, we'll take a look at both qualitative and quantitative data, two sources often used by experts in the field of human resources.</a:t>
            </a:r>
          </a:p>
          <a:p>
            <a:r>
              <a:rPr lang="en-US" sz="1200" b="1" kern="1200" dirty="0">
                <a:solidFill>
                  <a:schemeClr val="tx1"/>
                </a:solidFill>
                <a:latin typeface="+mn-lt"/>
                <a:ea typeface="+mn-ea"/>
                <a:cs typeface="+mn-cs"/>
              </a:rPr>
              <a:t>1. Qualitative Data</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Qualitative information is descriptive in nature, drawing on people to explain their characteristics.</a:t>
            </a:r>
          </a:p>
          <a:p>
            <a:r>
              <a:rPr lang="en-US" sz="1200" kern="1200" dirty="0">
                <a:solidFill>
                  <a:schemeClr val="tx1"/>
                </a:solidFill>
                <a:latin typeface="+mn-lt"/>
                <a:ea typeface="+mn-ea"/>
                <a:cs typeface="+mn-cs"/>
              </a:rPr>
              <a:t>Examples</a:t>
            </a:r>
            <a:r>
              <a:rPr lang="en-US" sz="1200" b="1" kern="1200" dirty="0">
                <a:solidFill>
                  <a:schemeClr val="tx1"/>
                </a:solidFill>
                <a:latin typeface="+mn-lt"/>
                <a:ea typeface="+mn-ea"/>
                <a:cs typeface="+mn-cs"/>
              </a:rPr>
              <a:t>: </a:t>
            </a:r>
            <a:r>
              <a:rPr lang="en-US" sz="1200" kern="1200" dirty="0">
                <a:solidFill>
                  <a:schemeClr val="tx1"/>
                </a:solidFill>
                <a:latin typeface="+mn-lt"/>
                <a:ea typeface="+mn-ea"/>
                <a:cs typeface="+mn-cs"/>
              </a:rPr>
              <a:t>Exit interview transcripts, performance reviews, and surveys on employee engagement are all instances of qualitative data often used in human resources(Statistics, 2021).</a:t>
            </a:r>
          </a:p>
          <a:p>
            <a:r>
              <a:rPr lang="en-US" sz="1200" b="1" kern="1200" dirty="0">
                <a:solidFill>
                  <a:schemeClr val="tx1"/>
                </a:solidFill>
                <a:latin typeface="+mn-lt"/>
                <a:ea typeface="+mn-ea"/>
                <a:cs typeface="+mn-cs"/>
              </a:rPr>
              <a:t>2. Quantitative data</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On the other hand, quantitative information is precise and easily </a:t>
            </a:r>
            <a:r>
              <a:rPr lang="en-US" sz="1200" kern="1200" dirty="0" err="1">
                <a:solidFill>
                  <a:schemeClr val="tx1"/>
                </a:solidFill>
                <a:latin typeface="+mn-lt"/>
                <a:ea typeface="+mn-ea"/>
                <a:cs typeface="+mn-cs"/>
              </a:rPr>
              <a:t>quantified.Factors</a:t>
            </a:r>
            <a:r>
              <a:rPr lang="en-US" sz="1200" kern="1200" dirty="0">
                <a:solidFill>
                  <a:schemeClr val="tx1"/>
                </a:solidFill>
                <a:latin typeface="+mn-lt"/>
                <a:ea typeface="+mn-ea"/>
                <a:cs typeface="+mn-cs"/>
              </a:rPr>
              <a:t> such as the median age of workers, the total amount of employees, and the median age of workers receiving a wage all figure into this category(</a:t>
            </a:r>
            <a:r>
              <a:rPr lang="en-US" sz="1200" i="1" kern="1200" dirty="0" err="1">
                <a:solidFill>
                  <a:schemeClr val="tx1"/>
                </a:solidFill>
                <a:latin typeface="+mn-lt"/>
                <a:ea typeface="+mn-ea"/>
                <a:cs typeface="+mn-cs"/>
              </a:rPr>
              <a:t>Ragunath</a:t>
            </a:r>
            <a:r>
              <a:rPr lang="en-US" sz="1200" i="1" kern="1200" dirty="0">
                <a:solidFill>
                  <a:schemeClr val="tx1"/>
                </a:solidFill>
                <a:latin typeface="+mn-lt"/>
                <a:ea typeface="+mn-ea"/>
                <a:cs typeface="+mn-cs"/>
              </a:rPr>
              <a:t>, 2019</a:t>
            </a:r>
            <a:r>
              <a:rPr lang="en-US" sz="1200" kern="1200" dirty="0">
                <a:solidFill>
                  <a:schemeClr val="tx1"/>
                </a:solidFill>
                <a:latin typeface="+mn-lt"/>
                <a:ea typeface="+mn-ea"/>
                <a:cs typeface="+mn-cs"/>
              </a:rPr>
              <a:t>).</a:t>
            </a:r>
          </a:p>
          <a:p>
            <a:r>
              <a:rPr lang="en-US" sz="1200" kern="1200" dirty="0">
                <a:solidFill>
                  <a:schemeClr val="tx1"/>
                </a:solidFill>
                <a:latin typeface="+mn-lt"/>
                <a:ea typeface="+mn-ea"/>
                <a:cs typeface="+mn-cs"/>
              </a:rPr>
              <a:t>According to Dale (2019), human resources professionals may make a business case using absence data by showing, for instance, the overall yearly cost of absence and the measures taken to address it. Data on absence may also be used to rethink company policy, improve employee wellness </a:t>
            </a:r>
            <a:r>
              <a:rPr lang="en-US" sz="1200" kern="1200" dirty="0" err="1">
                <a:solidFill>
                  <a:schemeClr val="tx1"/>
                </a:solidFill>
                <a:latin typeface="+mn-lt"/>
                <a:ea typeface="+mn-ea"/>
                <a:cs typeface="+mn-cs"/>
              </a:rPr>
              <a:t>programmes</a:t>
            </a:r>
            <a:r>
              <a:rPr lang="en-US" sz="1200" kern="1200" dirty="0">
                <a:solidFill>
                  <a:schemeClr val="tx1"/>
                </a:solidFill>
                <a:latin typeface="+mn-lt"/>
                <a:ea typeface="+mn-ea"/>
                <a:cs typeface="+mn-cs"/>
              </a:rPr>
              <a:t>, and educate supervisors.</a:t>
            </a:r>
          </a:p>
          <a:p>
            <a:endParaRPr lang="en-US" dirty="0"/>
          </a:p>
        </p:txBody>
      </p:sp>
      <p:sp>
        <p:nvSpPr>
          <p:cNvPr id="4" name="Slide Number Placeholder 3"/>
          <p:cNvSpPr>
            <a:spLocks noGrp="1"/>
          </p:cNvSpPr>
          <p:nvPr>
            <p:ph type="sldNum" sz="quarter" idx="10"/>
          </p:nvPr>
        </p:nvSpPr>
        <p:spPr/>
        <p:txBody>
          <a:bodyPr/>
          <a:lstStyle/>
          <a:p>
            <a:fld id="{288D19C9-CFA4-4FC4-812D-7C79BF657BB6}"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kern="1200" dirty="0" err="1">
                <a:solidFill>
                  <a:schemeClr val="tx1"/>
                </a:solidFill>
                <a:latin typeface="+mn-lt"/>
                <a:ea typeface="+mn-ea"/>
                <a:cs typeface="+mn-cs"/>
              </a:rPr>
              <a:t>Organisational</a:t>
            </a:r>
            <a:r>
              <a:rPr lang="en-US" sz="1200" b="1" kern="1200" dirty="0">
                <a:solidFill>
                  <a:schemeClr val="tx1"/>
                </a:solidFill>
                <a:latin typeface="+mn-lt"/>
                <a:ea typeface="+mn-ea"/>
                <a:cs typeface="+mn-cs"/>
              </a:rPr>
              <a:t> Policies and Procedures</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Decision-making is aided by the established framework provided by the organization's rules and procedures, which serve as a standard for dealing with a broad range of working situations. Having clear rules in place may assist ensure that decisions are being made consistently, and that employers are treating their workers fairly(</a:t>
            </a:r>
            <a:r>
              <a:rPr lang="en-US" sz="1200" i="1" kern="1200" dirty="0">
                <a:solidFill>
                  <a:schemeClr val="tx1"/>
                </a:solidFill>
                <a:latin typeface="+mn-lt"/>
                <a:ea typeface="+mn-ea"/>
                <a:cs typeface="+mn-cs"/>
              </a:rPr>
              <a:t>Davies, 2021</a:t>
            </a:r>
            <a:r>
              <a:rPr lang="en-US" sz="1200" kern="1200" dirty="0">
                <a:solidFill>
                  <a:schemeClr val="tx1"/>
                </a:solidFill>
                <a:latin typeface="+mn-lt"/>
                <a:ea typeface="+mn-ea"/>
                <a:cs typeface="+mn-cs"/>
              </a:rPr>
              <a:t>). To this end, </a:t>
            </a:r>
            <a:r>
              <a:rPr lang="en-US" sz="1200" kern="1200" dirty="0" err="1">
                <a:solidFill>
                  <a:schemeClr val="tx1"/>
                </a:solidFill>
                <a:latin typeface="+mn-lt"/>
                <a:ea typeface="+mn-ea"/>
                <a:cs typeface="+mn-cs"/>
              </a:rPr>
              <a:t>organisational</a:t>
            </a:r>
            <a:r>
              <a:rPr lang="en-US" sz="1200" kern="1200" dirty="0">
                <a:solidFill>
                  <a:schemeClr val="tx1"/>
                </a:solidFill>
                <a:latin typeface="+mn-lt"/>
                <a:ea typeface="+mn-ea"/>
                <a:cs typeface="+mn-cs"/>
              </a:rPr>
              <a:t> policies provide as the standard against which the success of an </a:t>
            </a:r>
            <a:r>
              <a:rPr lang="en-US" sz="1200" kern="1200" dirty="0" err="1">
                <a:solidFill>
                  <a:schemeClr val="tx1"/>
                </a:solidFill>
                <a:latin typeface="+mn-lt"/>
                <a:ea typeface="+mn-ea"/>
                <a:cs typeface="+mn-cs"/>
              </a:rPr>
              <a:t>organisation</a:t>
            </a:r>
            <a:r>
              <a:rPr lang="en-US" sz="1200" kern="1200" dirty="0">
                <a:solidFill>
                  <a:schemeClr val="tx1"/>
                </a:solidFill>
                <a:latin typeface="+mn-lt"/>
                <a:ea typeface="+mn-ea"/>
                <a:cs typeface="+mn-cs"/>
              </a:rPr>
              <a:t> may be judged. In addition, when everyone is on the same page about the company's norms and standards, everyone can make educated judgments about how to act in the workplace. Managers and supervisors benefit from the company's policies and procedures because they allow them to make choices with certainty, take action with assurance, and guarantee that their actions will be taken quickly and efficiently(</a:t>
            </a:r>
            <a:r>
              <a:rPr lang="en-US" sz="1200" i="1" kern="1200" dirty="0">
                <a:solidFill>
                  <a:schemeClr val="tx1"/>
                </a:solidFill>
                <a:latin typeface="+mn-lt"/>
                <a:ea typeface="+mn-ea"/>
                <a:cs typeface="+mn-cs"/>
              </a:rPr>
              <a:t>CIPD Profession Map</a:t>
            </a:r>
            <a:r>
              <a:rPr lang="en-US" sz="1200" kern="1200" dirty="0">
                <a:solidFill>
                  <a:schemeClr val="tx1"/>
                </a:solidFill>
                <a:latin typeface="+mn-lt"/>
                <a:ea typeface="+mn-ea"/>
                <a:cs typeface="+mn-cs"/>
              </a:rPr>
              <a:t>, 2021).</a:t>
            </a:r>
          </a:p>
          <a:p>
            <a:r>
              <a:rPr lang="en-US" sz="1200" b="1" kern="1200" dirty="0">
                <a:solidFill>
                  <a:schemeClr val="tx1"/>
                </a:solidFill>
                <a:latin typeface="+mn-lt"/>
                <a:ea typeface="+mn-ea"/>
                <a:cs typeface="+mn-cs"/>
              </a:rPr>
              <a:t>Other Sources of Evidence</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Human resource experts have also gotten information from spreadsheets, which are often used to manage basic operations like keeping track of personnel data and payment details. However, due to weak inherent controls and a high volume of data entering, this may be too time-consuming and impractical for big </a:t>
            </a:r>
            <a:r>
              <a:rPr lang="en-US" sz="1200" kern="1200" dirty="0" err="1">
                <a:solidFill>
                  <a:schemeClr val="tx1"/>
                </a:solidFill>
                <a:latin typeface="+mn-lt"/>
                <a:ea typeface="+mn-ea"/>
                <a:cs typeface="+mn-cs"/>
              </a:rPr>
              <a:t>organisations</a:t>
            </a:r>
            <a:r>
              <a:rPr lang="en-US" sz="1200" kern="1200" dirty="0">
                <a:solidFill>
                  <a:schemeClr val="tx1"/>
                </a:solidFill>
                <a:latin typeface="+mn-lt"/>
                <a:ea typeface="+mn-ea"/>
                <a:cs typeface="+mn-cs"/>
              </a:rPr>
              <a:t> and is instead best suited to small and medium-sized firms(Cox </a:t>
            </a:r>
            <a:r>
              <a:rPr lang="en-US" sz="1200" i="1" kern="1200" dirty="0">
                <a:solidFill>
                  <a:schemeClr val="tx1"/>
                </a:solidFill>
                <a:latin typeface="+mn-lt"/>
                <a:ea typeface="+mn-ea"/>
                <a:cs typeface="+mn-cs"/>
              </a:rPr>
              <a:t>et al.</a:t>
            </a:r>
            <a:r>
              <a:rPr lang="en-US" sz="1200" kern="1200" dirty="0">
                <a:solidFill>
                  <a:schemeClr val="tx1"/>
                </a:solidFill>
                <a:latin typeface="+mn-lt"/>
                <a:ea typeface="+mn-ea"/>
                <a:cs typeface="+mn-cs"/>
              </a:rPr>
              <a:t>, 2017). Human resources information systems (HRIS) are a database for firm data now available to people professionals thanks to technological improvements. Improvements in </a:t>
            </a:r>
            <a:r>
              <a:rPr lang="en-US" sz="1200" kern="1200" dirty="0" err="1">
                <a:solidFill>
                  <a:schemeClr val="tx1"/>
                </a:solidFill>
                <a:latin typeface="+mn-lt"/>
                <a:ea typeface="+mn-ea"/>
                <a:cs typeface="+mn-cs"/>
              </a:rPr>
              <a:t>organisational</a:t>
            </a:r>
            <a:r>
              <a:rPr lang="en-US" sz="1200" kern="1200" dirty="0">
                <a:solidFill>
                  <a:schemeClr val="tx1"/>
                </a:solidFill>
                <a:latin typeface="+mn-lt"/>
                <a:ea typeface="+mn-ea"/>
                <a:cs typeface="+mn-cs"/>
              </a:rPr>
              <a:t> communication, recruiting, HR expertise, and employee engagement have all been related to these factors. Human resource information systems (HRIS) help businesses make better decisions by giving managers access to up-to-date data.</a:t>
            </a:r>
          </a:p>
          <a:p>
            <a:endParaRPr lang="en-US" dirty="0"/>
          </a:p>
        </p:txBody>
      </p:sp>
      <p:sp>
        <p:nvSpPr>
          <p:cNvPr id="4" name="Slide Number Placeholder 3"/>
          <p:cNvSpPr>
            <a:spLocks noGrp="1"/>
          </p:cNvSpPr>
          <p:nvPr>
            <p:ph type="sldNum" sz="quarter" idx="10"/>
          </p:nvPr>
        </p:nvSpPr>
        <p:spPr/>
        <p:txBody>
          <a:bodyPr/>
          <a:lstStyle/>
          <a:p>
            <a:fld id="{288D19C9-CFA4-4FC4-812D-7C79BF657BB6}"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Customer service is a two-way street for human resources personnel in any company.</a:t>
            </a:r>
          </a:p>
          <a:p>
            <a:r>
              <a:rPr lang="en-US" sz="1200" b="1" kern="1200" dirty="0">
                <a:solidFill>
                  <a:schemeClr val="tx1"/>
                </a:solidFill>
                <a:latin typeface="+mn-lt"/>
                <a:ea typeface="+mn-ea"/>
                <a:cs typeface="+mn-cs"/>
              </a:rPr>
              <a:t>Internal Customers (Employees and Shareholders)</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Those who are already affiliated with a business in some way, such as employees or business partners, are considered internal customers. Consequently, internal customers often include shareholders and other stakeholders. People professionals play a crucial role in ensuring that perhaps the demands of internal customers, such as workers and shareholders, are addressed, which is vital to the success of any </a:t>
            </a:r>
            <a:r>
              <a:rPr lang="en-US" sz="1200" kern="1200" dirty="0" err="1">
                <a:solidFill>
                  <a:schemeClr val="tx1"/>
                </a:solidFill>
                <a:latin typeface="+mn-lt"/>
                <a:ea typeface="+mn-ea"/>
                <a:cs typeface="+mn-cs"/>
              </a:rPr>
              <a:t>organisation</a:t>
            </a:r>
            <a:r>
              <a:rPr lang="en-US" sz="1200" kern="1200" dirty="0">
                <a:solidFill>
                  <a:schemeClr val="tx1"/>
                </a:solidFill>
                <a:latin typeface="+mn-lt"/>
                <a:ea typeface="+mn-ea"/>
                <a:cs typeface="+mn-cs"/>
              </a:rPr>
              <a:t>( </a:t>
            </a:r>
            <a:r>
              <a:rPr lang="en-US" sz="1200" u="none" strike="noStrike" kern="1200" dirty="0" err="1">
                <a:solidFill>
                  <a:schemeClr val="tx1"/>
                </a:solidFill>
                <a:latin typeface="+mn-lt"/>
                <a:ea typeface="+mn-ea"/>
                <a:cs typeface="+mn-cs"/>
                <a:hlinkClick r:id="rId3"/>
              </a:rPr>
              <a:t>McLatchie</a:t>
            </a:r>
            <a:r>
              <a:rPr lang="en-US" sz="1200" kern="1200" dirty="0">
                <a:solidFill>
                  <a:schemeClr val="tx1"/>
                </a:solidFill>
                <a:latin typeface="+mn-lt"/>
                <a:ea typeface="+mn-ea"/>
                <a:cs typeface="+mn-cs"/>
              </a:rPr>
              <a:t>, 2020). People inside an </a:t>
            </a:r>
            <a:r>
              <a:rPr lang="en-US" sz="1200" kern="1200" dirty="0" err="1">
                <a:solidFill>
                  <a:schemeClr val="tx1"/>
                </a:solidFill>
                <a:latin typeface="+mn-lt"/>
                <a:ea typeface="+mn-ea"/>
                <a:cs typeface="+mn-cs"/>
              </a:rPr>
              <a:t>organisation</a:t>
            </a:r>
            <a:r>
              <a:rPr lang="en-US" sz="1200" kern="1200" dirty="0">
                <a:solidFill>
                  <a:schemeClr val="tx1"/>
                </a:solidFill>
                <a:latin typeface="+mn-lt"/>
                <a:ea typeface="+mn-ea"/>
                <a:cs typeface="+mn-cs"/>
              </a:rPr>
              <a:t> are important customers since they have a hand in shaping the company's success or failure. When needs are addressed, workers have a more positive outlook on their jobs and are more likely to go above and beyond in their work. However, when workers are ignored, the workplace develops a negative atmosphere and productivity drops(</a:t>
            </a:r>
            <a:r>
              <a:rPr lang="en-US" sz="1200" kern="1200" dirty="0" err="1">
                <a:solidFill>
                  <a:schemeClr val="tx1"/>
                </a:solidFill>
                <a:latin typeface="+mn-lt"/>
                <a:ea typeface="+mn-ea"/>
                <a:cs typeface="+mn-cs"/>
              </a:rPr>
              <a:t>Qualtrics</a:t>
            </a:r>
            <a:r>
              <a:rPr lang="en-US" sz="1200" kern="1200" dirty="0">
                <a:solidFill>
                  <a:schemeClr val="tx1"/>
                </a:solidFill>
                <a:latin typeface="+mn-lt"/>
                <a:ea typeface="+mn-ea"/>
                <a:cs typeface="+mn-cs"/>
              </a:rPr>
              <a:t>, 2020).</a:t>
            </a:r>
          </a:p>
          <a:p>
            <a:r>
              <a:rPr lang="en-US" sz="1200" b="1" kern="1200" dirty="0">
                <a:solidFill>
                  <a:schemeClr val="tx1"/>
                </a:solidFill>
                <a:latin typeface="+mn-lt"/>
                <a:ea typeface="+mn-ea"/>
                <a:cs typeface="+mn-cs"/>
              </a:rPr>
              <a:t>External Customers</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In contrast, external customers are those who pay to </a:t>
            </a:r>
            <a:r>
              <a:rPr lang="en-US" sz="1200" kern="1200" dirty="0" err="1">
                <a:solidFill>
                  <a:schemeClr val="tx1"/>
                </a:solidFill>
                <a:latin typeface="+mn-lt"/>
                <a:ea typeface="+mn-ea"/>
                <a:cs typeface="+mn-cs"/>
              </a:rPr>
              <a:t>utilise</a:t>
            </a:r>
            <a:r>
              <a:rPr lang="en-US" sz="1200" kern="1200" dirty="0">
                <a:solidFill>
                  <a:schemeClr val="tx1"/>
                </a:solidFill>
                <a:latin typeface="+mn-lt"/>
                <a:ea typeface="+mn-ea"/>
                <a:cs typeface="+mn-cs"/>
              </a:rPr>
              <a:t> your product but who are not integral to the day-to-day operations of your business. Customers may also be found among the company's external clientele, who see the business as the source of the goods or services they need.</a:t>
            </a:r>
          </a:p>
          <a:p>
            <a:r>
              <a:rPr lang="en-US" sz="1200" kern="1200" dirty="0">
                <a:solidFill>
                  <a:schemeClr val="tx1"/>
                </a:solidFill>
                <a:latin typeface="+mn-lt"/>
                <a:ea typeface="+mn-ea"/>
                <a:cs typeface="+mn-cs"/>
              </a:rPr>
              <a:t>Clients, suppliers, society, creditors, and governments are all examples of external customers. Because the firm can't make any money unless it has clients outside the </a:t>
            </a:r>
            <a:r>
              <a:rPr lang="en-US" sz="1200" kern="1200" dirty="0" err="1">
                <a:solidFill>
                  <a:schemeClr val="tx1"/>
                </a:solidFill>
                <a:latin typeface="+mn-lt"/>
                <a:ea typeface="+mn-ea"/>
                <a:cs typeface="+mn-cs"/>
              </a:rPr>
              <a:t>organisation</a:t>
            </a:r>
            <a:r>
              <a:rPr lang="en-US" sz="1200" kern="1200" dirty="0">
                <a:solidFill>
                  <a:schemeClr val="tx1"/>
                </a:solidFill>
                <a:latin typeface="+mn-lt"/>
                <a:ea typeface="+mn-ea"/>
                <a:cs typeface="+mn-cs"/>
              </a:rPr>
              <a:t>, it's vital that those customers have a good experience while dealing with the company's staff(</a:t>
            </a:r>
            <a:r>
              <a:rPr lang="en-US" sz="1200" kern="1200" dirty="0" err="1">
                <a:solidFill>
                  <a:schemeClr val="tx1"/>
                </a:solidFill>
                <a:latin typeface="+mn-lt"/>
                <a:ea typeface="+mn-ea"/>
                <a:cs typeface="+mn-cs"/>
              </a:rPr>
              <a:t>Skool</a:t>
            </a:r>
            <a:r>
              <a:rPr lang="en-US" sz="1200" kern="1200" dirty="0">
                <a:solidFill>
                  <a:schemeClr val="tx1"/>
                </a:solidFill>
                <a:latin typeface="+mn-lt"/>
                <a:ea typeface="+mn-ea"/>
                <a:cs typeface="+mn-cs"/>
              </a:rPr>
              <a:t>, 2021).</a:t>
            </a:r>
          </a:p>
          <a:p>
            <a:endParaRPr lang="en-US" dirty="0"/>
          </a:p>
        </p:txBody>
      </p:sp>
      <p:sp>
        <p:nvSpPr>
          <p:cNvPr id="4" name="Slide Number Placeholder 3"/>
          <p:cNvSpPr>
            <a:spLocks noGrp="1"/>
          </p:cNvSpPr>
          <p:nvPr>
            <p:ph type="sldNum" sz="quarter" idx="10"/>
          </p:nvPr>
        </p:nvSpPr>
        <p:spPr/>
        <p:txBody>
          <a:bodyPr/>
          <a:lstStyle/>
          <a:p>
            <a:fld id="{288D19C9-CFA4-4FC4-812D-7C79BF657BB6}"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a:solidFill>
                  <a:schemeClr val="tx1"/>
                </a:solidFill>
                <a:latin typeface="+mn-lt"/>
                <a:ea typeface="+mn-ea"/>
                <a:cs typeface="+mn-cs"/>
              </a:rPr>
              <a:t>There are a variety of ways in which people professionals may provide value to individuals, groups, and </a:t>
            </a:r>
            <a:r>
              <a:rPr lang="en-US" sz="1200" kern="1200" dirty="0" err="1">
                <a:solidFill>
                  <a:schemeClr val="tx1"/>
                </a:solidFill>
                <a:latin typeface="+mn-lt"/>
                <a:ea typeface="+mn-ea"/>
                <a:cs typeface="+mn-cs"/>
              </a:rPr>
              <a:t>organisations</a:t>
            </a:r>
            <a:r>
              <a:rPr lang="en-US" sz="1200" kern="1200" dirty="0">
                <a:solidFill>
                  <a:schemeClr val="tx1"/>
                </a:solidFill>
                <a:latin typeface="+mn-lt"/>
                <a:ea typeface="+mn-ea"/>
                <a:cs typeface="+mn-cs"/>
              </a:rPr>
              <a:t>.</a:t>
            </a:r>
          </a:p>
          <a:p>
            <a:r>
              <a:rPr lang="en-US" sz="1200" b="1" kern="1200" dirty="0">
                <a:solidFill>
                  <a:schemeClr val="tx1"/>
                </a:solidFill>
                <a:latin typeface="+mn-lt"/>
                <a:ea typeface="+mn-ea"/>
                <a:cs typeface="+mn-cs"/>
              </a:rPr>
              <a:t>Creating Value for Employees</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One method is to institute new rules and procedures that make workers' lives better and their jobs less taxing. A second strategy is to provide professional development </a:t>
            </a:r>
            <a:r>
              <a:rPr lang="en-US" sz="1200" kern="1200" dirty="0" err="1">
                <a:solidFill>
                  <a:schemeClr val="tx1"/>
                </a:solidFill>
                <a:latin typeface="+mn-lt"/>
                <a:ea typeface="+mn-ea"/>
                <a:cs typeface="+mn-cs"/>
              </a:rPr>
              <a:t>programmes</a:t>
            </a:r>
            <a:r>
              <a:rPr lang="en-US" sz="1200" kern="1200" dirty="0">
                <a:solidFill>
                  <a:schemeClr val="tx1"/>
                </a:solidFill>
                <a:latin typeface="+mn-lt"/>
                <a:ea typeface="+mn-ea"/>
                <a:cs typeface="+mn-cs"/>
              </a:rPr>
              <a:t> that assist workers advance in their current positions. Professionals in the field of human resources may also contribute to the success of an </a:t>
            </a:r>
            <a:r>
              <a:rPr lang="en-US" sz="1200" kern="1200" dirty="0" err="1">
                <a:solidFill>
                  <a:schemeClr val="tx1"/>
                </a:solidFill>
                <a:latin typeface="+mn-lt"/>
                <a:ea typeface="+mn-ea"/>
                <a:cs typeface="+mn-cs"/>
              </a:rPr>
              <a:t>organisation</a:t>
            </a:r>
            <a:r>
              <a:rPr lang="en-US" sz="1200" kern="1200" dirty="0">
                <a:solidFill>
                  <a:schemeClr val="tx1"/>
                </a:solidFill>
                <a:latin typeface="+mn-lt"/>
                <a:ea typeface="+mn-ea"/>
                <a:cs typeface="+mn-cs"/>
              </a:rPr>
              <a:t> by helping to foresee problems and devise solutions(</a:t>
            </a:r>
            <a:r>
              <a:rPr lang="en-US" sz="1200" i="1" kern="1200" dirty="0">
                <a:solidFill>
                  <a:schemeClr val="tx1"/>
                </a:solidFill>
                <a:latin typeface="+mn-lt"/>
                <a:ea typeface="+mn-ea"/>
                <a:cs typeface="+mn-cs"/>
              </a:rPr>
              <a:t>Brown, 2017</a:t>
            </a:r>
            <a:r>
              <a:rPr lang="en-US" sz="1200" kern="1200" dirty="0">
                <a:solidFill>
                  <a:schemeClr val="tx1"/>
                </a:solidFill>
                <a:latin typeface="+mn-lt"/>
                <a:ea typeface="+mn-ea"/>
                <a:cs typeface="+mn-cs"/>
              </a:rPr>
              <a:t>).</a:t>
            </a:r>
          </a:p>
          <a:p>
            <a:r>
              <a:rPr lang="en-US" sz="1200" b="1" kern="1200" dirty="0">
                <a:solidFill>
                  <a:schemeClr val="tx1"/>
                </a:solidFill>
                <a:latin typeface="+mn-lt"/>
                <a:ea typeface="+mn-ea"/>
                <a:cs typeface="+mn-cs"/>
              </a:rPr>
              <a:t>Creating Value for Organization</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Human resource specialists provide value to businesses by assisting in increasing productivity and profits via the implementation of novel HR policies and </a:t>
            </a:r>
            <a:r>
              <a:rPr lang="en-US" sz="1200" kern="1200" dirty="0" err="1">
                <a:solidFill>
                  <a:schemeClr val="tx1"/>
                </a:solidFill>
                <a:latin typeface="+mn-lt"/>
                <a:ea typeface="+mn-ea"/>
                <a:cs typeface="+mn-cs"/>
              </a:rPr>
              <a:t>practises</a:t>
            </a:r>
            <a:r>
              <a:rPr lang="en-US" sz="1200" kern="1200" dirty="0">
                <a:solidFill>
                  <a:schemeClr val="tx1"/>
                </a:solidFill>
                <a:latin typeface="+mn-lt"/>
                <a:ea typeface="+mn-ea"/>
                <a:cs typeface="+mn-cs"/>
              </a:rPr>
              <a:t>. Costs related to absenteeism, employee turnover, and new hire training may all be mitigated with their aid. Professionals in human resources may also boost the company's culture and employee engagement, which has several positive side effects like happier customers and more original ideas(</a:t>
            </a:r>
            <a:r>
              <a:rPr lang="en-US" sz="1200" i="1" kern="1200" dirty="0" err="1">
                <a:solidFill>
                  <a:schemeClr val="tx1"/>
                </a:solidFill>
                <a:latin typeface="+mn-lt"/>
                <a:ea typeface="+mn-ea"/>
                <a:cs typeface="+mn-cs"/>
              </a:rPr>
              <a:t>Prashanth</a:t>
            </a:r>
            <a:r>
              <a:rPr lang="en-US" sz="1200" i="1" kern="1200" dirty="0">
                <a:solidFill>
                  <a:schemeClr val="tx1"/>
                </a:solidFill>
                <a:latin typeface="+mn-lt"/>
                <a:ea typeface="+mn-ea"/>
                <a:cs typeface="+mn-cs"/>
              </a:rPr>
              <a:t>, 2022</a:t>
            </a:r>
            <a:r>
              <a:rPr lang="en-US" sz="1200" kern="1200" dirty="0">
                <a:solidFill>
                  <a:schemeClr val="tx1"/>
                </a:solidFill>
                <a:latin typeface="+mn-lt"/>
                <a:ea typeface="+mn-ea"/>
                <a:cs typeface="+mn-cs"/>
              </a:rPr>
              <a:t>).</a:t>
            </a:r>
          </a:p>
          <a:p>
            <a:r>
              <a:rPr lang="en-US" sz="1200" b="1" kern="1200" dirty="0">
                <a:solidFill>
                  <a:schemeClr val="tx1"/>
                </a:solidFill>
                <a:latin typeface="+mn-lt"/>
                <a:ea typeface="+mn-ea"/>
                <a:cs typeface="+mn-cs"/>
              </a:rPr>
              <a:t>Creating Value for Wider Stakeholders</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Professionals in the field of human resources may aid in maintaining an organization's integrity and long-term viability, two factors that are crucial to providing value for the company's stakeholders. They may, for instance, create processes and policies that aid in the advancement of diversity and inclusion, or that lessen the negative effects of an </a:t>
            </a:r>
            <a:r>
              <a:rPr lang="en-US" sz="1200" kern="1200" dirty="0" err="1">
                <a:solidFill>
                  <a:schemeClr val="tx1"/>
                </a:solidFill>
                <a:latin typeface="+mn-lt"/>
                <a:ea typeface="+mn-ea"/>
                <a:cs typeface="+mn-cs"/>
              </a:rPr>
              <a:t>organisation</a:t>
            </a:r>
            <a:r>
              <a:rPr lang="en-US" sz="1200" kern="1200" dirty="0">
                <a:solidFill>
                  <a:schemeClr val="tx1"/>
                </a:solidFill>
                <a:latin typeface="+mn-lt"/>
                <a:ea typeface="+mn-ea"/>
                <a:cs typeface="+mn-cs"/>
              </a:rPr>
              <a:t> on the environment(</a:t>
            </a:r>
            <a:r>
              <a:rPr lang="en-US" sz="1200" i="1" kern="1200" dirty="0">
                <a:solidFill>
                  <a:schemeClr val="tx1"/>
                </a:solidFill>
                <a:latin typeface="+mn-lt"/>
                <a:ea typeface="+mn-ea"/>
                <a:cs typeface="+mn-cs"/>
              </a:rPr>
              <a:t>Boyles, 2022</a:t>
            </a:r>
            <a:r>
              <a:rPr lang="en-US" sz="1200" kern="1200" dirty="0">
                <a:solidFill>
                  <a:schemeClr val="tx1"/>
                </a:solidFill>
                <a:latin typeface="+mn-lt"/>
                <a:ea typeface="+mn-ea"/>
                <a:cs typeface="+mn-cs"/>
              </a:rPr>
              <a:t>). Relationships with important stakeholders including government officials, labor unions, and the media may also be established with the assistance of people specialists.</a:t>
            </a:r>
          </a:p>
          <a:p>
            <a:endParaRPr lang="en-US" dirty="0"/>
          </a:p>
        </p:txBody>
      </p:sp>
      <p:sp>
        <p:nvSpPr>
          <p:cNvPr id="4" name="Slide Number Placeholder 3"/>
          <p:cNvSpPr>
            <a:spLocks noGrp="1"/>
          </p:cNvSpPr>
          <p:nvPr>
            <p:ph type="sldNum" sz="quarter" idx="10"/>
          </p:nvPr>
        </p:nvSpPr>
        <p:spPr/>
        <p:txBody>
          <a:bodyPr/>
          <a:lstStyle/>
          <a:p>
            <a:fld id="{288D19C9-CFA4-4FC4-812D-7C79BF657BB6}"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8D19C9-CFA4-4FC4-812D-7C79BF657BB6}"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C6FF146-586D-43E5-9AE1-B8AE46D62C87}" type="datetimeFigureOut">
              <a:rPr lang="en-US" smtClean="0"/>
              <a:t>12/25/2022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47EEDC9-D50B-42A9-9846-5206770746B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6FF146-586D-43E5-9AE1-B8AE46D62C87}" type="datetimeFigureOut">
              <a:rPr lang="en-US" smtClean="0"/>
              <a:t>12/25/2022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EEDC9-D50B-42A9-9846-5206770746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2C6FF146-586D-43E5-9AE1-B8AE46D62C87}" type="datetimeFigureOut">
              <a:rPr lang="en-US" smtClean="0"/>
              <a:t>12/25/2022</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47EEDC9-D50B-42A9-9846-5206770746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6FF146-586D-43E5-9AE1-B8AE46D62C87}" type="datetimeFigureOut">
              <a:rPr lang="en-US" smtClean="0"/>
              <a:t>12/25/2022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EEDC9-D50B-42A9-9846-5206770746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C6FF146-586D-43E5-9AE1-B8AE46D62C87}" type="datetimeFigureOut">
              <a:rPr lang="en-US" smtClean="0"/>
              <a:t>12/25/2022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D47EEDC9-D50B-42A9-9846-5206770746B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C6FF146-586D-43E5-9AE1-B8AE46D62C87}" type="datetimeFigureOut">
              <a:rPr lang="en-US" smtClean="0"/>
              <a:t>12/25/2022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7EEDC9-D50B-42A9-9846-5206770746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C6FF146-586D-43E5-9AE1-B8AE46D62C87}" type="datetimeFigureOut">
              <a:rPr lang="en-US" smtClean="0"/>
              <a:t>12/25/2022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7EEDC9-D50B-42A9-9846-5206770746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C6FF146-586D-43E5-9AE1-B8AE46D62C87}" type="datetimeFigureOut">
              <a:rPr lang="en-US" smtClean="0"/>
              <a:t>12/25/2022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7EEDC9-D50B-42A9-9846-5206770746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C6FF146-586D-43E5-9AE1-B8AE46D62C87}" type="datetimeFigureOut">
              <a:rPr lang="en-US" smtClean="0"/>
              <a:t>12/25/2022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D47EEDC9-D50B-42A9-9846-5206770746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C6FF146-586D-43E5-9AE1-B8AE46D62C87}" type="datetimeFigureOut">
              <a:rPr lang="en-US" smtClean="0"/>
              <a:t>12/25/2022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7EEDC9-D50B-42A9-9846-5206770746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2C6FF146-586D-43E5-9AE1-B8AE46D62C87}" type="datetimeFigureOut">
              <a:rPr lang="en-US" smtClean="0"/>
              <a:t>12/25/2022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7EEDC9-D50B-42A9-9846-5206770746B4}"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C6FF146-586D-43E5-9AE1-B8AE46D62C87}" type="datetimeFigureOut">
              <a:rPr lang="en-US" smtClean="0"/>
              <a:t>12/25/2022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47EEDC9-D50B-42A9-9846-5206770746B4}" type="slidenum">
              <a:rPr lang="en-US" smtClean="0"/>
              <a:t>‹#›</a:t>
            </a:fld>
            <a:endParaRPr lang="en-US"/>
          </a:p>
        </p:txBody>
      </p:sp>
      <p:sp>
        <p:nvSpPr>
          <p:cNvPr id="2" name="MSIPCMContentMarking" descr="{&quot;HashCode&quot;:1503687135,&quot;Placement&quot;:&quot;Header&quot;}">
            <a:extLst>
              <a:ext uri="{FF2B5EF4-FFF2-40B4-BE49-F238E27FC236}">
                <a16:creationId xmlns:a16="http://schemas.microsoft.com/office/drawing/2014/main" id="{80318420-6078-4C7A-A44A-40B93B3CFF54}"/>
              </a:ext>
            </a:extLst>
          </p:cNvPr>
          <p:cNvSpPr txBox="1"/>
          <p:nvPr userDrawn="1"/>
        </p:nvSpPr>
        <p:spPr>
          <a:xfrm>
            <a:off x="0" y="0"/>
            <a:ext cx="260732" cy="399390"/>
          </a:xfrm>
          <a:prstGeom prst="rect">
            <a:avLst/>
          </a:prstGeom>
          <a:noFill/>
        </p:spPr>
        <p:txBody>
          <a:bodyPr vert="horz" wrap="square" lIns="0" tIns="0" rIns="0" bIns="0" rtlCol="0" anchor="ctr" anchorCtr="1">
            <a:spAutoFit/>
          </a:bodyPr>
          <a:lstStyle/>
          <a:p>
            <a:pPr algn="l">
              <a:spcBef>
                <a:spcPts val="0"/>
              </a:spcBef>
              <a:spcAft>
                <a:spcPts val="0"/>
              </a:spcAft>
            </a:pPr>
            <a:r>
              <a:rPr lang="en-US" sz="1000">
                <a:solidFill>
                  <a:srgbClr val="000000"/>
                </a:solidFill>
                <a:latin typeface="Arial" panose="020B0604020202020204" pitchFamily="34" charset="0"/>
              </a:rPr>
              <a:t>
 </a:t>
            </a:r>
          </a:p>
        </p:txBody>
      </p:sp>
      <p:sp>
        <p:nvSpPr>
          <p:cNvPr id="5" name="MSIPCMContentMarking" descr="{&quot;HashCode&quot;:-1230239927,&quot;Placement&quot;:&quot;Footer&quot;}">
            <a:extLst>
              <a:ext uri="{FF2B5EF4-FFF2-40B4-BE49-F238E27FC236}">
                <a16:creationId xmlns:a16="http://schemas.microsoft.com/office/drawing/2014/main" id="{EE95309B-FEB6-4BF6-B1CE-93ED41CA3800}"/>
              </a:ext>
            </a:extLst>
          </p:cNvPr>
          <p:cNvSpPr txBox="1"/>
          <p:nvPr userDrawn="1"/>
        </p:nvSpPr>
        <p:spPr>
          <a:xfrm>
            <a:off x="0" y="6608802"/>
            <a:ext cx="2485381" cy="249198"/>
          </a:xfrm>
          <a:prstGeom prst="rect">
            <a:avLst/>
          </a:prstGeom>
          <a:noFill/>
        </p:spPr>
        <p:txBody>
          <a:bodyPr vert="horz" wrap="square" lIns="0" tIns="0" rIns="0" bIns="0" rtlCol="0" anchor="ctr" anchorCtr="1">
            <a:spAutoFit/>
          </a:bodyPr>
          <a:lstStyle/>
          <a:p>
            <a:pPr algn="l">
              <a:spcBef>
                <a:spcPts val="0"/>
              </a:spcBef>
              <a:spcAft>
                <a:spcPts val="0"/>
              </a:spcAft>
            </a:pPr>
            <a:r>
              <a:rPr lang="en-US" sz="1000">
                <a:solidFill>
                  <a:srgbClr val="000000"/>
                </a:solidFill>
                <a:latin typeface="Arial" panose="020B0604020202020204" pitchFamily="34" charset="0"/>
              </a:rPr>
              <a:t>Saudi Aramco: Company General Use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3CO02</a:t>
            </a:r>
          </a:p>
        </p:txBody>
      </p:sp>
      <p:sp>
        <p:nvSpPr>
          <p:cNvPr id="3" name="Subtitle 2"/>
          <p:cNvSpPr>
            <a:spLocks noGrp="1"/>
          </p:cNvSpPr>
          <p:nvPr>
            <p:ph type="subTitle" idx="1"/>
          </p:nvPr>
        </p:nvSpPr>
        <p:spPr/>
        <p:txBody>
          <a:bodyPr/>
          <a:lstStyle/>
          <a:p>
            <a:pPr algn="ctr"/>
            <a:r>
              <a:rPr lang="en-US" b="1" dirty="0"/>
              <a:t>Principles of Analytics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 1.1) Evidence based practice</a:t>
            </a:r>
          </a:p>
        </p:txBody>
      </p:sp>
      <p:pic>
        <p:nvPicPr>
          <p:cNvPr id="3074" name="Picture 2" descr="An Evidence-Based Approach - Evidence-Based Social Work - LibGuides at  Simmons University"/>
          <p:cNvPicPr>
            <a:picLocks noGrp="1" noChangeAspect="1" noChangeArrowheads="1"/>
          </p:cNvPicPr>
          <p:nvPr>
            <p:ph idx="1"/>
          </p:nvPr>
        </p:nvPicPr>
        <p:blipFill>
          <a:blip r:embed="rId3"/>
          <a:srcRect/>
          <a:stretch>
            <a:fillRect/>
          </a:stretch>
        </p:blipFill>
        <p:spPr bwMode="auto">
          <a:xfrm>
            <a:off x="845608" y="1609725"/>
            <a:ext cx="6462184" cy="484663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584960"/>
          </a:xfrm>
        </p:spPr>
        <p:txBody>
          <a:bodyPr>
            <a:noAutofit/>
          </a:bodyPr>
          <a:lstStyle/>
          <a:p>
            <a:r>
              <a:rPr lang="en-US" sz="2800" dirty="0"/>
              <a:t>(AC 1.2) Reasons behind Using Data &amp; Why IT Should Be Morally and </a:t>
            </a:r>
            <a:r>
              <a:rPr lang="en-US" sz="2800"/>
              <a:t>Ethically Correct.</a:t>
            </a:r>
            <a:endParaRPr lang="en-US" sz="2800" dirty="0"/>
          </a:p>
        </p:txBody>
      </p:sp>
      <p:pic>
        <p:nvPicPr>
          <p:cNvPr id="4" name="Content Placeholder 3" descr="Screenshot 2022-11-12 142144.gif"/>
          <p:cNvPicPr>
            <a:picLocks noGrp="1" noChangeAspect="1"/>
          </p:cNvPicPr>
          <p:nvPr>
            <p:ph idx="1"/>
          </p:nvPr>
        </p:nvPicPr>
        <p:blipFill>
          <a:blip r:embed="rId3"/>
          <a:stretch>
            <a:fillRect/>
          </a:stretch>
        </p:blipFill>
        <p:spPr>
          <a:xfrm>
            <a:off x="847725" y="2286000"/>
            <a:ext cx="6861478" cy="36576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 1.3) Different Types of Data Measurements</a:t>
            </a:r>
          </a:p>
        </p:txBody>
      </p:sp>
      <p:pic>
        <p:nvPicPr>
          <p:cNvPr id="30722" name="Picture 2" descr="Data Types in Statistics | Qualitative vs Quantitative data"/>
          <p:cNvPicPr>
            <a:picLocks noGrp="1" noChangeAspect="1" noChangeArrowheads="1"/>
          </p:cNvPicPr>
          <p:nvPr>
            <p:ph idx="1"/>
          </p:nvPr>
        </p:nvPicPr>
        <p:blipFill>
          <a:blip r:embed="rId3"/>
          <a:srcRect/>
          <a:stretch>
            <a:fillRect/>
          </a:stretch>
        </p:blipFill>
        <p:spPr bwMode="auto">
          <a:xfrm>
            <a:off x="609600" y="2299252"/>
            <a:ext cx="7162800" cy="379674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 1.6) Organizational Policies and Procedures</a:t>
            </a:r>
          </a:p>
        </p:txBody>
      </p:sp>
      <p:graphicFrame>
        <p:nvGraphicFramePr>
          <p:cNvPr id="4" name="Content Placeholder 2">
            <a:extLst>
              <a:ext uri="{FF2B5EF4-FFF2-40B4-BE49-F238E27FC236}">
                <a16:creationId xmlns:a16="http://schemas.microsoft.com/office/drawing/2014/main" id="{58CCA7DB-C719-9954-0B13-C935C2787D41}"/>
              </a:ext>
            </a:extLst>
          </p:cNvPr>
          <p:cNvGraphicFramePr>
            <a:graphicFrameLocks noGrp="1"/>
          </p:cNvGraphicFramePr>
          <p:nvPr>
            <p:ph idx="1"/>
            <p:extLst>
              <p:ext uri="{D42A27DB-BD31-4B8C-83A1-F6EECF244321}">
                <p14:modId xmlns:p14="http://schemas.microsoft.com/office/powerpoint/2010/main" val="267867536"/>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 2.1) internal and external customer </a:t>
            </a:r>
          </a:p>
        </p:txBody>
      </p:sp>
      <p:pic>
        <p:nvPicPr>
          <p:cNvPr id="34818" name="Picture 2" descr="Internal Customers and External Customers PowerPoint Template - PPT Slides  | SketchBubble"/>
          <p:cNvPicPr>
            <a:picLocks noChangeAspect="1" noChangeArrowheads="1"/>
          </p:cNvPicPr>
          <p:nvPr/>
        </p:nvPicPr>
        <p:blipFill>
          <a:blip r:embed="rId3"/>
          <a:srcRect/>
          <a:stretch>
            <a:fillRect/>
          </a:stretch>
        </p:blipFill>
        <p:spPr bwMode="auto">
          <a:xfrm>
            <a:off x="609600" y="1714499"/>
            <a:ext cx="6705600" cy="502920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 2.2) creating values as a people profession</a:t>
            </a:r>
          </a:p>
        </p:txBody>
      </p:sp>
      <p:graphicFrame>
        <p:nvGraphicFramePr>
          <p:cNvPr id="4" name="Content Placeholder 2">
            <a:extLst>
              <a:ext uri="{FF2B5EF4-FFF2-40B4-BE49-F238E27FC236}">
                <a16:creationId xmlns:a16="http://schemas.microsoft.com/office/drawing/2014/main" id="{AB82624F-0DD3-6049-D3C5-0D69B20721B7}"/>
              </a:ext>
            </a:extLst>
          </p:cNvPr>
          <p:cNvGraphicFramePr>
            <a:graphicFrameLocks noGrp="1"/>
          </p:cNvGraphicFramePr>
          <p:nvPr>
            <p:ph idx="1"/>
            <p:extLst>
              <p:ext uri="{D42A27DB-BD31-4B8C-83A1-F6EECF244321}">
                <p14:modId xmlns:p14="http://schemas.microsoft.com/office/powerpoint/2010/main" val="1905018263"/>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457200" y="1609416"/>
            <a:ext cx="7239000" cy="4846320"/>
          </a:xfrm>
        </p:spPr>
        <p:txBody>
          <a:bodyPr>
            <a:normAutofit fontScale="55000" lnSpcReduction="20000"/>
          </a:bodyPr>
          <a:lstStyle/>
          <a:p>
            <a:r>
              <a:rPr lang="en-US" i="1" dirty="0"/>
              <a:t>12 Reasons Why Data Is Important</a:t>
            </a:r>
            <a:r>
              <a:rPr lang="en-US" dirty="0"/>
              <a:t> (no date) </a:t>
            </a:r>
            <a:r>
              <a:rPr lang="en-US" i="1" dirty="0"/>
              <a:t>The Council on Quality and Leadership</a:t>
            </a:r>
            <a:r>
              <a:rPr lang="en-US" dirty="0"/>
              <a:t>. Available at: https://www.c-q-l.org/resources/guides/12-reasons-why-data-is-important/ (Accessed: 12 November 2022).</a:t>
            </a:r>
          </a:p>
          <a:p>
            <a:r>
              <a:rPr lang="en-US" i="1" dirty="0"/>
              <a:t>(45) The Value Creation Model: An Organizational Approach To Creating Value | LinkedIn</a:t>
            </a:r>
            <a:r>
              <a:rPr lang="en-US" dirty="0"/>
              <a:t> (no date). Available at: https://www.linkedin.com/pulse/value-creation-model-organizational-approach-creating-puthran/?trk=articles_directory (Accessed: 12 November 2022).</a:t>
            </a:r>
          </a:p>
          <a:p>
            <a:r>
              <a:rPr lang="en-US" dirty="0"/>
              <a:t>Cox, K. </a:t>
            </a:r>
            <a:r>
              <a:rPr lang="en-US" i="1" dirty="0"/>
              <a:t>et al.</a:t>
            </a:r>
            <a:r>
              <a:rPr lang="en-US" dirty="0"/>
              <a:t> (2017) </a:t>
            </a:r>
            <a:r>
              <a:rPr lang="en-US" i="1" dirty="0"/>
              <a:t>Understanding how </a:t>
            </a:r>
            <a:r>
              <a:rPr lang="en-US" i="1" dirty="0" err="1"/>
              <a:t>organisations</a:t>
            </a:r>
            <a:r>
              <a:rPr lang="en-US" i="1" dirty="0"/>
              <a:t> ensure that their decision making is fair</a:t>
            </a:r>
            <a:r>
              <a:rPr lang="en-US" dirty="0"/>
              <a:t>. RAND Corporation. Available at: https://doi.org/10.7249/RR1827.</a:t>
            </a:r>
          </a:p>
          <a:p>
            <a:r>
              <a:rPr lang="en-US" i="1" dirty="0"/>
              <a:t>Creating Value for Employees - HR Professional Now</a:t>
            </a:r>
            <a:r>
              <a:rPr lang="en-US" dirty="0"/>
              <a:t> (no date). Available at: http://hrprofessionalnow.ca/culture/473-creating-value-for-employees (Accessed: 12 November 2022).</a:t>
            </a:r>
          </a:p>
          <a:p>
            <a:r>
              <a:rPr lang="en-US" i="1" dirty="0"/>
              <a:t>Data Levels of Measurement. There are four measurement scales… | by </a:t>
            </a:r>
            <a:r>
              <a:rPr lang="en-US" i="1" dirty="0" err="1"/>
              <a:t>Raghunath</a:t>
            </a:r>
            <a:r>
              <a:rPr lang="en-US" i="1" dirty="0"/>
              <a:t> D | Medium</a:t>
            </a:r>
            <a:r>
              <a:rPr lang="en-US" dirty="0"/>
              <a:t> (no date). Available at: https://medium.com/@rndayala/data-levels-of-measurement-4af33d9ab51a (Accessed: 12 November 2022).</a:t>
            </a:r>
          </a:p>
          <a:p>
            <a:r>
              <a:rPr lang="en-US" i="1" dirty="0"/>
              <a:t>Evidence Based Practice (EBP)</a:t>
            </a:r>
            <a:r>
              <a:rPr lang="en-US" dirty="0"/>
              <a:t> (no date) </a:t>
            </a:r>
            <a:r>
              <a:rPr lang="en-US" i="1" dirty="0" err="1"/>
              <a:t>Physiopedia</a:t>
            </a:r>
            <a:r>
              <a:rPr lang="en-US" dirty="0"/>
              <a:t>. Available at: https://www.physio-pedia.com/Evidence_Based_Practice_(EBP) (Accessed: 12 November 2022).</a:t>
            </a:r>
          </a:p>
          <a:p>
            <a:r>
              <a:rPr lang="en-US" i="1" dirty="0"/>
              <a:t>How Do Businesses Create Value for Stakeholders? | HBS Online</a:t>
            </a:r>
            <a:r>
              <a:rPr lang="en-US" dirty="0"/>
              <a:t> (2022) </a:t>
            </a:r>
            <a:r>
              <a:rPr lang="en-US" i="1" dirty="0"/>
              <a:t>Business Insights Blog</a:t>
            </a:r>
            <a:r>
              <a:rPr lang="en-US" dirty="0"/>
              <a:t>. Available at: https://online.hbs.edu/blog/post/how-do-businesses-create-value (Accessed: 12 November 2022).</a:t>
            </a:r>
          </a:p>
          <a:p>
            <a:r>
              <a:rPr lang="en-US" i="1" dirty="0"/>
              <a:t>Internal </a:t>
            </a:r>
            <a:r>
              <a:rPr lang="en-US" i="1" dirty="0" err="1"/>
              <a:t>vs</a:t>
            </a:r>
            <a:r>
              <a:rPr lang="en-US" i="1" dirty="0"/>
              <a:t> External Customers: How Are They Different?</a:t>
            </a:r>
            <a:r>
              <a:rPr lang="en-US" dirty="0"/>
              <a:t> (no date) </a:t>
            </a:r>
            <a:r>
              <a:rPr lang="en-US" i="1" dirty="0"/>
              <a:t>BMC Blogs</a:t>
            </a:r>
            <a:r>
              <a:rPr lang="en-US" dirty="0"/>
              <a:t>. Available at: https://www.bmc.com/blogs/internal-vs-external-customers/ (Accessed: 12 November 2022).</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40000" lnSpcReduction="20000"/>
          </a:bodyPr>
          <a:lstStyle/>
          <a:p>
            <a:r>
              <a:rPr lang="en-US" dirty="0"/>
              <a:t>Newbery, C. (2019) </a:t>
            </a:r>
            <a:r>
              <a:rPr lang="en-US" i="1" dirty="0"/>
              <a:t>Six HR strategies for improving employee engagement</a:t>
            </a:r>
            <a:r>
              <a:rPr lang="en-US" dirty="0"/>
              <a:t>, </a:t>
            </a:r>
            <a:r>
              <a:rPr lang="en-US" i="1" dirty="0" err="1"/>
              <a:t>Ciphr</a:t>
            </a:r>
            <a:r>
              <a:rPr lang="en-US" dirty="0"/>
              <a:t>. Available at: https://www.ciphr.com/advice/six-hr-strategies-for-improving-employee-engagement/ (Accessed: 12 November 2022).</a:t>
            </a:r>
          </a:p>
          <a:p>
            <a:r>
              <a:rPr lang="en-US" dirty="0" err="1"/>
              <a:t>Ologie</a:t>
            </a:r>
            <a:r>
              <a:rPr lang="en-US" dirty="0"/>
              <a:t> (2020) </a:t>
            </a:r>
            <a:r>
              <a:rPr lang="en-US" i="1" dirty="0"/>
              <a:t>Evidence Based Practice in Nursing: What’s It’s Role? | USAHS</a:t>
            </a:r>
            <a:r>
              <a:rPr lang="en-US" dirty="0"/>
              <a:t>, </a:t>
            </a:r>
            <a:r>
              <a:rPr lang="en-US" i="1" dirty="0"/>
              <a:t>University of St. Augustine for Health Sciences</a:t>
            </a:r>
            <a:r>
              <a:rPr lang="en-US" dirty="0"/>
              <a:t>. Available at: https://www.usa.edu/blog/evidence-based-practice/ (Accessed: 12 November 2022).</a:t>
            </a:r>
          </a:p>
          <a:p>
            <a:r>
              <a:rPr lang="en-US" i="1" dirty="0" err="1"/>
              <a:t>Organisational</a:t>
            </a:r>
            <a:r>
              <a:rPr lang="en-US" i="1" dirty="0"/>
              <a:t> policies and procedures | Better Evaluation</a:t>
            </a:r>
            <a:r>
              <a:rPr lang="en-US" dirty="0"/>
              <a:t> (no date). Available at: https://www.betterevaluation.org/en/evaluation-options/organisational_policies_procedures (Accessed: 12 November 2022).</a:t>
            </a:r>
          </a:p>
          <a:p>
            <a:r>
              <a:rPr lang="en-US" i="1" dirty="0"/>
              <a:t>People Analytics | Factsheets</a:t>
            </a:r>
            <a:r>
              <a:rPr lang="en-US" dirty="0"/>
              <a:t> (no date) </a:t>
            </a:r>
            <a:r>
              <a:rPr lang="en-US" i="1" dirty="0"/>
              <a:t>CIPD</a:t>
            </a:r>
            <a:r>
              <a:rPr lang="en-US" dirty="0"/>
              <a:t>. Available at: https://www.cipd.co.uk/knowledge/strategy/analytics/factsheet (Accessed: 12 November 2022).</a:t>
            </a:r>
          </a:p>
          <a:p>
            <a:r>
              <a:rPr lang="en-US" dirty="0" err="1"/>
              <a:t>Qualtrics</a:t>
            </a:r>
            <a:r>
              <a:rPr lang="en-US" dirty="0"/>
              <a:t> (2020) </a:t>
            </a:r>
            <a:r>
              <a:rPr lang="en-US" i="1" dirty="0"/>
              <a:t>What is an internal customer &amp; how do you manage their experience?</a:t>
            </a:r>
            <a:r>
              <a:rPr lang="en-US" dirty="0"/>
              <a:t>, </a:t>
            </a:r>
            <a:r>
              <a:rPr lang="en-US" i="1" dirty="0" err="1"/>
              <a:t>Qualtrics</a:t>
            </a:r>
            <a:r>
              <a:rPr lang="en-US" dirty="0"/>
              <a:t>. Available at: https://www.qualtrics.com/blog/internal-customers/ (Accessed: 12 November 2022).</a:t>
            </a:r>
          </a:p>
          <a:p>
            <a:r>
              <a:rPr lang="en-US" dirty="0" err="1"/>
              <a:t>Sarfin</a:t>
            </a:r>
            <a:r>
              <a:rPr lang="en-US" dirty="0"/>
              <a:t>, R.L. (2022) ‘5 Characteristics of Data Quality - See why each matters to your business’, </a:t>
            </a:r>
            <a:r>
              <a:rPr lang="en-US" i="1" dirty="0"/>
              <a:t>Precisely</a:t>
            </a:r>
            <a:r>
              <a:rPr lang="en-US" dirty="0"/>
              <a:t>, 2 November. Available at: https://www.precisely.com/blog/data-quality/5-characteristics-of-data-quality (Accessed: 12 November 2022).</a:t>
            </a:r>
          </a:p>
          <a:p>
            <a:r>
              <a:rPr lang="en-US" i="1" dirty="0"/>
              <a:t>Situational decision-making | CIPD Profession Map</a:t>
            </a:r>
            <a:r>
              <a:rPr lang="en-US" dirty="0"/>
              <a:t> (no date). Available at: https://peopleprofession.cipd.org/profession-map/core-behaviours/situational-decision-making#gref (Accessed: 12 November 2022).</a:t>
            </a:r>
          </a:p>
          <a:p>
            <a:r>
              <a:rPr lang="en-US" dirty="0"/>
              <a:t>Statistics,  c=AU; o=Commonwealth of A. </a:t>
            </a:r>
            <a:r>
              <a:rPr lang="en-US" dirty="0" err="1"/>
              <a:t>ou</a:t>
            </a:r>
            <a:r>
              <a:rPr lang="en-US" dirty="0"/>
              <a:t>=Australian B. of (no date) </a:t>
            </a:r>
            <a:r>
              <a:rPr lang="en-US" i="1" dirty="0"/>
              <a:t>Statistical Language - Quantitative and Qualitative Data</a:t>
            </a:r>
            <a:r>
              <a:rPr lang="en-US" dirty="0"/>
              <a:t>. c=AU; o=Commonwealth of Australia; </a:t>
            </a:r>
            <a:r>
              <a:rPr lang="en-US" dirty="0" err="1"/>
              <a:t>ou</a:t>
            </a:r>
            <a:r>
              <a:rPr lang="en-US" dirty="0"/>
              <a:t>=Australian Bureau of Statistics. Available at: https://www.abs.gov.au/websitedbs/D3310114.nsf/Home/Statistical+Language+-+quantitative+and+qualitative+data (Accessed: 12 November 2022).</a:t>
            </a:r>
          </a:p>
          <a:p>
            <a:r>
              <a:rPr lang="en-US" dirty="0"/>
              <a:t>Team, M.S. (no date) </a:t>
            </a:r>
            <a:r>
              <a:rPr lang="en-US" i="1" dirty="0"/>
              <a:t>External Customer - Meaning, Importance &amp; Example</a:t>
            </a:r>
            <a:r>
              <a:rPr lang="en-US" dirty="0"/>
              <a:t>, </a:t>
            </a:r>
            <a:r>
              <a:rPr lang="en-US" i="1" dirty="0"/>
              <a:t>MBA </a:t>
            </a:r>
            <a:r>
              <a:rPr lang="en-US" i="1" dirty="0" err="1"/>
              <a:t>Skool</a:t>
            </a:r>
            <a:r>
              <a:rPr lang="en-US" dirty="0"/>
              <a:t>. Available at: https://www.mbaskool.com/business-concepts/marketing-and-strategy-terms/14130-external-customer.html (Accessed: 12 November 2022).</a:t>
            </a:r>
          </a:p>
          <a:p>
            <a:r>
              <a:rPr lang="en-US" dirty="0"/>
              <a:t>Vera, D. (no date) </a:t>
            </a:r>
            <a:r>
              <a:rPr lang="en-US" i="1" dirty="0"/>
              <a:t>Evidence-Based Practice Exemplars</a:t>
            </a:r>
            <a:r>
              <a:rPr lang="en-US" dirty="0"/>
              <a:t>. Available at: https://www.hopkinsmedicine.org/evidence-based-practice/ebp_exemplars.html (Accessed: 12 November 2022).</a:t>
            </a:r>
          </a:p>
          <a:p>
            <a:r>
              <a:rPr lang="en-US" i="1" dirty="0"/>
              <a:t>Why work in the people profession?</a:t>
            </a:r>
            <a:r>
              <a:rPr lang="en-US" dirty="0"/>
              <a:t> (no date) </a:t>
            </a:r>
            <a:r>
              <a:rPr lang="en-US" i="1" dirty="0"/>
              <a:t>CIPD</a:t>
            </a:r>
            <a:r>
              <a:rPr lang="en-US" dirty="0"/>
              <a:t>. Available at: https://www.cipd.co.uk/careers/why-work (Accessed: 12 November 2022).</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2577</Words>
  <Application>Microsoft Office PowerPoint</Application>
  <PresentationFormat>On-screen Show (4:3)</PresentationFormat>
  <Paragraphs>86</Paragraphs>
  <Slides>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Trebuchet MS</vt:lpstr>
      <vt:lpstr>Wingdings</vt:lpstr>
      <vt:lpstr>Wingdings 2</vt:lpstr>
      <vt:lpstr>Opulent</vt:lpstr>
      <vt:lpstr>3CO02</vt:lpstr>
      <vt:lpstr>(AC 1.1) Evidence based practice</vt:lpstr>
      <vt:lpstr>(AC 1.2) Reasons behind Using Data &amp; Why IT Should Be Morally and Ethically Correct.</vt:lpstr>
      <vt:lpstr>(AC 1.3) Different Types of Data Measurements</vt:lpstr>
      <vt:lpstr>(AC 1.6) Organizational Policies and Procedures</vt:lpstr>
      <vt:lpstr>(AC 2.1) internal and external customer </vt:lpstr>
      <vt:lpstr>(AC 2.2) creating values as a people profession</vt:lpstr>
      <vt:lpstr>References</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3CO02</dc:title>
  <cp:lastModifiedBy>Ghurair, Abrar M</cp:lastModifiedBy>
  <cp:revision>9</cp:revision>
  <dcterms:modified xsi:type="dcterms:W3CDTF">2022-12-25T07:06:04Z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76ec7a-5c1c-40d8-b713-034aac8a6cec_Enabled">
    <vt:lpwstr>True</vt:lpwstr>
  </property>
  <property fmtid="{D5CDD505-2E9C-101B-9397-08002B2CF9AE}" pid="3" name="MSIP_Label_b176ec7a-5c1c-40d8-b713-034aac8a6cec_SiteId">
    <vt:lpwstr>5a1e0c10-68b1-4667-974b-f394ba989c51</vt:lpwstr>
  </property>
  <property fmtid="{D5CDD505-2E9C-101B-9397-08002B2CF9AE}" pid="4" name="MSIP_Label_b176ec7a-5c1c-40d8-b713-034aac8a6cec_Owner">
    <vt:lpwstr>ghuram0a@aramco.com</vt:lpwstr>
  </property>
  <property fmtid="{D5CDD505-2E9C-101B-9397-08002B2CF9AE}" pid="5" name="MSIP_Label_b176ec7a-5c1c-40d8-b713-034aac8a6cec_SetDate">
    <vt:lpwstr>2022-12-20T10:19:40.8386255Z</vt:lpwstr>
  </property>
  <property fmtid="{D5CDD505-2E9C-101B-9397-08002B2CF9AE}" pid="6" name="MSIP_Label_b176ec7a-5c1c-40d8-b713-034aac8a6cec_Name">
    <vt:lpwstr>Company General Use</vt:lpwstr>
  </property>
  <property fmtid="{D5CDD505-2E9C-101B-9397-08002B2CF9AE}" pid="7" name="MSIP_Label_b176ec7a-5c1c-40d8-b713-034aac8a6cec_Application">
    <vt:lpwstr>Microsoft Azure Information Protection</vt:lpwstr>
  </property>
  <property fmtid="{D5CDD505-2E9C-101B-9397-08002B2CF9AE}" pid="8" name="MSIP_Label_b176ec7a-5c1c-40d8-b713-034aac8a6cec_ActionId">
    <vt:lpwstr>ca54d30e-370b-4aa2-bfb9-5157b78aa050</vt:lpwstr>
  </property>
  <property fmtid="{D5CDD505-2E9C-101B-9397-08002B2CF9AE}" pid="9" name="MSIP_Label_b176ec7a-5c1c-40d8-b713-034aac8a6cec_Extended_MSFT_Method">
    <vt:lpwstr>Automatic</vt:lpwstr>
  </property>
  <property fmtid="{D5CDD505-2E9C-101B-9397-08002B2CF9AE}" pid="10" name="Sensitivity">
    <vt:lpwstr>Company General Use</vt:lpwstr>
  </property>
</Properties>
</file>