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116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50587-BEAB-F7FD-2F98-53EEDB45A1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20A7EE14-6A73-93CE-C8AA-58F70C5CD7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1EEE4A1A-D7AA-0445-A677-97CD3D6DA7CD}"/>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5" name="Footer Placeholder 4">
            <a:extLst>
              <a:ext uri="{FF2B5EF4-FFF2-40B4-BE49-F238E27FC236}">
                <a16:creationId xmlns:a16="http://schemas.microsoft.com/office/drawing/2014/main" id="{43F0378F-EAC6-C37E-EA30-E5DD75DC77C1}"/>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DA8A784-8557-522E-32C5-D7A3E685F15C}"/>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333262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68196-BD5D-9AE3-B9DC-EA87ABD0EF93}"/>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7C2A6E7-9CB2-9BE7-60AC-3B28F9E0D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A469406-4D7F-153E-02C5-6693E54DA9CB}"/>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5" name="Footer Placeholder 4">
            <a:extLst>
              <a:ext uri="{FF2B5EF4-FFF2-40B4-BE49-F238E27FC236}">
                <a16:creationId xmlns:a16="http://schemas.microsoft.com/office/drawing/2014/main" id="{0742D691-3D5D-84DF-6257-472119BEDEE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45D03391-2636-A15B-04ED-038A4171035A}"/>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224100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96749C-6B96-53E3-08CF-B97445A7E4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D06D6401-D62C-72E6-1BF3-B5001E95D7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FE95EB33-B86C-4A54-5CCC-A2DB6CEB799D}"/>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5" name="Footer Placeholder 4">
            <a:extLst>
              <a:ext uri="{FF2B5EF4-FFF2-40B4-BE49-F238E27FC236}">
                <a16:creationId xmlns:a16="http://schemas.microsoft.com/office/drawing/2014/main" id="{EF50339E-5D86-503D-AAD1-ABDE3C8C5227}"/>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B961D5D-6DA7-D421-91B0-CCCD9F5BCC4F}"/>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175479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C84BD-4F0C-C749-E568-0BA21ABD3E56}"/>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37C034DF-4CFD-D35A-5240-BC7D805F96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63C1FF34-9E48-60EE-716B-2DCB5954EF0F}"/>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5" name="Footer Placeholder 4">
            <a:extLst>
              <a:ext uri="{FF2B5EF4-FFF2-40B4-BE49-F238E27FC236}">
                <a16:creationId xmlns:a16="http://schemas.microsoft.com/office/drawing/2014/main" id="{5F820DD0-BA6E-8190-E9CA-875701511D2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124213D9-803D-8513-9E7D-82EF3488D821}"/>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4096640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4094D-064D-7D6B-7642-EC5B26E42D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2A646184-3042-F9B7-C47F-453DEA49FC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B2FEA-A609-F5AD-3EBA-47729EA05942}"/>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5" name="Footer Placeholder 4">
            <a:extLst>
              <a:ext uri="{FF2B5EF4-FFF2-40B4-BE49-F238E27FC236}">
                <a16:creationId xmlns:a16="http://schemas.microsoft.com/office/drawing/2014/main" id="{5586D965-3DF6-2901-82FC-04C05CD0739B}"/>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A7E31C7-6013-88A9-B8DE-1BF3847D0DA5}"/>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1169740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B380-FA97-6FF2-D98C-F3662538A431}"/>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3B5EABE1-6C71-D17A-9A2C-5CF43BC154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1D663F95-537E-E176-2F0D-09666A774D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3EEE7107-DD72-0642-D16D-A5AC80A661B5}"/>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6" name="Footer Placeholder 5">
            <a:extLst>
              <a:ext uri="{FF2B5EF4-FFF2-40B4-BE49-F238E27FC236}">
                <a16:creationId xmlns:a16="http://schemas.microsoft.com/office/drawing/2014/main" id="{4C7B8C2F-977F-06CA-C2C0-DB4B74CE48D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3525453D-091C-1F0A-4193-650EE5CC8565}"/>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387419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6AF8-5E1C-043D-6AD1-0FCD0FDB8180}"/>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41EF0AC-0196-F3CD-FF93-F64E4D6EBF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0FB3A-FA9E-6655-CF4B-8A85F83B01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DD7DE98D-C159-0BE0-2C92-1CC789CB85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7330-0A78-4CD0-8EBE-9C4493F81E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89CEECDB-6899-1ECF-1409-1D9FD6526285}"/>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8" name="Footer Placeholder 7">
            <a:extLst>
              <a:ext uri="{FF2B5EF4-FFF2-40B4-BE49-F238E27FC236}">
                <a16:creationId xmlns:a16="http://schemas.microsoft.com/office/drawing/2014/main" id="{6806BD9C-4631-D6E3-D5F5-606E1F21DD5D}"/>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32701D4-A8BE-D9B7-685C-6E66F3883082}"/>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18963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EA559-838C-628E-01AD-33A0D85115AB}"/>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AA68F3FA-470A-96C9-F058-565C88157A8A}"/>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4" name="Footer Placeholder 3">
            <a:extLst>
              <a:ext uri="{FF2B5EF4-FFF2-40B4-BE49-F238E27FC236}">
                <a16:creationId xmlns:a16="http://schemas.microsoft.com/office/drawing/2014/main" id="{AF64AC5C-C742-B5C5-07B9-35CEEF8975B5}"/>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6A0509AF-6754-E088-1E59-E727AC008B7C}"/>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161736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025B99-8AFD-39AC-9164-9E117CC90BBE}"/>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3" name="Footer Placeholder 2">
            <a:extLst>
              <a:ext uri="{FF2B5EF4-FFF2-40B4-BE49-F238E27FC236}">
                <a16:creationId xmlns:a16="http://schemas.microsoft.com/office/drawing/2014/main" id="{B84F3238-92DA-35DF-3C6A-A9D4C0A4DE8D}"/>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E0A17BEF-5560-F945-B97A-86EDF55FECAC}"/>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13004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DDB27-5B81-EDFA-5E1E-DE5D94A151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E9EBCDD0-DDF4-6DF4-317B-2475E52706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8A475935-6C5C-ACA7-871E-616B58D6E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CA6BC6-AFD1-063A-656D-8C71A9BAFC9E}"/>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6" name="Footer Placeholder 5">
            <a:extLst>
              <a:ext uri="{FF2B5EF4-FFF2-40B4-BE49-F238E27FC236}">
                <a16:creationId xmlns:a16="http://schemas.microsoft.com/office/drawing/2014/main" id="{E5719AF2-3294-A2E1-7BAB-F5BF742A9F55}"/>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766B9738-2B7D-E09C-C05B-6921EC5FCAE8}"/>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3157658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DCCE3-53BF-FEB8-9364-CE61CC1119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962EF4F4-C21A-1174-278D-CC1590899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071EDE5A-DB99-AB75-13B5-D446B7512F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CE86CB-B0BE-1D4F-3BEA-EC26688AFC5F}"/>
              </a:ext>
            </a:extLst>
          </p:cNvPr>
          <p:cNvSpPr>
            <a:spLocks noGrp="1"/>
          </p:cNvSpPr>
          <p:nvPr>
            <p:ph type="dt" sz="half" idx="10"/>
          </p:nvPr>
        </p:nvSpPr>
        <p:spPr/>
        <p:txBody>
          <a:bodyPr/>
          <a:lstStyle/>
          <a:p>
            <a:fld id="{2A82CC06-9603-4EAC-B2AE-4BED966EF91E}" type="datetimeFigureOut">
              <a:rPr lang="en-PK" smtClean="0"/>
              <a:t>04/11/2022</a:t>
            </a:fld>
            <a:endParaRPr lang="en-PK"/>
          </a:p>
        </p:txBody>
      </p:sp>
      <p:sp>
        <p:nvSpPr>
          <p:cNvPr id="6" name="Footer Placeholder 5">
            <a:extLst>
              <a:ext uri="{FF2B5EF4-FFF2-40B4-BE49-F238E27FC236}">
                <a16:creationId xmlns:a16="http://schemas.microsoft.com/office/drawing/2014/main" id="{52C1966B-C62A-223C-D6AE-42544EA086C3}"/>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4926AC0-B7A6-E6D5-BF7D-C7E8578DA3AA}"/>
              </a:ext>
            </a:extLst>
          </p:cNvPr>
          <p:cNvSpPr>
            <a:spLocks noGrp="1"/>
          </p:cNvSpPr>
          <p:nvPr>
            <p:ph type="sldNum" sz="quarter" idx="12"/>
          </p:nvPr>
        </p:nvSpPr>
        <p:spPr/>
        <p:txBody>
          <a:bodyPr/>
          <a:lstStyle/>
          <a:p>
            <a:fld id="{D8D2E5B6-6A10-4829-AE38-F6F879ECA352}" type="slidenum">
              <a:rPr lang="en-PK" smtClean="0"/>
              <a:t>‹#›</a:t>
            </a:fld>
            <a:endParaRPr lang="en-PK"/>
          </a:p>
        </p:txBody>
      </p:sp>
    </p:spTree>
    <p:extLst>
      <p:ext uri="{BB962C8B-B14F-4D97-AF65-F5344CB8AC3E}">
        <p14:creationId xmlns:p14="http://schemas.microsoft.com/office/powerpoint/2010/main" val="974932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2C58D-48AE-C898-FAC4-5826339F26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3A62CF23-4E08-CC72-035A-504EC95019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D6EE7F5C-2CA7-0C9E-3A42-DE3E98A113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CC06-9603-4EAC-B2AE-4BED966EF91E}" type="datetimeFigureOut">
              <a:rPr lang="en-PK" smtClean="0"/>
              <a:t>04/11/2022</a:t>
            </a:fld>
            <a:endParaRPr lang="en-PK"/>
          </a:p>
        </p:txBody>
      </p:sp>
      <p:sp>
        <p:nvSpPr>
          <p:cNvPr id="5" name="Footer Placeholder 4">
            <a:extLst>
              <a:ext uri="{FF2B5EF4-FFF2-40B4-BE49-F238E27FC236}">
                <a16:creationId xmlns:a16="http://schemas.microsoft.com/office/drawing/2014/main" id="{98A63E26-9582-5520-93DE-4CD41A088B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9C7598F7-F070-CD4C-43A6-40D9244439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D2E5B6-6A10-4829-AE38-F6F879ECA352}" type="slidenum">
              <a:rPr lang="en-PK" smtClean="0"/>
              <a:t>‹#›</a:t>
            </a:fld>
            <a:endParaRPr lang="en-PK"/>
          </a:p>
        </p:txBody>
      </p:sp>
    </p:spTree>
    <p:extLst>
      <p:ext uri="{BB962C8B-B14F-4D97-AF65-F5344CB8AC3E}">
        <p14:creationId xmlns:p14="http://schemas.microsoft.com/office/powerpoint/2010/main" val="1535226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pure.qub.ac.uk/en/publications/uk-public-sector-fiscal-reporting-clear-and-contradictory" TargetMode="External"/><Relationship Id="rId3" Type="http://schemas.openxmlformats.org/officeDocument/2006/relationships/hyperlink" Target="https://www.emerald.com/insight/content/doi/10.1108/QMR-01-2017-0001/full/html" TargetMode="External"/><Relationship Id="rId7" Type="http://schemas.openxmlformats.org/officeDocument/2006/relationships/hyperlink" Target="https://link.springer.com/content/pdf/10.1007/978-3-319-71670-1.pdf" TargetMode="External"/><Relationship Id="rId2" Type="http://schemas.openxmlformats.org/officeDocument/2006/relationships/hyperlink" Target="https://www.emerald.com/insight/content/doi/10.1108/14626000410519083/full/html" TargetMode="External"/><Relationship Id="rId1" Type="http://schemas.openxmlformats.org/officeDocument/2006/relationships/slideLayout" Target="../slideLayouts/slideLayout2.xml"/><Relationship Id="rId6" Type="http://schemas.openxmlformats.org/officeDocument/2006/relationships/hyperlink" Target="https://www.sciencedirect.com/science/article/pii/S0268401216308222" TargetMode="External"/><Relationship Id="rId5" Type="http://schemas.openxmlformats.org/officeDocument/2006/relationships/hyperlink" Target="https://onlinelibrary.wiley.com/doi/abs/10.1002/mar.21074" TargetMode="External"/><Relationship Id="rId10" Type="http://schemas.openxmlformats.org/officeDocument/2006/relationships/hyperlink" Target="https://policycommons.net/artifacts/2476798/policy-briefing/3498855/" TargetMode="External"/><Relationship Id="rId4" Type="http://schemas.openxmlformats.org/officeDocument/2006/relationships/hyperlink" Target="https://apo.org.au/node/234406" TargetMode="External"/><Relationship Id="rId9" Type="http://schemas.openxmlformats.org/officeDocument/2006/relationships/hyperlink" Target="http://norma.ncirl.ie/id/eprint/33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602AC7-2A8C-1BFC-C39F-66EFE241ACC5}"/>
              </a:ext>
            </a:extLst>
          </p:cNvPr>
          <p:cNvSpPr/>
          <p:nvPr/>
        </p:nvSpPr>
        <p:spPr>
          <a:xfrm>
            <a:off x="0" y="0"/>
            <a:ext cx="12192000" cy="65314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pc="50" dirty="0">
                <a:ln w="9525" cmpd="sng">
                  <a:solidFill>
                    <a:schemeClr val="accent1"/>
                  </a:solidFill>
                  <a:prstDash val="solid"/>
                </a:ln>
                <a:solidFill>
                  <a:srgbClr val="70AD47">
                    <a:tint val="1000"/>
                  </a:srgbClr>
                </a:solidFill>
                <a:effectLst>
                  <a:glow rad="38100">
                    <a:schemeClr val="accent1">
                      <a:alpha val="40000"/>
                    </a:schemeClr>
                  </a:glow>
                </a:effectLst>
              </a:rPr>
              <a:t>Business Environment of UK</a:t>
            </a:r>
            <a:endParaRPr lang="en-PK" sz="28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5" name="Rectangle 4">
            <a:extLst>
              <a:ext uri="{FF2B5EF4-FFF2-40B4-BE49-F238E27FC236}">
                <a16:creationId xmlns:a16="http://schemas.microsoft.com/office/drawing/2014/main" id="{60F4720C-6EB7-31B0-C32A-F662DDAF991D}"/>
              </a:ext>
            </a:extLst>
          </p:cNvPr>
          <p:cNvSpPr/>
          <p:nvPr/>
        </p:nvSpPr>
        <p:spPr>
          <a:xfrm>
            <a:off x="19828" y="653143"/>
            <a:ext cx="3942185" cy="6102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K"/>
          </a:p>
        </p:txBody>
      </p:sp>
      <p:sp>
        <p:nvSpPr>
          <p:cNvPr id="6" name="Rectangle 5">
            <a:extLst>
              <a:ext uri="{FF2B5EF4-FFF2-40B4-BE49-F238E27FC236}">
                <a16:creationId xmlns:a16="http://schemas.microsoft.com/office/drawing/2014/main" id="{C417CD85-32E3-F36D-E088-E540A447E4AC}"/>
              </a:ext>
            </a:extLst>
          </p:cNvPr>
          <p:cNvSpPr/>
          <p:nvPr/>
        </p:nvSpPr>
        <p:spPr>
          <a:xfrm>
            <a:off x="4105470" y="755780"/>
            <a:ext cx="4007498" cy="6102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K"/>
          </a:p>
        </p:txBody>
      </p:sp>
      <p:sp>
        <p:nvSpPr>
          <p:cNvPr id="7" name="Rectangle 6">
            <a:extLst>
              <a:ext uri="{FF2B5EF4-FFF2-40B4-BE49-F238E27FC236}">
                <a16:creationId xmlns:a16="http://schemas.microsoft.com/office/drawing/2014/main" id="{2695DA2C-2648-BF9C-7DB9-1274E1882B5E}"/>
              </a:ext>
            </a:extLst>
          </p:cNvPr>
          <p:cNvSpPr/>
          <p:nvPr/>
        </p:nvSpPr>
        <p:spPr>
          <a:xfrm>
            <a:off x="8276253" y="755780"/>
            <a:ext cx="3915747" cy="6102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K"/>
          </a:p>
        </p:txBody>
      </p:sp>
      <p:pic>
        <p:nvPicPr>
          <p:cNvPr id="1028" name="Picture 4" descr="CFOs more upbeat about business environment and Brexit impact">
            <a:extLst>
              <a:ext uri="{FF2B5EF4-FFF2-40B4-BE49-F238E27FC236}">
                <a16:creationId xmlns:a16="http://schemas.microsoft.com/office/drawing/2014/main" id="{C202E95F-0578-DC51-45F1-7F308637E7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0229" y="842639"/>
            <a:ext cx="3741575" cy="19845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C53E0815-4BA8-267A-BE17-8CB5844D1C08}"/>
              </a:ext>
            </a:extLst>
          </p:cNvPr>
          <p:cNvSpPr/>
          <p:nvPr/>
        </p:nvSpPr>
        <p:spPr>
          <a:xfrm>
            <a:off x="21772" y="842639"/>
            <a:ext cx="3942185" cy="3610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Business Culture of UK</a:t>
            </a:r>
            <a:endParaRPr lang="en-PK" dirty="0"/>
          </a:p>
        </p:txBody>
      </p:sp>
      <p:pic>
        <p:nvPicPr>
          <p:cNvPr id="10" name="Picture 9">
            <a:extLst>
              <a:ext uri="{FF2B5EF4-FFF2-40B4-BE49-F238E27FC236}">
                <a16:creationId xmlns:a16="http://schemas.microsoft.com/office/drawing/2014/main" id="{42E49E0E-82C3-0EC4-95DE-2B4E92BFD444}"/>
              </a:ext>
            </a:extLst>
          </p:cNvPr>
          <p:cNvPicPr>
            <a:picLocks noChangeAspect="1"/>
          </p:cNvPicPr>
          <p:nvPr/>
        </p:nvPicPr>
        <p:blipFill>
          <a:blip r:embed="rId3"/>
          <a:stretch>
            <a:fillRect/>
          </a:stretch>
        </p:blipFill>
        <p:spPr>
          <a:xfrm>
            <a:off x="67647" y="1203649"/>
            <a:ext cx="3806890" cy="1012371"/>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FAEB6EB6-142E-7DE3-0749-2C3B954D7E24}"/>
              </a:ext>
            </a:extLst>
          </p:cNvPr>
          <p:cNvSpPr/>
          <p:nvPr/>
        </p:nvSpPr>
        <p:spPr>
          <a:xfrm>
            <a:off x="0" y="2280721"/>
            <a:ext cx="3942185" cy="3610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Free Market Economy</a:t>
            </a:r>
            <a:endParaRPr lang="en-PK" dirty="0"/>
          </a:p>
        </p:txBody>
      </p:sp>
      <p:pic>
        <p:nvPicPr>
          <p:cNvPr id="13" name="Picture 12">
            <a:extLst>
              <a:ext uri="{FF2B5EF4-FFF2-40B4-BE49-F238E27FC236}">
                <a16:creationId xmlns:a16="http://schemas.microsoft.com/office/drawing/2014/main" id="{C463E55A-3FB8-CDE3-158A-6C1CC2F2B7C6}"/>
              </a:ext>
            </a:extLst>
          </p:cNvPr>
          <p:cNvPicPr>
            <a:picLocks noChangeAspect="1"/>
          </p:cNvPicPr>
          <p:nvPr/>
        </p:nvPicPr>
        <p:blipFill>
          <a:blip r:embed="rId4"/>
          <a:stretch>
            <a:fillRect/>
          </a:stretch>
        </p:blipFill>
        <p:spPr>
          <a:xfrm>
            <a:off x="67647" y="2706433"/>
            <a:ext cx="3806890" cy="913846"/>
          </a:xfrm>
          <a:prstGeom prst="rect">
            <a:avLst/>
          </a:prstGeom>
          <a:ln>
            <a:noFill/>
          </a:ln>
          <a:effectLst>
            <a:outerShdw blurRad="292100" dist="139700" dir="2700000" algn="tl" rotWithShape="0">
              <a:srgbClr val="333333">
                <a:alpha val="65000"/>
              </a:srgbClr>
            </a:outerShdw>
          </a:effectLst>
        </p:spPr>
      </p:pic>
      <p:pic>
        <p:nvPicPr>
          <p:cNvPr id="1030" name="Picture 6" descr="United Kingdom - Gross domestic product (GDP) growth rate 2027 | Statista">
            <a:extLst>
              <a:ext uri="{FF2B5EF4-FFF2-40B4-BE49-F238E27FC236}">
                <a16:creationId xmlns:a16="http://schemas.microsoft.com/office/drawing/2014/main" id="{7B0296BF-8E4A-A9CC-2880-FE41A188B2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223" y="3704253"/>
            <a:ext cx="3013788" cy="163632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A8E65E86-0D6A-4EDE-F531-7DF424D6E00F}"/>
              </a:ext>
            </a:extLst>
          </p:cNvPr>
          <p:cNvSpPr/>
          <p:nvPr/>
        </p:nvSpPr>
        <p:spPr>
          <a:xfrm>
            <a:off x="0" y="5293341"/>
            <a:ext cx="3942185" cy="3610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GDP Projections for UK</a:t>
            </a:r>
            <a:endParaRPr lang="en-PK" dirty="0"/>
          </a:p>
        </p:txBody>
      </p:sp>
      <p:pic>
        <p:nvPicPr>
          <p:cNvPr id="1034" name="Picture 10" descr="UK economic growth slows as supply problems hit the recovery - BBC News">
            <a:extLst>
              <a:ext uri="{FF2B5EF4-FFF2-40B4-BE49-F238E27FC236}">
                <a16:creationId xmlns:a16="http://schemas.microsoft.com/office/drawing/2014/main" id="{F36C6994-F8F9-98FE-240D-20114CFA8CD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05470" y="842639"/>
            <a:ext cx="4007498" cy="179909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761707-BE1A-EDB8-22E8-535B94D5D4C0}"/>
              </a:ext>
            </a:extLst>
          </p:cNvPr>
          <p:cNvSpPr/>
          <p:nvPr/>
        </p:nvSpPr>
        <p:spPr>
          <a:xfrm>
            <a:off x="4131127" y="2728591"/>
            <a:ext cx="3942185" cy="285360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r>
              <a:rPr lang="en-US" sz="900" dirty="0">
                <a:solidFill>
                  <a:schemeClr val="bg1">
                    <a:lumMod val="95000"/>
                  </a:schemeClr>
                </a:solidFill>
              </a:rPr>
              <a:t>It denotes a return from last month, when it was said Gross domestic product went somewhere near 0.3% - in spite of the fact that it overhauled this figure toward the beginning of today to 0.2%.</a:t>
            </a:r>
          </a:p>
          <a:p>
            <a:endParaRPr lang="en-US" sz="900" dirty="0">
              <a:solidFill>
                <a:schemeClr val="bg1">
                  <a:lumMod val="95000"/>
                </a:schemeClr>
              </a:solidFill>
            </a:endParaRPr>
          </a:p>
          <a:p>
            <a:r>
              <a:rPr lang="en-US" sz="900" dirty="0">
                <a:solidFill>
                  <a:schemeClr val="bg1">
                    <a:lumMod val="95000"/>
                  </a:schemeClr>
                </a:solidFill>
              </a:rPr>
              <a:t>Gross domestic product is utilized to gauge the presentation of a nation's economy. At the point when Gross domestic product goes up, the economy is for the most part remembered to do effectively.</a:t>
            </a:r>
          </a:p>
          <a:p>
            <a:endParaRPr lang="en-US" sz="900" dirty="0">
              <a:solidFill>
                <a:schemeClr val="bg1">
                  <a:lumMod val="95000"/>
                </a:schemeClr>
              </a:solidFill>
            </a:endParaRPr>
          </a:p>
          <a:p>
            <a:r>
              <a:rPr lang="en-US" sz="900" dirty="0">
                <a:solidFill>
                  <a:schemeClr val="bg1">
                    <a:lumMod val="95000"/>
                  </a:schemeClr>
                </a:solidFill>
              </a:rPr>
              <a:t>However, when it goes down, it carries with it falling wages, work cuts and lower utilization. Market analysts anticipated the economy would show no development between April to May.</a:t>
            </a:r>
          </a:p>
          <a:p>
            <a:endParaRPr lang="en-US" sz="900" dirty="0">
              <a:solidFill>
                <a:schemeClr val="bg1">
                  <a:lumMod val="95000"/>
                </a:schemeClr>
              </a:solidFill>
            </a:endParaRPr>
          </a:p>
          <a:p>
            <a:r>
              <a:rPr lang="en-US" sz="900" dirty="0">
                <a:solidFill>
                  <a:schemeClr val="bg1">
                    <a:lumMod val="95000"/>
                  </a:schemeClr>
                </a:solidFill>
              </a:rPr>
              <a:t>That is on the grounds that the Bank of Britain assessed Gross domestic product would contract between the long periods of April to June. In any case, most recent figures show that each of the three principal areas of the economy - administrations, assembling and development - performed surprisingly good.</a:t>
            </a:r>
          </a:p>
          <a:p>
            <a:endParaRPr lang="en-US" sz="900" dirty="0">
              <a:solidFill>
                <a:schemeClr val="bg1">
                  <a:lumMod val="95000"/>
                </a:schemeClr>
              </a:solidFill>
            </a:endParaRPr>
          </a:p>
          <a:p>
            <a:r>
              <a:rPr lang="en-US" sz="900" dirty="0">
                <a:solidFill>
                  <a:schemeClr val="bg1">
                    <a:lumMod val="95000"/>
                  </a:schemeClr>
                </a:solidFill>
              </a:rPr>
              <a:t>Wellbeing administrations likewise assisted with supporting development, chiefly determined by an enormous ascent in GP arrangements.</a:t>
            </a:r>
            <a:endParaRPr lang="en-PK" sz="900" dirty="0">
              <a:solidFill>
                <a:schemeClr val="bg1">
                  <a:lumMod val="95000"/>
                </a:schemeClr>
              </a:solidFill>
            </a:endParaRPr>
          </a:p>
        </p:txBody>
      </p:sp>
      <p:pic>
        <p:nvPicPr>
          <p:cNvPr id="19" name="Picture 18">
            <a:extLst>
              <a:ext uri="{FF2B5EF4-FFF2-40B4-BE49-F238E27FC236}">
                <a16:creationId xmlns:a16="http://schemas.microsoft.com/office/drawing/2014/main" id="{2A0F1D75-35DA-C756-BC12-84D1AA1AF53C}"/>
              </a:ext>
            </a:extLst>
          </p:cNvPr>
          <p:cNvPicPr>
            <a:picLocks noChangeAspect="1"/>
          </p:cNvPicPr>
          <p:nvPr/>
        </p:nvPicPr>
        <p:blipFill>
          <a:blip r:embed="rId7"/>
          <a:stretch>
            <a:fillRect/>
          </a:stretch>
        </p:blipFill>
        <p:spPr>
          <a:xfrm>
            <a:off x="8382780" y="3284375"/>
            <a:ext cx="3741574" cy="4068308"/>
          </a:xfrm>
          <a:prstGeom prst="rect">
            <a:avLst/>
          </a:prstGeom>
          <a:ln>
            <a:noFill/>
          </a:ln>
          <a:effectLst>
            <a:outerShdw blurRad="292100" dist="139700" dir="2700000" algn="tl" rotWithShape="0">
              <a:srgbClr val="333333">
                <a:alpha val="65000"/>
              </a:srgbClr>
            </a:outerShdw>
          </a:effectLst>
        </p:spPr>
      </p:pic>
      <p:sp>
        <p:nvSpPr>
          <p:cNvPr id="20" name="Rectangle 19">
            <a:extLst>
              <a:ext uri="{FF2B5EF4-FFF2-40B4-BE49-F238E27FC236}">
                <a16:creationId xmlns:a16="http://schemas.microsoft.com/office/drawing/2014/main" id="{EB8CD269-7BD0-901B-18A5-327D0ACFEA5D}"/>
              </a:ext>
            </a:extLst>
          </p:cNvPr>
          <p:cNvSpPr/>
          <p:nvPr/>
        </p:nvSpPr>
        <p:spPr>
          <a:xfrm>
            <a:off x="8276253" y="2857808"/>
            <a:ext cx="3902529" cy="3610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Non-Financial Economy of UK</a:t>
            </a:r>
            <a:endParaRPr lang="en-PK" dirty="0"/>
          </a:p>
        </p:txBody>
      </p:sp>
      <p:sp>
        <p:nvSpPr>
          <p:cNvPr id="21" name="AutoShape 16">
            <a:extLst>
              <a:ext uri="{FF2B5EF4-FFF2-40B4-BE49-F238E27FC236}">
                <a16:creationId xmlns:a16="http://schemas.microsoft.com/office/drawing/2014/main" id="{0DEF88AB-764E-AF5F-1571-487373742B6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PK"/>
          </a:p>
        </p:txBody>
      </p:sp>
      <p:pic>
        <p:nvPicPr>
          <p:cNvPr id="24" name="Picture 23">
            <a:extLst>
              <a:ext uri="{FF2B5EF4-FFF2-40B4-BE49-F238E27FC236}">
                <a16:creationId xmlns:a16="http://schemas.microsoft.com/office/drawing/2014/main" id="{F9B7AE98-BA15-AC32-1C34-68516372ED33}"/>
              </a:ext>
            </a:extLst>
          </p:cNvPr>
          <p:cNvPicPr>
            <a:picLocks noChangeAspect="1"/>
          </p:cNvPicPr>
          <p:nvPr/>
        </p:nvPicPr>
        <p:blipFill rotWithShape="1">
          <a:blip r:embed="rId8"/>
          <a:srcRect t="11021"/>
          <a:stretch/>
        </p:blipFill>
        <p:spPr>
          <a:xfrm>
            <a:off x="4546339" y="5684836"/>
            <a:ext cx="3648271" cy="1710725"/>
          </a:xfrm>
          <a:prstGeom prst="rect">
            <a:avLst/>
          </a:prstGeom>
          <a:ln>
            <a:noFill/>
          </a:ln>
          <a:effectLst>
            <a:outerShdw blurRad="292100" dist="139700" dir="2700000" algn="tl" rotWithShape="0">
              <a:srgbClr val="333333">
                <a:alpha val="65000"/>
              </a:srgbClr>
            </a:outerShdw>
          </a:effectLst>
        </p:spPr>
      </p:pic>
      <p:pic>
        <p:nvPicPr>
          <p:cNvPr id="26" name="Picture 25">
            <a:extLst>
              <a:ext uri="{FF2B5EF4-FFF2-40B4-BE49-F238E27FC236}">
                <a16:creationId xmlns:a16="http://schemas.microsoft.com/office/drawing/2014/main" id="{1F58871D-88E8-7518-7C0D-BE56A5DFB6CF}"/>
              </a:ext>
            </a:extLst>
          </p:cNvPr>
          <p:cNvPicPr>
            <a:picLocks noChangeAspect="1"/>
          </p:cNvPicPr>
          <p:nvPr/>
        </p:nvPicPr>
        <p:blipFill>
          <a:blip r:embed="rId9"/>
          <a:stretch>
            <a:fillRect/>
          </a:stretch>
        </p:blipFill>
        <p:spPr>
          <a:xfrm>
            <a:off x="31101" y="5696338"/>
            <a:ext cx="4447592" cy="166784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2158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2FB6E-C3E0-27B4-8AB1-4F2282E53B09}"/>
              </a:ext>
            </a:extLst>
          </p:cNvPr>
          <p:cNvSpPr>
            <a:spLocks noGrp="1"/>
          </p:cNvSpPr>
          <p:nvPr>
            <p:ph type="title"/>
          </p:nvPr>
        </p:nvSpPr>
        <p:spPr/>
        <p:txBody>
          <a:bodyPr/>
          <a:lstStyle/>
          <a:p>
            <a:r>
              <a:rPr lang="en-US" dirty="0"/>
              <a:t>References</a:t>
            </a:r>
            <a:endParaRPr lang="en-PK" dirty="0"/>
          </a:p>
        </p:txBody>
      </p:sp>
      <p:sp>
        <p:nvSpPr>
          <p:cNvPr id="3" name="Content Placeholder 2">
            <a:extLst>
              <a:ext uri="{FF2B5EF4-FFF2-40B4-BE49-F238E27FC236}">
                <a16:creationId xmlns:a16="http://schemas.microsoft.com/office/drawing/2014/main" id="{8671E7C9-45FA-ADF4-50C0-88D029DBDCE0}"/>
              </a:ext>
            </a:extLst>
          </p:cNvPr>
          <p:cNvSpPr>
            <a:spLocks noGrp="1"/>
          </p:cNvSpPr>
          <p:nvPr>
            <p:ph idx="1"/>
          </p:nvPr>
        </p:nvSpPr>
        <p:spPr/>
        <p:txBody>
          <a:bodyPr>
            <a:normAutofit fontScale="47500" lnSpcReduction="20000"/>
          </a:bodyPr>
          <a:lstStyle/>
          <a:p>
            <a:r>
              <a:rPr lang="en-US" b="0" i="0" dirty="0">
                <a:solidFill>
                  <a:srgbClr val="222222"/>
                </a:solidFill>
                <a:effectLst/>
                <a:latin typeface="Arial" panose="020B0604020202020204" pitchFamily="34" charset="0"/>
              </a:rPr>
              <a:t>Beaver, G. and Prince, C., 2004. Management, strategy and policy in the UK small business sector: a critical review. </a:t>
            </a:r>
            <a:r>
              <a:rPr lang="en-US" b="0" i="1" dirty="0">
                <a:solidFill>
                  <a:srgbClr val="222222"/>
                </a:solidFill>
                <a:effectLst/>
                <a:latin typeface="Arial" panose="020B0604020202020204" pitchFamily="34" charset="0"/>
              </a:rPr>
              <a:t>Journal of small business and enterprise development</a:t>
            </a:r>
            <a:r>
              <a:rPr lang="en-US" b="0" i="0" dirty="0">
                <a:solidFill>
                  <a:srgbClr val="222222"/>
                </a:solidFill>
                <a:effectLst/>
                <a:latin typeface="Arial" panose="020B0604020202020204" pitchFamily="34" charset="0"/>
              </a:rPr>
              <a:t>. </a:t>
            </a:r>
            <a:r>
              <a:rPr lang="en-US" b="0" i="0" dirty="0">
                <a:solidFill>
                  <a:srgbClr val="222222"/>
                </a:solidFill>
                <a:effectLst/>
                <a:latin typeface="Arial" panose="020B0604020202020204" pitchFamily="34" charset="0"/>
                <a:hlinkClick r:id="rId2"/>
              </a:rPr>
              <a:t>https://www.emerald.com/insight/content/doi/10.1108/14626000410519083/full/html</a:t>
            </a:r>
            <a:r>
              <a:rPr lang="en-US" b="0" i="0" dirty="0">
                <a:solidFill>
                  <a:srgbClr val="222222"/>
                </a:solidFill>
                <a:effectLst/>
                <a:latin typeface="Arial" panose="020B0604020202020204" pitchFamily="34" charset="0"/>
              </a:rPr>
              <a:t> </a:t>
            </a:r>
          </a:p>
          <a:p>
            <a:r>
              <a:rPr lang="en-US" b="0" i="0" dirty="0">
                <a:solidFill>
                  <a:srgbClr val="222222"/>
                </a:solidFill>
                <a:effectLst/>
                <a:latin typeface="Arial" panose="020B0604020202020204" pitchFamily="34" charset="0"/>
              </a:rPr>
              <a:t>Crick, D., Chaudhry, S. and Crick, J.M., 2018. Risks/rewards and an evolving business model: A case study of a small lifestyle business in the UK tourism sector. </a:t>
            </a:r>
            <a:r>
              <a:rPr lang="en-US" b="0" i="1" dirty="0">
                <a:solidFill>
                  <a:srgbClr val="222222"/>
                </a:solidFill>
                <a:effectLst/>
                <a:latin typeface="Arial" panose="020B0604020202020204" pitchFamily="34" charset="0"/>
              </a:rPr>
              <a:t>Qualitative Market Research: An International Journal</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21</a:t>
            </a:r>
            <a:r>
              <a:rPr lang="en-US" b="0" i="0" dirty="0">
                <a:solidFill>
                  <a:srgbClr val="222222"/>
                </a:solidFill>
                <a:effectLst/>
                <a:latin typeface="Arial" panose="020B0604020202020204" pitchFamily="34" charset="0"/>
              </a:rPr>
              <a:t>(2), pp.143-165. </a:t>
            </a:r>
            <a:r>
              <a:rPr lang="en-US" b="0" i="0" dirty="0">
                <a:solidFill>
                  <a:srgbClr val="222222"/>
                </a:solidFill>
                <a:effectLst/>
                <a:latin typeface="Arial" panose="020B0604020202020204" pitchFamily="34" charset="0"/>
                <a:hlinkClick r:id="rId3"/>
              </a:rPr>
              <a:t>https://www.emerald.com/insight/content/doi/10.1108/QMR-01-2017-0001/full/html</a:t>
            </a:r>
            <a:r>
              <a:rPr lang="en-US" b="0" i="0" dirty="0">
                <a:solidFill>
                  <a:srgbClr val="222222"/>
                </a:solidFill>
                <a:effectLst/>
                <a:latin typeface="Arial" panose="020B0604020202020204" pitchFamily="34" charset="0"/>
              </a:rPr>
              <a:t> </a:t>
            </a:r>
            <a:endParaRPr lang="en-US" dirty="0">
              <a:solidFill>
                <a:srgbClr val="222222"/>
              </a:solidFill>
              <a:latin typeface="Arial" panose="020B0604020202020204" pitchFamily="34" charset="0"/>
            </a:endParaRPr>
          </a:p>
          <a:p>
            <a:r>
              <a:rPr lang="en-US" b="0" i="0" dirty="0" err="1">
                <a:solidFill>
                  <a:srgbClr val="222222"/>
                </a:solidFill>
                <a:effectLst/>
                <a:latin typeface="Arial" panose="020B0604020202020204" pitchFamily="34" charset="0"/>
              </a:rPr>
              <a:t>Tijssen</a:t>
            </a:r>
            <a:r>
              <a:rPr lang="en-US" b="0" i="0" dirty="0">
                <a:solidFill>
                  <a:srgbClr val="222222"/>
                </a:solidFill>
                <a:effectLst/>
                <a:latin typeface="Arial" panose="020B0604020202020204" pitchFamily="34" charset="0"/>
              </a:rPr>
              <a:t>, R., van de Klippe, W. and </a:t>
            </a:r>
            <a:r>
              <a:rPr lang="en-US" b="0" i="0" dirty="0" err="1">
                <a:solidFill>
                  <a:srgbClr val="222222"/>
                </a:solidFill>
                <a:effectLst/>
                <a:latin typeface="Arial" panose="020B0604020202020204" pitchFamily="34" charset="0"/>
              </a:rPr>
              <a:t>Yegros</a:t>
            </a:r>
            <a:r>
              <a:rPr lang="en-US" b="0" i="0" dirty="0">
                <a:solidFill>
                  <a:srgbClr val="222222"/>
                </a:solidFill>
                <a:effectLst/>
                <a:latin typeface="Arial" panose="020B0604020202020204" pitchFamily="34" charset="0"/>
              </a:rPr>
              <a:t>, A., 2019. </a:t>
            </a:r>
            <a:r>
              <a:rPr lang="en-US" b="0" i="0" dirty="0" err="1">
                <a:solidFill>
                  <a:srgbClr val="222222"/>
                </a:solidFill>
                <a:effectLst/>
                <a:latin typeface="Arial" panose="020B0604020202020204" pitchFamily="34" charset="0"/>
              </a:rPr>
              <a:t>Globalisation</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localisation</a:t>
            </a:r>
            <a:r>
              <a:rPr lang="en-US" b="0" i="0" dirty="0">
                <a:solidFill>
                  <a:srgbClr val="222222"/>
                </a:solidFill>
                <a:effectLst/>
                <a:latin typeface="Arial" panose="020B0604020202020204" pitchFamily="34" charset="0"/>
              </a:rPr>
              <a:t> and </a:t>
            </a:r>
            <a:r>
              <a:rPr lang="en-US" b="0" i="0" dirty="0" err="1">
                <a:solidFill>
                  <a:srgbClr val="222222"/>
                </a:solidFill>
                <a:effectLst/>
                <a:latin typeface="Arial" panose="020B0604020202020204" pitchFamily="34" charset="0"/>
              </a:rPr>
              <a:t>glocalisation</a:t>
            </a:r>
            <a:r>
              <a:rPr lang="en-US" b="0" i="0" dirty="0">
                <a:solidFill>
                  <a:srgbClr val="222222"/>
                </a:solidFill>
                <a:effectLst/>
                <a:latin typeface="Arial" panose="020B0604020202020204" pitchFamily="34" charset="0"/>
              </a:rPr>
              <a:t> of university-business research cooperation: General patterns and trends in the UK university system. </a:t>
            </a:r>
            <a:r>
              <a:rPr lang="en-US" b="0" i="0" dirty="0">
                <a:solidFill>
                  <a:srgbClr val="222222"/>
                </a:solidFill>
                <a:effectLst/>
                <a:latin typeface="Arial" panose="020B0604020202020204" pitchFamily="34" charset="0"/>
                <a:hlinkClick r:id="rId4"/>
              </a:rPr>
              <a:t>https://apo.org.au/node/234406</a:t>
            </a:r>
            <a:r>
              <a:rPr lang="en-US" b="0" i="0" dirty="0">
                <a:solidFill>
                  <a:srgbClr val="222222"/>
                </a:solidFill>
                <a:effectLst/>
                <a:latin typeface="Arial" panose="020B0604020202020204" pitchFamily="34" charset="0"/>
              </a:rPr>
              <a:t> </a:t>
            </a:r>
          </a:p>
          <a:p>
            <a:r>
              <a:rPr lang="en-US" b="0" i="0" dirty="0" err="1">
                <a:solidFill>
                  <a:srgbClr val="222222"/>
                </a:solidFill>
                <a:effectLst/>
                <a:latin typeface="Arial" panose="020B0604020202020204" pitchFamily="34" charset="0"/>
              </a:rPr>
              <a:t>Oderanti</a:t>
            </a:r>
            <a:r>
              <a:rPr lang="en-US" b="0" i="0" dirty="0">
                <a:solidFill>
                  <a:srgbClr val="222222"/>
                </a:solidFill>
                <a:effectLst/>
                <a:latin typeface="Arial" panose="020B0604020202020204" pitchFamily="34" charset="0"/>
              </a:rPr>
              <a:t>, F.O. and Li, F., 2018. Commercialization of eHealth innovations in the market of the UK healthcare sector: A framework for a sustainable business model. </a:t>
            </a:r>
            <a:r>
              <a:rPr lang="en-US" b="0" i="1" dirty="0">
                <a:solidFill>
                  <a:srgbClr val="222222"/>
                </a:solidFill>
                <a:effectLst/>
                <a:latin typeface="Arial" panose="020B0604020202020204" pitchFamily="34" charset="0"/>
              </a:rPr>
              <a:t>Psychology &amp; Marketing</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35</a:t>
            </a:r>
            <a:r>
              <a:rPr lang="en-US" b="0" i="0" dirty="0">
                <a:solidFill>
                  <a:srgbClr val="222222"/>
                </a:solidFill>
                <a:effectLst/>
                <a:latin typeface="Arial" panose="020B0604020202020204" pitchFamily="34" charset="0"/>
              </a:rPr>
              <a:t>(2), pp.120-137. </a:t>
            </a:r>
            <a:r>
              <a:rPr lang="en-US" b="0" i="0" dirty="0">
                <a:solidFill>
                  <a:srgbClr val="222222"/>
                </a:solidFill>
                <a:effectLst/>
                <a:latin typeface="Arial" panose="020B0604020202020204" pitchFamily="34" charset="0"/>
                <a:hlinkClick r:id="rId5"/>
              </a:rPr>
              <a:t>https://onlinelibrary.wiley.com/doi/abs/10.1002/mar.21074</a:t>
            </a:r>
            <a:r>
              <a:rPr lang="en-US" b="0" i="0" dirty="0">
                <a:solidFill>
                  <a:srgbClr val="222222"/>
                </a:solidFill>
                <a:effectLst/>
                <a:latin typeface="Arial" panose="020B0604020202020204" pitchFamily="34" charset="0"/>
              </a:rPr>
              <a:t> </a:t>
            </a:r>
          </a:p>
          <a:p>
            <a:r>
              <a:rPr lang="en-US" b="0" i="0" dirty="0">
                <a:solidFill>
                  <a:srgbClr val="222222"/>
                </a:solidFill>
                <a:effectLst/>
                <a:latin typeface="Arial" panose="020B0604020202020204" pitchFamily="34" charset="0"/>
              </a:rPr>
              <a:t>Duvier, C., </a:t>
            </a:r>
            <a:r>
              <a:rPr lang="en-US" b="0" i="0" dirty="0" err="1">
                <a:solidFill>
                  <a:srgbClr val="222222"/>
                </a:solidFill>
                <a:effectLst/>
                <a:latin typeface="Arial" panose="020B0604020202020204" pitchFamily="34" charset="0"/>
              </a:rPr>
              <a:t>Neagu</a:t>
            </a:r>
            <a:r>
              <a:rPr lang="en-US" b="0" i="0" dirty="0">
                <a:solidFill>
                  <a:srgbClr val="222222"/>
                </a:solidFill>
                <a:effectLst/>
                <a:latin typeface="Arial" panose="020B0604020202020204" pitchFamily="34" charset="0"/>
              </a:rPr>
              <a:t>, D., </a:t>
            </a:r>
            <a:r>
              <a:rPr lang="en-US" b="0" i="0" dirty="0" err="1">
                <a:solidFill>
                  <a:srgbClr val="222222"/>
                </a:solidFill>
                <a:effectLst/>
                <a:latin typeface="Arial" panose="020B0604020202020204" pitchFamily="34" charset="0"/>
              </a:rPr>
              <a:t>Oltean-Dumbrava</a:t>
            </a:r>
            <a:r>
              <a:rPr lang="en-US" b="0" i="0" dirty="0">
                <a:solidFill>
                  <a:srgbClr val="222222"/>
                </a:solidFill>
                <a:effectLst/>
                <a:latin typeface="Arial" panose="020B0604020202020204" pitchFamily="34" charset="0"/>
              </a:rPr>
              <a:t>, C. and Dickens, D., 2018. Data quality challenges in the UK social housing sector. </a:t>
            </a:r>
            <a:r>
              <a:rPr lang="en-US" b="0" i="1" dirty="0">
                <a:solidFill>
                  <a:srgbClr val="222222"/>
                </a:solidFill>
                <a:effectLst/>
                <a:latin typeface="Arial" panose="020B0604020202020204" pitchFamily="34" charset="0"/>
              </a:rPr>
              <a:t>International Journal of information management</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38</a:t>
            </a:r>
            <a:r>
              <a:rPr lang="en-US" b="0" i="0" dirty="0">
                <a:solidFill>
                  <a:srgbClr val="222222"/>
                </a:solidFill>
                <a:effectLst/>
                <a:latin typeface="Arial" panose="020B0604020202020204" pitchFamily="34" charset="0"/>
              </a:rPr>
              <a:t>(1), pp.196-200. </a:t>
            </a:r>
            <a:r>
              <a:rPr lang="en-US" b="0" i="0" dirty="0">
                <a:solidFill>
                  <a:srgbClr val="222222"/>
                </a:solidFill>
                <a:effectLst/>
                <a:latin typeface="Arial" panose="020B0604020202020204" pitchFamily="34" charset="0"/>
                <a:hlinkClick r:id="rId6"/>
              </a:rPr>
              <a:t>https://www.sciencedirect.com/science/article/pii/S0268401216308222</a:t>
            </a:r>
            <a:r>
              <a:rPr lang="en-US" b="0" i="0" dirty="0">
                <a:solidFill>
                  <a:srgbClr val="222222"/>
                </a:solidFill>
                <a:effectLst/>
                <a:latin typeface="Arial" panose="020B0604020202020204" pitchFamily="34" charset="0"/>
              </a:rPr>
              <a:t> </a:t>
            </a:r>
          </a:p>
          <a:p>
            <a:r>
              <a:rPr lang="en-US" b="0" i="0" dirty="0">
                <a:solidFill>
                  <a:srgbClr val="222222"/>
                </a:solidFill>
                <a:effectLst/>
                <a:latin typeface="Arial" panose="020B0604020202020204" pitchFamily="34" charset="0"/>
              </a:rPr>
              <a:t>Lee, D., 2018. </a:t>
            </a:r>
            <a:r>
              <a:rPr lang="en-US" b="0" i="1" dirty="0">
                <a:solidFill>
                  <a:srgbClr val="222222"/>
                </a:solidFill>
                <a:effectLst/>
                <a:latin typeface="Arial" panose="020B0604020202020204" pitchFamily="34" charset="0"/>
              </a:rPr>
              <a:t>Independent television production in the UK: From cottage industry to big business</a:t>
            </a:r>
            <a:r>
              <a:rPr lang="en-US" b="0" i="0" dirty="0">
                <a:solidFill>
                  <a:srgbClr val="222222"/>
                </a:solidFill>
                <a:effectLst/>
                <a:latin typeface="Arial" panose="020B0604020202020204" pitchFamily="34" charset="0"/>
              </a:rPr>
              <a:t>. Springer. </a:t>
            </a:r>
            <a:r>
              <a:rPr lang="en-US" b="0" i="0" dirty="0">
                <a:solidFill>
                  <a:srgbClr val="222222"/>
                </a:solidFill>
                <a:effectLst/>
                <a:latin typeface="Arial" panose="020B0604020202020204" pitchFamily="34" charset="0"/>
                <a:hlinkClick r:id="rId7"/>
              </a:rPr>
              <a:t>https://link.springer.com/content/pdf/10.1007/978-3-319-71670-1.pdf</a:t>
            </a:r>
            <a:r>
              <a:rPr lang="en-US" b="0" i="0" dirty="0">
                <a:solidFill>
                  <a:srgbClr val="222222"/>
                </a:solidFill>
                <a:effectLst/>
                <a:latin typeface="Arial" panose="020B0604020202020204" pitchFamily="34" charset="0"/>
              </a:rPr>
              <a:t> </a:t>
            </a:r>
          </a:p>
          <a:p>
            <a:r>
              <a:rPr lang="en-US" b="0" i="0" dirty="0">
                <a:solidFill>
                  <a:srgbClr val="222222"/>
                </a:solidFill>
                <a:effectLst/>
                <a:latin typeface="Arial" panose="020B0604020202020204" pitchFamily="34" charset="0"/>
              </a:rPr>
              <a:t>Stewart, E. and Connolly, C., 2022, October. UK public sector fiscal reporting: clear and contradictory. In </a:t>
            </a:r>
            <a:r>
              <a:rPr lang="en-US" b="0" i="1" dirty="0">
                <a:solidFill>
                  <a:srgbClr val="222222"/>
                </a:solidFill>
                <a:effectLst/>
                <a:latin typeface="Arial" panose="020B0604020202020204" pitchFamily="34" charset="0"/>
              </a:rPr>
              <a:t>Accounting Forum</a:t>
            </a:r>
            <a:r>
              <a:rPr lang="en-US" b="0" i="0" dirty="0">
                <a:solidFill>
                  <a:srgbClr val="222222"/>
                </a:solidFill>
                <a:effectLst/>
                <a:latin typeface="Arial" panose="020B0604020202020204" pitchFamily="34" charset="0"/>
              </a:rPr>
              <a:t>. Elsevier BV. </a:t>
            </a:r>
            <a:r>
              <a:rPr lang="en-US" b="0" i="0" dirty="0">
                <a:solidFill>
                  <a:srgbClr val="222222"/>
                </a:solidFill>
                <a:effectLst/>
                <a:latin typeface="Arial" panose="020B0604020202020204" pitchFamily="34" charset="0"/>
                <a:hlinkClick r:id="rId8"/>
              </a:rPr>
              <a:t>https://pure.qub.ac.uk/en/publications/uk-public-sector-fiscal-reporting-clear-and-contradictory</a:t>
            </a:r>
            <a:r>
              <a:rPr lang="en-US" b="0" i="0" dirty="0">
                <a:solidFill>
                  <a:srgbClr val="222222"/>
                </a:solidFill>
                <a:effectLst/>
                <a:latin typeface="Arial" panose="020B0604020202020204" pitchFamily="34" charset="0"/>
              </a:rPr>
              <a:t> </a:t>
            </a:r>
          </a:p>
          <a:p>
            <a:r>
              <a:rPr lang="en-US" b="0" i="0" dirty="0" err="1">
                <a:solidFill>
                  <a:srgbClr val="222222"/>
                </a:solidFill>
                <a:effectLst/>
                <a:latin typeface="Arial" panose="020B0604020202020204" pitchFamily="34" charset="0"/>
              </a:rPr>
              <a:t>Shome</a:t>
            </a:r>
            <a:r>
              <a:rPr lang="en-US" b="0" i="0" dirty="0">
                <a:solidFill>
                  <a:srgbClr val="222222"/>
                </a:solidFill>
                <a:effectLst/>
                <a:latin typeface="Arial" panose="020B0604020202020204" pitchFamily="34" charset="0"/>
              </a:rPr>
              <a:t>, T., 2018. </a:t>
            </a:r>
            <a:r>
              <a:rPr lang="en-US" b="0" i="1" dirty="0">
                <a:solidFill>
                  <a:srgbClr val="222222"/>
                </a:solidFill>
                <a:effectLst/>
                <a:latin typeface="Arial" panose="020B0604020202020204" pitchFamily="34" charset="0"/>
              </a:rPr>
              <a:t>A Comparative Study of the Impact of Motivational Theories on the Employees of IT and Financial Sector in a UK based Business </a:t>
            </a:r>
            <a:r>
              <a:rPr lang="en-US" b="0" i="1" dirty="0" err="1">
                <a:solidFill>
                  <a:srgbClr val="222222"/>
                </a:solidFill>
                <a:effectLst/>
                <a:latin typeface="Arial" panose="020B0604020202020204" pitchFamily="34" charset="0"/>
              </a:rPr>
              <a:t>Organisation</a:t>
            </a:r>
            <a:r>
              <a:rPr lang="en-US" b="0" i="0" dirty="0">
                <a:solidFill>
                  <a:srgbClr val="222222"/>
                </a:solidFill>
                <a:effectLst/>
                <a:latin typeface="Arial" panose="020B0604020202020204" pitchFamily="34" charset="0"/>
              </a:rPr>
              <a:t> (Doctoral dissertation, Dublin, National College of Ireland). </a:t>
            </a:r>
            <a:r>
              <a:rPr lang="en-US" b="0" i="0" dirty="0">
                <a:solidFill>
                  <a:srgbClr val="222222"/>
                </a:solidFill>
                <a:effectLst/>
                <a:latin typeface="Arial" panose="020B0604020202020204" pitchFamily="34" charset="0"/>
                <a:hlinkClick r:id="rId9"/>
              </a:rPr>
              <a:t>http://norma.ncirl.ie/id/eprint/3312</a:t>
            </a:r>
            <a:r>
              <a:rPr lang="en-US" b="0" i="0" dirty="0">
                <a:solidFill>
                  <a:srgbClr val="222222"/>
                </a:solidFill>
                <a:effectLst/>
                <a:latin typeface="Arial" panose="020B0604020202020204" pitchFamily="34" charset="0"/>
              </a:rPr>
              <a:t> </a:t>
            </a:r>
          </a:p>
          <a:p>
            <a:r>
              <a:rPr lang="en-US" b="0" i="0" dirty="0">
                <a:solidFill>
                  <a:srgbClr val="222222"/>
                </a:solidFill>
                <a:effectLst/>
                <a:latin typeface="Arial" panose="020B0604020202020204" pitchFamily="34" charset="0"/>
              </a:rPr>
              <a:t>Liu, J., 2018. Policy Briefing-Management Capability, Business Support and the-Performance of Micro-businesses in the UK. </a:t>
            </a:r>
            <a:r>
              <a:rPr lang="en-US" b="0" i="0" dirty="0">
                <a:solidFill>
                  <a:srgbClr val="222222"/>
                </a:solidFill>
                <a:effectLst/>
                <a:latin typeface="Arial" panose="020B0604020202020204" pitchFamily="34" charset="0"/>
                <a:hlinkClick r:id="rId10"/>
              </a:rPr>
              <a:t>https://policycommons.net/artifacts/2476798/policy-briefing/3498855/</a:t>
            </a:r>
            <a:r>
              <a:rPr lang="en-US" b="0" i="0" dirty="0">
                <a:solidFill>
                  <a:srgbClr val="222222"/>
                </a:solidFill>
                <a:effectLst/>
                <a:latin typeface="Arial" panose="020B0604020202020204" pitchFamily="34" charset="0"/>
              </a:rPr>
              <a:t> </a:t>
            </a:r>
            <a:endParaRPr lang="en-US" dirty="0">
              <a:solidFill>
                <a:srgbClr val="222222"/>
              </a:solidFill>
              <a:latin typeface="Arial" panose="020B0604020202020204" pitchFamily="34" charset="0"/>
            </a:endParaRPr>
          </a:p>
          <a:p>
            <a:r>
              <a:rPr lang="en-US" b="0" i="0" dirty="0">
                <a:solidFill>
                  <a:srgbClr val="222222"/>
                </a:solidFill>
                <a:effectLst/>
                <a:latin typeface="Arial" panose="020B0604020202020204" pitchFamily="34" charset="0"/>
              </a:rPr>
              <a:t>Stewart, E. and Connolly, C., 2022, October. UK public sector fiscal reporting: clear and contradictory. In </a:t>
            </a:r>
            <a:r>
              <a:rPr lang="en-US" b="0" i="1" dirty="0">
                <a:solidFill>
                  <a:srgbClr val="222222"/>
                </a:solidFill>
                <a:effectLst/>
                <a:latin typeface="Arial" panose="020B0604020202020204" pitchFamily="34" charset="0"/>
              </a:rPr>
              <a:t>Accounting Forum</a:t>
            </a:r>
            <a:r>
              <a:rPr lang="en-US" b="0" i="0" dirty="0">
                <a:solidFill>
                  <a:srgbClr val="222222"/>
                </a:solidFill>
                <a:effectLst/>
                <a:latin typeface="Arial" panose="020B0604020202020204" pitchFamily="34" charset="0"/>
              </a:rPr>
              <a:t>. Elsevier BV. </a:t>
            </a:r>
            <a:r>
              <a:rPr lang="en-US" b="0" i="0">
                <a:solidFill>
                  <a:srgbClr val="222222"/>
                </a:solidFill>
                <a:effectLst/>
                <a:latin typeface="Arial" panose="020B0604020202020204" pitchFamily="34" charset="0"/>
                <a:hlinkClick r:id="rId8"/>
              </a:rPr>
              <a:t>https://pure.qub.ac.uk/en/publications/uk-public-sector-fiscal-reporting-clear-and-contradictory</a:t>
            </a:r>
            <a:r>
              <a:rPr lang="en-US" b="0" i="0">
                <a:solidFill>
                  <a:srgbClr val="222222"/>
                </a:solidFill>
                <a:effectLst/>
                <a:latin typeface="Arial" panose="020B0604020202020204" pitchFamily="34" charset="0"/>
              </a:rPr>
              <a:t> </a:t>
            </a:r>
            <a:endParaRPr lang="en-PK" dirty="0"/>
          </a:p>
        </p:txBody>
      </p:sp>
    </p:spTree>
    <p:extLst>
      <p:ext uri="{BB962C8B-B14F-4D97-AF65-F5344CB8AC3E}">
        <p14:creationId xmlns:p14="http://schemas.microsoft.com/office/powerpoint/2010/main" val="249527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709</Words>
  <Application>Microsoft Office PowerPoint</Application>
  <PresentationFormat>Widescreen</PresentationFormat>
  <Paragraphs>25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Author</cp:lastModifiedBy>
  <cp:revision>7</cp:revision>
  <dcterms:created xsi:type="dcterms:W3CDTF">2022-11-04T00:04:24Z</dcterms:created>
  <dcterms:modified xsi:type="dcterms:W3CDTF">2022-11-04T12:27:11Z</dcterms:modified>
</cp:coreProperties>
</file>