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565" r:id="rId5"/>
    <p:sldId id="567" r:id="rId6"/>
    <p:sldId id="568" r:id="rId7"/>
    <p:sldId id="569" r:id="rId8"/>
    <p:sldId id="570" r:id="rId9"/>
  </p:sldIdLst>
  <p:sldSz cx="9144000" cy="5143500" type="screen16x9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37021"/>
    <a:srgbClr val="FF3399"/>
    <a:srgbClr val="CC0099"/>
    <a:srgbClr val="CC00CC"/>
    <a:srgbClr val="0054A4"/>
    <a:srgbClr val="A74233"/>
    <a:srgbClr val="279DD9"/>
    <a:srgbClr val="CC8004"/>
    <a:srgbClr val="5A68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0" autoAdjust="0"/>
    <p:restoredTop sz="87571" autoAdjust="0"/>
  </p:normalViewPr>
  <p:slideViewPr>
    <p:cSldViewPr>
      <p:cViewPr varScale="1">
        <p:scale>
          <a:sx n="73" d="100"/>
          <a:sy n="73" d="100"/>
        </p:scale>
        <p:origin x="60" y="59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096"/>
    </p:cViewPr>
  </p:sorterViewPr>
  <p:notesViewPr>
    <p:cSldViewPr>
      <p:cViewPr varScale="1">
        <p:scale>
          <a:sx n="88" d="100"/>
          <a:sy n="88" d="100"/>
        </p:scale>
        <p:origin x="-3780" y="-108"/>
      </p:cViewPr>
      <p:guideLst>
        <p:guide orient="horz" pos="2208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13F1B-6631-462F-8DED-18B58219E959}" type="datetimeFigureOut">
              <a:rPr lang="en-CA" smtClean="0"/>
              <a:t>2019-05-24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8AC4E-4F9D-4337-8C80-705091F3F58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45426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B577A80-70E0-4A0D-B40E-C2D7D42E8FEB}" type="datetimeFigureOut">
              <a:rPr lang="en-GB" smtClean="0"/>
              <a:t>24/05/2019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3CC0DF-AB5C-4662-92B1-D237FBE3DB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04630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4A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5A687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948014"/>
            <a:ext cx="2133600" cy="273844"/>
          </a:xfrm>
        </p:spPr>
        <p:txBody>
          <a:bodyPr/>
          <a:lstStyle/>
          <a:p>
            <a:fld id="{39D60BD3-F306-4DB7-8982-CA3953032660}" type="datetime1">
              <a:rPr lang="en-CA" smtClean="0"/>
              <a:t>2019-05-24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948014"/>
            <a:ext cx="2895600" cy="273844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948014"/>
            <a:ext cx="2133600" cy="273844"/>
          </a:xfrm>
        </p:spPr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02602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87574"/>
            <a:ext cx="2057400" cy="3744416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5A687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87574"/>
            <a:ext cx="6019800" cy="3744416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9910B-DC8C-46DF-BD20-2EB14E85D607}" type="datetime1">
              <a:rPr lang="en-CA" smtClean="0"/>
              <a:t>2019-05-24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84563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81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11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7574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4A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677"/>
            <a:ext cx="8229600" cy="288696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5653A-2685-4397-A132-2791E302FBE0}" type="datetime1">
              <a:rPr lang="en-CA" smtClean="0"/>
              <a:t>2019-05-24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5858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solidFill>
                  <a:srgbClr val="0054A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A687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1841-FDE7-4EA2-89A2-F9F51A0A686F}" type="datetime1">
              <a:rPr lang="en-CA" smtClean="0"/>
              <a:t>2019-05-24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17791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7574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4A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95686"/>
            <a:ext cx="4038600" cy="27789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95686"/>
            <a:ext cx="4038600" cy="27789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5370D-60CE-4713-8487-559D7182FE6E}" type="datetime1">
              <a:rPr lang="en-CA" smtClean="0"/>
              <a:t>2019-05-24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24919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7574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4A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1670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5A687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27734"/>
            <a:ext cx="4040188" cy="23042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851670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5A687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427734"/>
            <a:ext cx="4041775" cy="23042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D5A0-FB0A-4171-AB00-F65B1D9E9997}" type="datetime1">
              <a:rPr lang="en-CA" smtClean="0"/>
              <a:t>2019-05-24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69756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10AE-32BE-4B78-8202-148CF84C8911}" type="datetime1">
              <a:rPr lang="en-CA" smtClean="0"/>
              <a:t>2019-05-24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6653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131589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CC800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31590"/>
            <a:ext cx="5111750" cy="34470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003127"/>
            <a:ext cx="3008313" cy="25755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B5C1-A075-43E2-89B5-BE1432A7CB4D}" type="datetime1">
              <a:rPr lang="en-CA" smtClean="0"/>
              <a:t>2019-05-24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8948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98290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CC800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9582"/>
            <a:ext cx="5486400" cy="28685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07954"/>
            <a:ext cx="5486400" cy="324036"/>
          </a:xfrm>
        </p:spPr>
        <p:txBody>
          <a:bodyPr/>
          <a:lstStyle>
            <a:lvl1pPr marL="0" indent="0">
              <a:buNone/>
              <a:defRPr sz="1400">
                <a:solidFill>
                  <a:srgbClr val="FFC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4047-DDA4-4A63-BB00-5225A185D91A}" type="datetime1">
              <a:rPr lang="en-CA" smtClean="0"/>
              <a:t>2019-05-24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60940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7573"/>
            <a:ext cx="8229600" cy="75608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A6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51670"/>
            <a:ext cx="8229600" cy="294097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B29AE-1200-4CFD-A444-2943F989B0E6}" type="datetime1">
              <a:rPr lang="en-CA" smtClean="0"/>
              <a:t>2019-05-24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60825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894008"/>
            <a:ext cx="9144000" cy="249492"/>
          </a:xfrm>
          <a:prstGeom prst="rect">
            <a:avLst/>
          </a:prstGeom>
          <a:solidFill>
            <a:srgbClr val="8C99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" y="-1"/>
            <a:ext cx="9143990" cy="981073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531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894008"/>
            <a:ext cx="2133600" cy="249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ED83CB7-3FC7-4C28-A588-89C90876DA90}" type="datetime1">
              <a:rPr lang="en-CA" smtClean="0"/>
              <a:t>2019-05-24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94008"/>
            <a:ext cx="2895600" cy="249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94008"/>
            <a:ext cx="2133600" cy="249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323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54A4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279DD9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915566"/>
            <a:ext cx="8928992" cy="2664296"/>
          </a:xfrm>
        </p:spPr>
        <p:txBody>
          <a:bodyPr>
            <a:noAutofit/>
          </a:bodyPr>
          <a:lstStyle/>
          <a:p>
            <a:pPr marL="0" indent="0">
              <a:buSzPct val="90000"/>
              <a:buNone/>
              <a:defRPr/>
            </a:pPr>
            <a:r>
              <a:rPr lang="en-US" sz="1800" b="1" u="sng" dirty="0" smtClean="0">
                <a:solidFill>
                  <a:srgbClr val="002060"/>
                </a:solidFill>
                <a:latin typeface="+mn-lt"/>
              </a:rPr>
              <a:t>Available seat-</a:t>
            </a:r>
            <a:r>
              <a:rPr lang="en-US" sz="1800" b="1" u="sng" dirty="0" err="1" smtClean="0">
                <a:solidFill>
                  <a:srgbClr val="002060"/>
                </a:solidFill>
                <a:latin typeface="+mn-lt"/>
              </a:rPr>
              <a:t>kilometres</a:t>
            </a:r>
            <a:r>
              <a:rPr lang="en-US" sz="1800" b="1" u="sng" dirty="0" smtClean="0">
                <a:solidFill>
                  <a:srgbClr val="002060"/>
                </a:solidFill>
                <a:latin typeface="+mn-lt"/>
              </a:rPr>
              <a:t> (ASK)</a:t>
            </a:r>
            <a:r>
              <a:rPr lang="en-US" sz="1800" b="1" i="1" dirty="0" smtClean="0">
                <a:solidFill>
                  <a:srgbClr val="002060"/>
                </a:solidFill>
                <a:latin typeface="+mn-lt"/>
              </a:rPr>
              <a:t>: </a:t>
            </a:r>
          </a:p>
          <a:p>
            <a:pPr marL="0" indent="0">
              <a:buSzPct val="90000"/>
              <a:buNone/>
              <a:defRPr/>
            </a:pPr>
            <a:r>
              <a:rPr lang="en-US" sz="1800" dirty="0">
                <a:solidFill>
                  <a:srgbClr val="002060"/>
                </a:solidFill>
                <a:latin typeface="+mn-lt"/>
              </a:rPr>
              <a:t>one </a:t>
            </a:r>
            <a:r>
              <a:rPr lang="en-US" sz="1800" dirty="0" smtClean="0">
                <a:solidFill>
                  <a:srgbClr val="002060"/>
                </a:solidFill>
                <a:latin typeface="+mn-lt"/>
              </a:rPr>
              <a:t>available seat-</a:t>
            </a:r>
            <a:r>
              <a:rPr lang="en-US" sz="1800" dirty="0" err="1" smtClean="0">
                <a:solidFill>
                  <a:srgbClr val="002060"/>
                </a:solidFill>
                <a:latin typeface="+mn-lt"/>
              </a:rPr>
              <a:t>kilometre</a:t>
            </a:r>
            <a:r>
              <a:rPr lang="en-US" sz="18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1800" dirty="0">
                <a:solidFill>
                  <a:srgbClr val="002060"/>
                </a:solidFill>
                <a:latin typeface="+mn-lt"/>
              </a:rPr>
              <a:t>means that one </a:t>
            </a:r>
            <a:r>
              <a:rPr lang="en-US" sz="1800" dirty="0" smtClean="0">
                <a:solidFill>
                  <a:srgbClr val="002060"/>
                </a:solidFill>
                <a:latin typeface="+mn-lt"/>
              </a:rPr>
              <a:t>seat is flown on </a:t>
            </a:r>
            <a:r>
              <a:rPr lang="en-US" sz="1800" dirty="0">
                <a:solidFill>
                  <a:srgbClr val="002060"/>
                </a:solidFill>
                <a:latin typeface="+mn-lt"/>
              </a:rPr>
              <a:t>one </a:t>
            </a:r>
            <a:r>
              <a:rPr lang="en-US" sz="1800" dirty="0" err="1">
                <a:solidFill>
                  <a:srgbClr val="002060"/>
                </a:solidFill>
                <a:latin typeface="+mn-lt"/>
              </a:rPr>
              <a:t>kilometre</a:t>
            </a:r>
            <a:r>
              <a:rPr lang="en-US" sz="1800" dirty="0">
                <a:solidFill>
                  <a:srgbClr val="002060"/>
                </a:solidFill>
                <a:latin typeface="+mn-lt"/>
              </a:rPr>
              <a:t>.</a:t>
            </a:r>
          </a:p>
          <a:p>
            <a:pPr marL="0" indent="0">
              <a:buSzPct val="90000"/>
              <a:buNone/>
              <a:defRPr/>
            </a:pPr>
            <a:r>
              <a:rPr lang="en-US" sz="1800" b="1" i="1" dirty="0">
                <a:solidFill>
                  <a:srgbClr val="002060"/>
                </a:solidFill>
                <a:latin typeface="+mn-lt"/>
              </a:rPr>
              <a:t> </a:t>
            </a:r>
          </a:p>
          <a:p>
            <a:pPr marL="0" indent="0">
              <a:buSzPct val="90000"/>
              <a:buNone/>
              <a:defRPr/>
            </a:pPr>
            <a:r>
              <a:rPr lang="en-US" sz="1800" b="1" u="sng" dirty="0" smtClean="0">
                <a:solidFill>
                  <a:srgbClr val="002060"/>
                </a:solidFill>
                <a:latin typeface="+mn-lt"/>
              </a:rPr>
              <a:t>ASK </a:t>
            </a:r>
            <a:r>
              <a:rPr lang="en-US" sz="1800" b="1" u="sng" dirty="0">
                <a:solidFill>
                  <a:srgbClr val="002060"/>
                </a:solidFill>
                <a:latin typeface="+mn-lt"/>
              </a:rPr>
              <a:t>for an airline: </a:t>
            </a:r>
          </a:p>
          <a:p>
            <a:pPr marL="0" indent="0">
              <a:buSzPct val="90000"/>
              <a:buNone/>
              <a:defRPr/>
            </a:pPr>
            <a:r>
              <a:rPr lang="en-US" sz="1800" dirty="0" smtClean="0">
                <a:solidFill>
                  <a:srgbClr val="002060"/>
                </a:solidFill>
                <a:latin typeface="+mn-lt"/>
              </a:rPr>
              <a:t>The </a:t>
            </a:r>
            <a:r>
              <a:rPr lang="en-US" sz="1800" dirty="0">
                <a:solidFill>
                  <a:srgbClr val="002060"/>
                </a:solidFill>
                <a:latin typeface="+mn-lt"/>
              </a:rPr>
              <a:t>sum of the products obtained by multiplying </a:t>
            </a:r>
            <a:r>
              <a:rPr lang="en-US" sz="1800" dirty="0" smtClean="0">
                <a:solidFill>
                  <a:srgbClr val="002060"/>
                </a:solidFill>
                <a:latin typeface="+mn-lt"/>
              </a:rPr>
              <a:t>the number </a:t>
            </a:r>
            <a:r>
              <a:rPr lang="en-US" sz="1800" dirty="0">
                <a:solidFill>
                  <a:srgbClr val="002060"/>
                </a:solidFill>
                <a:latin typeface="+mn-lt"/>
              </a:rPr>
              <a:t>of </a:t>
            </a:r>
            <a:r>
              <a:rPr lang="en-US" sz="1800" dirty="0" smtClean="0">
                <a:solidFill>
                  <a:srgbClr val="002060"/>
                </a:solidFill>
                <a:latin typeface="+mn-lt"/>
              </a:rPr>
              <a:t>seats </a:t>
            </a:r>
            <a:r>
              <a:rPr lang="en-US" sz="1800" dirty="0">
                <a:solidFill>
                  <a:srgbClr val="002060"/>
                </a:solidFill>
                <a:latin typeface="+mn-lt"/>
              </a:rPr>
              <a:t>available for sale on each flight stage by the corresponding stage </a:t>
            </a:r>
            <a:r>
              <a:rPr lang="en-US" sz="1800" dirty="0" smtClean="0">
                <a:solidFill>
                  <a:srgbClr val="002060"/>
                </a:solidFill>
                <a:latin typeface="+mn-lt"/>
              </a:rPr>
              <a:t>distance. Seats </a:t>
            </a:r>
            <a:r>
              <a:rPr lang="en-US" sz="1800" dirty="0">
                <a:solidFill>
                  <a:srgbClr val="002060"/>
                </a:solidFill>
                <a:latin typeface="+mn-lt"/>
              </a:rPr>
              <a:t>not actually available for the carriage of passengers because of higher amount of fuel required </a:t>
            </a:r>
            <a:r>
              <a:rPr lang="en-US" sz="1800" dirty="0" smtClean="0">
                <a:solidFill>
                  <a:srgbClr val="002060"/>
                </a:solidFill>
                <a:latin typeface="+mn-lt"/>
              </a:rPr>
              <a:t>or other </a:t>
            </a:r>
            <a:r>
              <a:rPr lang="en-US" sz="1800" dirty="0">
                <a:solidFill>
                  <a:srgbClr val="002060"/>
                </a:solidFill>
                <a:latin typeface="+mn-lt"/>
              </a:rPr>
              <a:t>payload/operational restrictions should be excluded from the calculations.</a:t>
            </a:r>
            <a:endParaRPr lang="en-US" sz="1800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81000" y="171450"/>
            <a:ext cx="76962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n-GB" sz="4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Definition of  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Available Seat-</a:t>
            </a:r>
            <a:r>
              <a:rPr lang="en-US" sz="2800" b="1" dirty="0" err="1" smtClean="0">
                <a:solidFill>
                  <a:srgbClr val="002060"/>
                </a:solidFill>
              </a:rPr>
              <a:t>Kilometres</a:t>
            </a:r>
            <a:endParaRPr lang="en-US" sz="2800" b="1" dirty="0" smtClean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24543" y="3795886"/>
                <a:ext cx="8012706" cy="796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CA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𝑙𝑖𝑔h𝑡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𝑠𝑡𝑎𝑔𝑒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𝑠𝑒𝑎𝑡𝑠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𝑎𝑣𝑎𝑖𝑙𝑎𝑏𝑙𝑒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𝑜𝑛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𝑓𝑙𝑖𝑔h𝑡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𝑠𝑡𝑎𝑔𝑒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×(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𝑑𝑖𝑠𝑡𝑎𝑛𝑐𝑒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𝑜𝑓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𝑓𝑙𝑖𝑔h𝑡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𝑠𝑡𝑎𝑔𝑒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) </m:t>
                          </m:r>
                        </m:e>
                      </m:nary>
                    </m:oMath>
                  </m:oMathPara>
                </a14:m>
                <a:endParaRPr lang="en-CA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543" y="3795886"/>
                <a:ext cx="8012706" cy="79611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8231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0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0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0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0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0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0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0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002060"/>
                </a:solidFill>
              </a:rPr>
              <a:t>Available Seat-</a:t>
            </a:r>
            <a:r>
              <a:rPr lang="en-US" sz="2800" b="1" dirty="0" err="1">
                <a:solidFill>
                  <a:srgbClr val="002060"/>
                </a:solidFill>
              </a:rPr>
              <a:t>Kilometres</a:t>
            </a:r>
            <a:endParaRPr lang="en-US" sz="2800" b="1" dirty="0">
              <a:solidFill>
                <a:srgbClr val="002060"/>
              </a:solidFill>
            </a:endParaRPr>
          </a:p>
          <a:p>
            <a:r>
              <a:rPr lang="en-US" sz="2800" b="1" dirty="0" smtClean="0">
                <a:solidFill>
                  <a:srgbClr val="002060"/>
                </a:solidFill>
              </a:rPr>
              <a:t>Illustration</a:t>
            </a:r>
          </a:p>
        </p:txBody>
      </p:sp>
      <p:sp>
        <p:nvSpPr>
          <p:cNvPr id="11" name="Rectangle 20"/>
          <p:cNvSpPr>
            <a:spLocks noChangeArrowheads="1"/>
          </p:cNvSpPr>
          <p:nvPr/>
        </p:nvSpPr>
        <p:spPr bwMode="auto">
          <a:xfrm>
            <a:off x="154532" y="1849775"/>
            <a:ext cx="668453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FRA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2720897" y="1849775"/>
            <a:ext cx="92333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C00000"/>
                </a:solidFill>
              </a:rPr>
              <a:t>L</a:t>
            </a:r>
            <a:r>
              <a:rPr lang="en-US" sz="3200" b="1" dirty="0" smtClean="0">
                <a:solidFill>
                  <a:srgbClr val="C00000"/>
                </a:solidFill>
              </a:rPr>
              <a:t>ON</a:t>
            </a:r>
            <a:r>
              <a:rPr lang="en-US" sz="3200" dirty="0">
                <a:solidFill>
                  <a:srgbClr val="C00000"/>
                </a:solidFill>
              </a:rPr>
              <a:t>	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8024624" y="1849775"/>
            <a:ext cx="68608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NYC</a:t>
            </a:r>
            <a:endParaRPr lang="en-US" sz="3200" b="1" dirty="0">
              <a:solidFill>
                <a:srgbClr val="C0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890785" y="2095996"/>
            <a:ext cx="1682890" cy="1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598142" y="2095996"/>
            <a:ext cx="4320000" cy="0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7"/>
          <p:cNvSpPr>
            <a:spLocks noChangeArrowheads="1"/>
          </p:cNvSpPr>
          <p:nvPr/>
        </p:nvSpPr>
        <p:spPr bwMode="auto">
          <a:xfrm>
            <a:off x="124994" y="843558"/>
            <a:ext cx="1397256" cy="369332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no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Flight </a:t>
            </a:r>
            <a:r>
              <a:rPr lang="en-US" sz="2000" dirty="0" smtClean="0">
                <a:solidFill>
                  <a:schemeClr val="bg1"/>
                </a:solidFill>
              </a:rPr>
              <a:t>AA959</a:t>
            </a:r>
            <a:endParaRPr lang="en-US" sz="1100" i="1" dirty="0">
              <a:solidFill>
                <a:schemeClr val="bg1"/>
              </a:solidFill>
            </a:endParaRPr>
          </a:p>
        </p:txBody>
      </p:sp>
      <p:sp>
        <p:nvSpPr>
          <p:cNvPr id="114" name="Rectangle 3"/>
          <p:cNvSpPr txBox="1">
            <a:spLocks noChangeArrowheads="1"/>
          </p:cNvSpPr>
          <p:nvPr/>
        </p:nvSpPr>
        <p:spPr>
          <a:xfrm>
            <a:off x="745139" y="3183818"/>
            <a:ext cx="8003323" cy="61206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54A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79DD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buFont typeface="WP IconicSymbolsA" pitchFamily="2" charset="2"/>
              <a:buNone/>
              <a:defRPr/>
            </a:pPr>
            <a:r>
              <a:rPr lang="en-US" sz="1800" u="sng" dirty="0" smtClean="0">
                <a:solidFill>
                  <a:srgbClr val="002060"/>
                </a:solidFill>
                <a:latin typeface="+mn-lt"/>
              </a:rPr>
              <a:t>Computation of the ASK</a:t>
            </a:r>
            <a:r>
              <a:rPr lang="en-US" sz="1800" dirty="0" smtClean="0">
                <a:solidFill>
                  <a:srgbClr val="002060"/>
                </a:solidFill>
                <a:latin typeface="+mn-lt"/>
              </a:rPr>
              <a:t>: multiply the number of seats by the distance on each flight stage</a:t>
            </a:r>
            <a:endParaRPr lang="en-US" sz="1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5" name="Right Arrow 114"/>
          <p:cNvSpPr/>
          <p:nvPr/>
        </p:nvSpPr>
        <p:spPr>
          <a:xfrm>
            <a:off x="146201" y="3281297"/>
            <a:ext cx="468000" cy="21602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9" name="Rectangle 158"/>
          <p:cNvSpPr/>
          <p:nvPr/>
        </p:nvSpPr>
        <p:spPr>
          <a:xfrm>
            <a:off x="1764393" y="2337710"/>
            <a:ext cx="431343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 smtClean="0">
                <a:solidFill>
                  <a:srgbClr val="FFC000"/>
                </a:solidFill>
              </a:rPr>
              <a:t>x10</a:t>
            </a:r>
            <a:endParaRPr lang="en-CA" dirty="0">
              <a:solidFill>
                <a:srgbClr val="FFC000"/>
              </a:solidFill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5652825" y="2337710"/>
            <a:ext cx="575359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 smtClean="0">
                <a:solidFill>
                  <a:srgbClr val="FFC000"/>
                </a:solidFill>
              </a:rPr>
              <a:t>x10</a:t>
            </a:r>
            <a:endParaRPr lang="en-CA" dirty="0">
              <a:solidFill>
                <a:srgbClr val="FFC000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1280552" y="1641152"/>
            <a:ext cx="771168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600 km</a:t>
            </a:r>
            <a:endParaRPr lang="en-CA" b="1" dirty="0">
              <a:solidFill>
                <a:srgbClr val="C00000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811160" y="1635646"/>
            <a:ext cx="1136223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5500 km</a:t>
            </a:r>
            <a:endParaRPr lang="en-CA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24994" y="4299942"/>
                <a:ext cx="8623467" cy="419854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CA" sz="2000" b="1" i="1" smtClean="0">
                          <a:latin typeface="Cambria Math"/>
                        </a:rPr>
                        <m:t>𝑨𝒗𝒂𝒊𝒍𝒂𝒃𝒍𝒆</m:t>
                      </m:r>
                      <m:r>
                        <a:rPr lang="en-CA" sz="2000" b="1" i="1" smtClean="0">
                          <a:latin typeface="Cambria Math"/>
                        </a:rPr>
                        <m:t> </m:t>
                      </m:r>
                      <m:r>
                        <a:rPr lang="en-CA" sz="2000" b="1" i="1" smtClean="0">
                          <a:latin typeface="Cambria Math"/>
                        </a:rPr>
                        <m:t>𝑺𝒆𝒂𝒕</m:t>
                      </m:r>
                      <m:r>
                        <a:rPr lang="en-CA" sz="2000" b="1" i="1" smtClean="0">
                          <a:latin typeface="Cambria Math"/>
                        </a:rPr>
                        <m:t>−</m:t>
                      </m:r>
                      <m:r>
                        <a:rPr lang="en-CA" sz="2000" b="1" i="1" smtClean="0">
                          <a:latin typeface="Cambria Math"/>
                        </a:rPr>
                        <m:t>𝑲𝒊𝒍𝒐𝒎𝒆𝒕𝒓𝒆𝒔</m:t>
                      </m:r>
                      <m:r>
                        <a:rPr lang="en-CA" sz="2000" b="1" i="1" smtClean="0"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latin typeface="Cambria Math"/>
                        </a:rPr>
                        <m:t>𝟏𝟎</m:t>
                      </m:r>
                      <m:r>
                        <a:rPr lang="en-CA" sz="2000" b="1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CA" sz="2000" b="1" i="1">
                          <a:latin typeface="Cambria Math"/>
                        </a:rPr>
                        <m:t>𝟔𝟎𝟎</m:t>
                      </m:r>
                      <m:r>
                        <a:rPr lang="en-CA" sz="2000" b="1" i="1">
                          <a:latin typeface="Cambria Math"/>
                        </a:rPr>
                        <m:t> +</m:t>
                      </m:r>
                      <m:r>
                        <a:rPr lang="en-US" sz="2000" b="1" i="1" smtClean="0">
                          <a:latin typeface="Cambria Math"/>
                        </a:rPr>
                        <m:t>𝟏𝟎</m:t>
                      </m:r>
                      <m:r>
                        <a:rPr lang="en-CA" sz="2000" b="1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CA" sz="2000" b="1" i="1">
                          <a:latin typeface="Cambria Math"/>
                        </a:rPr>
                        <m:t>𝟓𝟓𝟎𝟎</m:t>
                      </m:r>
                      <m:r>
                        <a:rPr lang="en-CA" sz="2000" b="1" i="1">
                          <a:latin typeface="Cambria Math"/>
                        </a:rPr>
                        <m:t> =</m:t>
                      </m:r>
                      <m:r>
                        <a:rPr lang="en-US" sz="2000" b="1" i="1" smtClean="0">
                          <a:latin typeface="Cambria Math"/>
                        </a:rPr>
                        <m:t>𝟔𝟏</m:t>
                      </m:r>
                      <m:r>
                        <a:rPr lang="en-CA" sz="2000" b="1" i="1">
                          <a:latin typeface="Cambria Math"/>
                        </a:rPr>
                        <m:t> </m:t>
                      </m:r>
                      <m:r>
                        <a:rPr lang="en-US" sz="2000" b="1" i="1" smtClean="0">
                          <a:latin typeface="Cambria Math"/>
                        </a:rPr>
                        <m:t>𝟎</m:t>
                      </m:r>
                      <m:r>
                        <a:rPr lang="en-CA" sz="2000" b="1" i="1">
                          <a:latin typeface="Cambria Math"/>
                        </a:rPr>
                        <m:t>𝟎𝟎</m:t>
                      </m:r>
                    </m:oMath>
                  </m:oMathPara>
                </a14:m>
                <a:endParaRPr/>
              </a:p>
              <a:p>
                <a:endParaRPr lang="en-CA" sz="20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994" y="4299942"/>
                <a:ext cx="8623467" cy="419854"/>
              </a:xfrm>
              <a:prstGeom prst="rect">
                <a:avLst/>
              </a:prstGeom>
              <a:blipFill rotWithShape="1">
                <a:blip r:embed="rId2"/>
                <a:stretch>
                  <a:fillRect t="-5634" b="-18310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up 26"/>
          <p:cNvGrpSpPr/>
          <p:nvPr/>
        </p:nvGrpSpPr>
        <p:grpSpPr>
          <a:xfrm>
            <a:off x="1215952" y="2219887"/>
            <a:ext cx="504000" cy="504000"/>
            <a:chOff x="1215952" y="2219887"/>
            <a:chExt cx="504000" cy="504000"/>
          </a:xfrm>
        </p:grpSpPr>
        <p:sp>
          <p:nvSpPr>
            <p:cNvPr id="129" name="Oval 128"/>
            <p:cNvSpPr/>
            <p:nvPr/>
          </p:nvSpPr>
          <p:spPr>
            <a:xfrm>
              <a:off x="1215952" y="2219887"/>
              <a:ext cx="504000" cy="504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31" name="Straight Connector 130"/>
            <p:cNvCxnSpPr/>
            <p:nvPr/>
          </p:nvCxnSpPr>
          <p:spPr>
            <a:xfrm>
              <a:off x="1374502" y="2309231"/>
              <a:ext cx="54000" cy="21600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>
              <a:off x="1522250" y="2549897"/>
              <a:ext cx="46144" cy="72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1416604" y="2542337"/>
              <a:ext cx="13106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Arc 7"/>
            <p:cNvSpPr/>
            <p:nvPr/>
          </p:nvSpPr>
          <p:spPr>
            <a:xfrm rot="20791213">
              <a:off x="1368433" y="2439527"/>
              <a:ext cx="148800" cy="60624"/>
            </a:xfrm>
            <a:prstGeom prst="arc">
              <a:avLst>
                <a:gd name="adj1" fmla="val 13606563"/>
                <a:gd name="adj2" fmla="val 0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" name="Arc 15"/>
            <p:cNvSpPr/>
            <p:nvPr/>
          </p:nvSpPr>
          <p:spPr>
            <a:xfrm>
              <a:off x="1383779" y="2435887"/>
              <a:ext cx="72000" cy="72000"/>
            </a:xfrm>
            <a:prstGeom prst="arc">
              <a:avLst>
                <a:gd name="adj1" fmla="val 5549373"/>
                <a:gd name="adj2" fmla="val 15854916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371327" y="2307813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39" name="Straight Connector 38"/>
            <p:cNvCxnSpPr/>
            <p:nvPr/>
          </p:nvCxnSpPr>
          <p:spPr>
            <a:xfrm flipH="1">
              <a:off x="1397348" y="2549897"/>
              <a:ext cx="51910" cy="72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5127271" y="2201059"/>
            <a:ext cx="504000" cy="504000"/>
            <a:chOff x="1215952" y="2219887"/>
            <a:chExt cx="504000" cy="504000"/>
          </a:xfrm>
        </p:grpSpPr>
        <p:sp>
          <p:nvSpPr>
            <p:cNvPr id="60" name="Oval 59"/>
            <p:cNvSpPr/>
            <p:nvPr/>
          </p:nvSpPr>
          <p:spPr>
            <a:xfrm>
              <a:off x="1215952" y="2219887"/>
              <a:ext cx="504000" cy="504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1374502" y="2309231"/>
              <a:ext cx="54000" cy="21600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1522250" y="2549897"/>
              <a:ext cx="46144" cy="72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1416604" y="2542337"/>
              <a:ext cx="13106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Arc 63"/>
            <p:cNvSpPr/>
            <p:nvPr/>
          </p:nvSpPr>
          <p:spPr>
            <a:xfrm rot="20791213">
              <a:off x="1368433" y="2439527"/>
              <a:ext cx="148800" cy="60624"/>
            </a:xfrm>
            <a:prstGeom prst="arc">
              <a:avLst>
                <a:gd name="adj1" fmla="val 13606563"/>
                <a:gd name="adj2" fmla="val 0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5" name="Arc 64"/>
            <p:cNvSpPr/>
            <p:nvPr/>
          </p:nvSpPr>
          <p:spPr>
            <a:xfrm>
              <a:off x="1383779" y="2435887"/>
              <a:ext cx="72000" cy="72000"/>
            </a:xfrm>
            <a:prstGeom prst="arc">
              <a:avLst>
                <a:gd name="adj1" fmla="val 5549373"/>
                <a:gd name="adj2" fmla="val 15854916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371327" y="2307813"/>
              <a:ext cx="36000" cy="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67" name="Straight Connector 66"/>
            <p:cNvCxnSpPr/>
            <p:nvPr/>
          </p:nvCxnSpPr>
          <p:spPr>
            <a:xfrm flipH="1">
              <a:off x="1397348" y="2549897"/>
              <a:ext cx="51910" cy="72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12492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12" grpId="0" animBg="1"/>
      <p:bldP spid="114" grpId="0" animBg="1"/>
      <p:bldP spid="115" grpId="0" animBg="1"/>
      <p:bldP spid="159" grpId="0"/>
      <p:bldP spid="176" grpId="0"/>
      <p:bldP spid="79" grpId="0"/>
      <p:bldP spid="80" grpId="0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5958" y="987574"/>
            <a:ext cx="8928992" cy="2232248"/>
          </a:xfrm>
        </p:spPr>
        <p:txBody>
          <a:bodyPr>
            <a:noAutofit/>
          </a:bodyPr>
          <a:lstStyle/>
          <a:p>
            <a:pPr marL="0" indent="0">
              <a:buSzPct val="90000"/>
              <a:buNone/>
              <a:defRPr/>
            </a:pPr>
            <a:r>
              <a:rPr lang="en-US" sz="1600" b="1" u="sng" dirty="0">
                <a:solidFill>
                  <a:srgbClr val="002060"/>
                </a:solidFill>
                <a:latin typeface="+mn-lt"/>
              </a:rPr>
              <a:t>Revenue </a:t>
            </a:r>
            <a:r>
              <a:rPr lang="en-US" sz="1600" b="1" u="sng" dirty="0" smtClean="0">
                <a:solidFill>
                  <a:srgbClr val="002060"/>
                </a:solidFill>
                <a:latin typeface="+mn-lt"/>
              </a:rPr>
              <a:t>passenger </a:t>
            </a:r>
            <a:r>
              <a:rPr lang="en-US" sz="1600" b="1" u="sng" dirty="0" err="1" smtClean="0">
                <a:solidFill>
                  <a:srgbClr val="002060"/>
                </a:solidFill>
                <a:latin typeface="+mn-lt"/>
              </a:rPr>
              <a:t>kilometres</a:t>
            </a:r>
            <a:r>
              <a:rPr lang="en-US" sz="1600" b="1" u="sng" dirty="0" smtClean="0">
                <a:solidFill>
                  <a:srgbClr val="002060"/>
                </a:solidFill>
                <a:latin typeface="+mn-lt"/>
              </a:rPr>
              <a:t> (RPK) </a:t>
            </a:r>
            <a:r>
              <a:rPr lang="en-US" sz="1600" i="1" u="sng" dirty="0" smtClean="0">
                <a:solidFill>
                  <a:srgbClr val="002060"/>
                </a:solidFill>
                <a:latin typeface="+mn-lt"/>
              </a:rPr>
              <a:t>– also called Passenger </a:t>
            </a:r>
            <a:r>
              <a:rPr lang="en-US" sz="1600" i="1" u="sng" dirty="0" err="1" smtClean="0">
                <a:solidFill>
                  <a:srgbClr val="002060"/>
                </a:solidFill>
                <a:latin typeface="+mn-lt"/>
              </a:rPr>
              <a:t>kilometres</a:t>
            </a:r>
            <a:r>
              <a:rPr lang="en-US" sz="1600" i="1" u="sng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1600" i="1" u="sng" dirty="0" err="1" smtClean="0">
                <a:solidFill>
                  <a:srgbClr val="002060"/>
                </a:solidFill>
                <a:latin typeface="+mn-lt"/>
              </a:rPr>
              <a:t>perfromed</a:t>
            </a:r>
            <a:r>
              <a:rPr lang="en-US" sz="1600" i="1" u="sng" dirty="0" smtClean="0">
                <a:solidFill>
                  <a:srgbClr val="002060"/>
                </a:solidFill>
                <a:latin typeface="+mn-lt"/>
              </a:rPr>
              <a:t> (PKP)</a:t>
            </a:r>
            <a:r>
              <a:rPr lang="en-US" sz="1600" b="1" i="1" dirty="0" smtClean="0">
                <a:solidFill>
                  <a:srgbClr val="002060"/>
                </a:solidFill>
                <a:latin typeface="+mn-lt"/>
              </a:rPr>
              <a:t>:</a:t>
            </a:r>
          </a:p>
          <a:p>
            <a:pPr marL="0" indent="0">
              <a:buSzPct val="90000"/>
              <a:buNone/>
              <a:defRPr/>
            </a:pP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one revenue passenger-</a:t>
            </a:r>
            <a:r>
              <a:rPr lang="en-US" sz="1600" dirty="0" err="1" smtClean="0">
                <a:solidFill>
                  <a:srgbClr val="002060"/>
                </a:solidFill>
                <a:latin typeface="+mn-lt"/>
              </a:rPr>
              <a:t>kilometre</a:t>
            </a: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 means that one </a:t>
            </a:r>
            <a:r>
              <a:rPr lang="en-US" sz="1600" dirty="0">
                <a:solidFill>
                  <a:srgbClr val="002060"/>
                </a:solidFill>
                <a:latin typeface="+mn-lt"/>
              </a:rPr>
              <a:t>passenger is carried </a:t>
            </a: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on one </a:t>
            </a:r>
            <a:r>
              <a:rPr lang="en-US" sz="1600" dirty="0" err="1">
                <a:solidFill>
                  <a:srgbClr val="002060"/>
                </a:solidFill>
                <a:latin typeface="+mn-lt"/>
              </a:rPr>
              <a:t>kilometre</a:t>
            </a:r>
            <a:r>
              <a:rPr lang="en-US" sz="1600" dirty="0">
                <a:solidFill>
                  <a:srgbClr val="002060"/>
                </a:solidFill>
                <a:latin typeface="+mn-lt"/>
              </a:rPr>
              <a:t>.</a:t>
            </a:r>
          </a:p>
          <a:p>
            <a:pPr marL="0" indent="0">
              <a:buSzPct val="90000"/>
              <a:buNone/>
              <a:defRPr/>
            </a:pPr>
            <a:r>
              <a:rPr lang="en-US" sz="1600" b="1" i="1" dirty="0" smtClean="0">
                <a:solidFill>
                  <a:srgbClr val="002060"/>
                </a:solidFill>
                <a:latin typeface="+mn-lt"/>
              </a:rPr>
              <a:t> </a:t>
            </a:r>
          </a:p>
          <a:p>
            <a:pPr marL="0" indent="0">
              <a:buSzPct val="90000"/>
              <a:buNone/>
              <a:defRPr/>
            </a:pPr>
            <a:r>
              <a:rPr lang="en-US" sz="1600" b="1" u="sng" dirty="0" smtClean="0">
                <a:solidFill>
                  <a:srgbClr val="002060"/>
                </a:solidFill>
                <a:latin typeface="+mn-lt"/>
              </a:rPr>
              <a:t>RPK for an airline: </a:t>
            </a:r>
          </a:p>
          <a:p>
            <a:pPr marL="0" indent="0">
              <a:buSzPct val="90000"/>
              <a:buNone/>
              <a:defRPr/>
            </a:pP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Sum of the products </a:t>
            </a:r>
            <a:r>
              <a:rPr lang="en-US" sz="1600" dirty="0">
                <a:solidFill>
                  <a:srgbClr val="002060"/>
                </a:solidFill>
                <a:latin typeface="+mn-lt"/>
              </a:rPr>
              <a:t>obtained by </a:t>
            </a: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multiplying the </a:t>
            </a:r>
            <a:r>
              <a:rPr lang="en-US" sz="1600" dirty="0">
                <a:solidFill>
                  <a:srgbClr val="002060"/>
                </a:solidFill>
                <a:latin typeface="+mn-lt"/>
              </a:rPr>
              <a:t>number of revenue passengers </a:t>
            </a: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carried </a:t>
            </a:r>
            <a:r>
              <a:rPr lang="en-US" sz="1600" dirty="0">
                <a:solidFill>
                  <a:srgbClr val="002060"/>
                </a:solidFill>
                <a:latin typeface="+mn-lt"/>
              </a:rPr>
              <a:t>on each flight stage by the </a:t>
            </a: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corresponding stage </a:t>
            </a:r>
            <a:r>
              <a:rPr lang="en-US" sz="1600" dirty="0">
                <a:solidFill>
                  <a:srgbClr val="002060"/>
                </a:solidFill>
                <a:latin typeface="+mn-lt"/>
              </a:rPr>
              <a:t>distance. The resultant figure is equal to the number of </a:t>
            </a:r>
            <a:r>
              <a:rPr lang="en-US" sz="1600" dirty="0" err="1">
                <a:solidFill>
                  <a:srgbClr val="002060"/>
                </a:solidFill>
                <a:latin typeface="+mn-lt"/>
              </a:rPr>
              <a:t>kilometres</a:t>
            </a:r>
            <a:r>
              <a:rPr lang="en-US" sz="1600" dirty="0">
                <a:solidFill>
                  <a:srgbClr val="002060"/>
                </a:solidFill>
                <a:latin typeface="+mn-lt"/>
              </a:rPr>
              <a:t> travelled by all </a:t>
            </a: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passengers.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81000" y="171450"/>
            <a:ext cx="76962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n-GB" sz="4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Definition of  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Revenue Passenger-</a:t>
            </a:r>
            <a:r>
              <a:rPr lang="en-US" sz="2800" b="1" dirty="0" err="1">
                <a:solidFill>
                  <a:srgbClr val="002060"/>
                </a:solidFill>
              </a:rPr>
              <a:t>K</a:t>
            </a:r>
            <a:r>
              <a:rPr lang="en-US" sz="2800" b="1" dirty="0" err="1" smtClean="0">
                <a:solidFill>
                  <a:srgbClr val="002060"/>
                </a:solidFill>
              </a:rPr>
              <a:t>ilometres</a:t>
            </a:r>
            <a:endParaRPr lang="en-US" sz="2800" b="1" dirty="0" smtClean="0">
              <a:solidFill>
                <a:srgbClr val="002060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867381" y="4278234"/>
            <a:ext cx="4905127" cy="3395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54A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79DD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P IconicSymbolsA" pitchFamily="2" charset="2"/>
              <a:buNone/>
              <a:defRPr/>
            </a:pP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It requires data by flight stage</a:t>
            </a:r>
            <a:endParaRPr lang="en-US" sz="1800" dirty="0">
              <a:latin typeface="+mn-lt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2037277" y="4343854"/>
            <a:ext cx="468000" cy="21602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51520" y="3482119"/>
                <a:ext cx="8518549" cy="796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CA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𝑙𝑖𝑔h𝑡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𝑠𝑡𝑎𝑔𝑒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𝑝𝑎𝑠𝑠𝑒𝑛𝑔𝑒𝑟𝑠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𝑐𝑎𝑟𝑟𝑖𝑒𝑑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𝑜𝑛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𝑓𝑙𝑖𝑔h𝑡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𝑠𝑡𝑎𝑔𝑒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×(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𝑑𝑖𝑠𝑡𝑎𝑛𝑐𝑒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𝑜𝑓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𝑓𝑙𝑖𝑔h𝑡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𝑠𝑡𝑎𝑔𝑒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) </m:t>
                          </m:r>
                        </m:e>
                      </m:nary>
                    </m:oMath>
                  </m:oMathPara>
                </a14:m>
                <a:endParaRPr lang="en-CA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482119"/>
                <a:ext cx="8518549" cy="79611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730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0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0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0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0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0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0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0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0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build="p"/>
      <p:bldP spid="7" grpId="0"/>
      <p:bldP spid="8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Revenue Passenger-</a:t>
            </a:r>
            <a:r>
              <a:rPr lang="en-US" sz="2800" b="1" dirty="0" err="1" smtClean="0">
                <a:solidFill>
                  <a:srgbClr val="002060"/>
                </a:solidFill>
              </a:rPr>
              <a:t>Kilometres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r>
              <a:rPr lang="en-US" sz="2800" b="1" dirty="0">
                <a:solidFill>
                  <a:srgbClr val="002060"/>
                </a:solidFill>
              </a:rPr>
              <a:t>I</a:t>
            </a:r>
            <a:r>
              <a:rPr lang="en-US" sz="2800" b="1" dirty="0" smtClean="0">
                <a:solidFill>
                  <a:srgbClr val="002060"/>
                </a:solidFill>
              </a:rPr>
              <a:t>llustration</a:t>
            </a:r>
          </a:p>
        </p:txBody>
      </p:sp>
      <p:sp>
        <p:nvSpPr>
          <p:cNvPr id="11" name="Rectangle 20"/>
          <p:cNvSpPr>
            <a:spLocks noChangeArrowheads="1"/>
          </p:cNvSpPr>
          <p:nvPr/>
        </p:nvSpPr>
        <p:spPr bwMode="auto">
          <a:xfrm>
            <a:off x="192286" y="1363275"/>
            <a:ext cx="668453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FRA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2758651" y="1363275"/>
            <a:ext cx="92333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C00000"/>
                </a:solidFill>
              </a:rPr>
              <a:t>L</a:t>
            </a:r>
            <a:r>
              <a:rPr lang="en-US" sz="3200" b="1" dirty="0" smtClean="0">
                <a:solidFill>
                  <a:srgbClr val="C00000"/>
                </a:solidFill>
              </a:rPr>
              <a:t>ON</a:t>
            </a:r>
            <a:r>
              <a:rPr lang="en-US" sz="3200" dirty="0">
                <a:solidFill>
                  <a:srgbClr val="C00000"/>
                </a:solidFill>
              </a:rPr>
              <a:t>	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8062378" y="1363275"/>
            <a:ext cx="68608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NYC</a:t>
            </a:r>
            <a:endParaRPr lang="en-US" sz="3200" b="1" dirty="0">
              <a:solidFill>
                <a:srgbClr val="C0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928539" y="1609496"/>
            <a:ext cx="1682890" cy="1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635896" y="1609496"/>
            <a:ext cx="4320000" cy="0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1198971" y="1727452"/>
            <a:ext cx="504000" cy="504000"/>
            <a:chOff x="717536" y="1937964"/>
            <a:chExt cx="504000" cy="504000"/>
          </a:xfrm>
        </p:grpSpPr>
        <p:sp>
          <p:nvSpPr>
            <p:cNvPr id="32" name="Oval 31"/>
            <p:cNvSpPr/>
            <p:nvPr/>
          </p:nvSpPr>
          <p:spPr>
            <a:xfrm>
              <a:off x="717536" y="1937964"/>
              <a:ext cx="504000" cy="504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" name="Oval 32"/>
            <p:cNvSpPr/>
            <p:nvPr/>
          </p:nvSpPr>
          <p:spPr>
            <a:xfrm>
              <a:off x="928164" y="1990924"/>
              <a:ext cx="72000" cy="7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34" name="Straight Connector 33"/>
            <p:cNvCxnSpPr>
              <a:stCxn id="33" idx="4"/>
            </p:cNvCxnSpPr>
            <p:nvPr/>
          </p:nvCxnSpPr>
          <p:spPr>
            <a:xfrm>
              <a:off x="964164" y="2062924"/>
              <a:ext cx="0" cy="180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964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910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900640" y="2152924"/>
              <a:ext cx="131063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4778132" y="1727452"/>
            <a:ext cx="504000" cy="504000"/>
            <a:chOff x="717536" y="1937964"/>
            <a:chExt cx="504000" cy="504000"/>
          </a:xfrm>
        </p:grpSpPr>
        <p:sp>
          <p:nvSpPr>
            <p:cNvPr id="46" name="Oval 45"/>
            <p:cNvSpPr/>
            <p:nvPr/>
          </p:nvSpPr>
          <p:spPr>
            <a:xfrm>
              <a:off x="717536" y="1937964"/>
              <a:ext cx="504000" cy="504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" name="Oval 46"/>
            <p:cNvSpPr/>
            <p:nvPr/>
          </p:nvSpPr>
          <p:spPr>
            <a:xfrm>
              <a:off x="928164" y="1990924"/>
              <a:ext cx="72000" cy="7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48" name="Straight Connector 47"/>
            <p:cNvCxnSpPr>
              <a:stCxn id="47" idx="4"/>
            </p:cNvCxnSpPr>
            <p:nvPr/>
          </p:nvCxnSpPr>
          <p:spPr>
            <a:xfrm>
              <a:off x="964164" y="2062924"/>
              <a:ext cx="0" cy="180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964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910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900640" y="2152924"/>
              <a:ext cx="131063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Rectangle 22"/>
          <p:cNvSpPr>
            <a:spLocks noChangeArrowheads="1"/>
          </p:cNvSpPr>
          <p:nvPr/>
        </p:nvSpPr>
        <p:spPr bwMode="auto">
          <a:xfrm>
            <a:off x="192286" y="2454320"/>
            <a:ext cx="92333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FRA</a:t>
            </a:r>
            <a:r>
              <a:rPr lang="en-US" sz="3200" dirty="0">
                <a:solidFill>
                  <a:srgbClr val="C00000"/>
                </a:solidFill>
              </a:rPr>
              <a:t>	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7" name="Rectangle 23"/>
          <p:cNvSpPr>
            <a:spLocks noChangeArrowheads="1"/>
          </p:cNvSpPr>
          <p:nvPr/>
        </p:nvSpPr>
        <p:spPr bwMode="auto">
          <a:xfrm>
            <a:off x="8062378" y="2427734"/>
            <a:ext cx="68608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NYC</a:t>
            </a:r>
            <a:endParaRPr lang="en-US" sz="3200" b="1" dirty="0">
              <a:solidFill>
                <a:srgbClr val="C00000"/>
              </a:solidFill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928539" y="2700542"/>
            <a:ext cx="7020000" cy="0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Group 68"/>
          <p:cNvGrpSpPr/>
          <p:nvPr/>
        </p:nvGrpSpPr>
        <p:grpSpPr>
          <a:xfrm>
            <a:off x="3037212" y="2757796"/>
            <a:ext cx="504000" cy="504000"/>
            <a:chOff x="717536" y="1937964"/>
            <a:chExt cx="504000" cy="504000"/>
          </a:xfrm>
        </p:grpSpPr>
        <p:sp>
          <p:nvSpPr>
            <p:cNvPr id="70" name="Oval 69"/>
            <p:cNvSpPr/>
            <p:nvPr/>
          </p:nvSpPr>
          <p:spPr>
            <a:xfrm>
              <a:off x="717536" y="1937964"/>
              <a:ext cx="504000" cy="504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1" name="Oval 70"/>
            <p:cNvSpPr/>
            <p:nvPr/>
          </p:nvSpPr>
          <p:spPr>
            <a:xfrm>
              <a:off x="928164" y="1990924"/>
              <a:ext cx="72000" cy="7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72" name="Straight Connector 71"/>
            <p:cNvCxnSpPr>
              <a:stCxn id="71" idx="4"/>
            </p:cNvCxnSpPr>
            <p:nvPr/>
          </p:nvCxnSpPr>
          <p:spPr>
            <a:xfrm>
              <a:off x="964164" y="2062924"/>
              <a:ext cx="0" cy="180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964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H="1">
              <a:off x="910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900640" y="2152924"/>
              <a:ext cx="131063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2" name="Rectangle 17"/>
          <p:cNvSpPr>
            <a:spLocks noChangeArrowheads="1"/>
          </p:cNvSpPr>
          <p:nvPr/>
        </p:nvSpPr>
        <p:spPr bwMode="auto">
          <a:xfrm>
            <a:off x="124994" y="843558"/>
            <a:ext cx="1579278" cy="369332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no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Flight </a:t>
            </a:r>
            <a:r>
              <a:rPr lang="en-US" sz="2000" dirty="0" smtClean="0">
                <a:solidFill>
                  <a:schemeClr val="bg1"/>
                </a:solidFill>
              </a:rPr>
              <a:t>AA959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13" name="Rectangle 22"/>
          <p:cNvSpPr>
            <a:spLocks noChangeArrowheads="1"/>
          </p:cNvSpPr>
          <p:nvPr/>
        </p:nvSpPr>
        <p:spPr bwMode="auto">
          <a:xfrm>
            <a:off x="2296986" y="2323079"/>
            <a:ext cx="18466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2400" i="1" dirty="0" smtClean="0">
                <a:solidFill>
                  <a:srgbClr val="C00000"/>
                </a:solidFill>
              </a:rPr>
              <a:t>through LON</a:t>
            </a:r>
            <a:r>
              <a:rPr lang="en-US" sz="2400" i="1" dirty="0">
                <a:solidFill>
                  <a:srgbClr val="C00000"/>
                </a:solidFill>
              </a:rPr>
              <a:t>	</a:t>
            </a:r>
            <a:endParaRPr lang="en-US" sz="1400" i="1" dirty="0">
              <a:solidFill>
                <a:srgbClr val="C00000"/>
              </a:solidFill>
            </a:endParaRPr>
          </a:p>
        </p:txBody>
      </p:sp>
      <p:sp>
        <p:nvSpPr>
          <p:cNvPr id="114" name="Rectangle 3"/>
          <p:cNvSpPr txBox="1">
            <a:spLocks noChangeArrowheads="1"/>
          </p:cNvSpPr>
          <p:nvPr/>
        </p:nvSpPr>
        <p:spPr>
          <a:xfrm>
            <a:off x="745139" y="3389309"/>
            <a:ext cx="8003323" cy="4109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54A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79DD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buFont typeface="WP IconicSymbolsA" pitchFamily="2" charset="2"/>
              <a:buNone/>
              <a:defRPr/>
            </a:pPr>
            <a:r>
              <a:rPr lang="en-US" sz="1800" u="sng" dirty="0" smtClean="0">
                <a:solidFill>
                  <a:srgbClr val="002060"/>
                </a:solidFill>
                <a:latin typeface="+mn-lt"/>
              </a:rPr>
              <a:t>Computation of the RPK</a:t>
            </a:r>
            <a:r>
              <a:rPr lang="en-US" sz="1800" dirty="0" smtClean="0">
                <a:solidFill>
                  <a:srgbClr val="002060"/>
                </a:solidFill>
                <a:latin typeface="+mn-lt"/>
              </a:rPr>
              <a:t>: the 1</a:t>
            </a:r>
            <a:r>
              <a:rPr lang="en-US" sz="1800" baseline="30000" dirty="0" smtClean="0">
                <a:solidFill>
                  <a:srgbClr val="002060"/>
                </a:solidFill>
                <a:latin typeface="+mn-lt"/>
              </a:rPr>
              <a:t>st</a:t>
            </a:r>
            <a:r>
              <a:rPr lang="en-US" sz="1800" dirty="0" smtClean="0">
                <a:solidFill>
                  <a:srgbClr val="002060"/>
                </a:solidFill>
                <a:latin typeface="+mn-lt"/>
              </a:rPr>
              <a:t> step is to break down the data by flight stage</a:t>
            </a:r>
            <a:endParaRPr lang="en-US" sz="1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5" name="Right Arrow 114"/>
          <p:cNvSpPr/>
          <p:nvPr/>
        </p:nvSpPr>
        <p:spPr>
          <a:xfrm>
            <a:off x="84227" y="3486788"/>
            <a:ext cx="468000" cy="21602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6" name="Rectangle 20"/>
          <p:cNvSpPr>
            <a:spLocks noChangeArrowheads="1"/>
          </p:cNvSpPr>
          <p:nvPr/>
        </p:nvSpPr>
        <p:spPr bwMode="auto">
          <a:xfrm>
            <a:off x="146201" y="3939902"/>
            <a:ext cx="668453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FRA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17" name="Rectangle 22"/>
          <p:cNvSpPr>
            <a:spLocks noChangeArrowheads="1"/>
          </p:cNvSpPr>
          <p:nvPr/>
        </p:nvSpPr>
        <p:spPr bwMode="auto">
          <a:xfrm>
            <a:off x="2712566" y="3939902"/>
            <a:ext cx="92333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C00000"/>
                </a:solidFill>
              </a:rPr>
              <a:t>L</a:t>
            </a:r>
            <a:r>
              <a:rPr lang="en-US" sz="3200" b="1" dirty="0" smtClean="0">
                <a:solidFill>
                  <a:srgbClr val="C00000"/>
                </a:solidFill>
              </a:rPr>
              <a:t>ON</a:t>
            </a:r>
            <a:r>
              <a:rPr lang="en-US" sz="3200" dirty="0">
                <a:solidFill>
                  <a:srgbClr val="C00000"/>
                </a:solidFill>
              </a:rPr>
              <a:t>	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18" name="Rectangle 23"/>
          <p:cNvSpPr>
            <a:spLocks noChangeArrowheads="1"/>
          </p:cNvSpPr>
          <p:nvPr/>
        </p:nvSpPr>
        <p:spPr bwMode="auto">
          <a:xfrm>
            <a:off x="8016293" y="3939902"/>
            <a:ext cx="68608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NYC</a:t>
            </a:r>
            <a:endParaRPr lang="en-US" sz="3200" b="1" dirty="0">
              <a:solidFill>
                <a:srgbClr val="C00000"/>
              </a:solidFill>
            </a:endParaRPr>
          </a:p>
        </p:txBody>
      </p:sp>
      <p:cxnSp>
        <p:nvCxnSpPr>
          <p:cNvPr id="119" name="Straight Arrow Connector 118"/>
          <p:cNvCxnSpPr/>
          <p:nvPr/>
        </p:nvCxnSpPr>
        <p:spPr>
          <a:xfrm flipV="1">
            <a:off x="882454" y="4186123"/>
            <a:ext cx="1682890" cy="1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>
            <a:off x="3589811" y="4186123"/>
            <a:ext cx="4320000" cy="0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8" name="Group 127"/>
          <p:cNvGrpSpPr/>
          <p:nvPr/>
        </p:nvGrpSpPr>
        <p:grpSpPr>
          <a:xfrm>
            <a:off x="799414" y="4270331"/>
            <a:ext cx="504000" cy="504000"/>
            <a:chOff x="717536" y="1937964"/>
            <a:chExt cx="504000" cy="504000"/>
          </a:xfrm>
        </p:grpSpPr>
        <p:sp>
          <p:nvSpPr>
            <p:cNvPr id="129" name="Oval 128"/>
            <p:cNvSpPr/>
            <p:nvPr/>
          </p:nvSpPr>
          <p:spPr>
            <a:xfrm>
              <a:off x="717536" y="1937964"/>
              <a:ext cx="504000" cy="504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0" name="Oval 129"/>
            <p:cNvSpPr/>
            <p:nvPr/>
          </p:nvSpPr>
          <p:spPr>
            <a:xfrm>
              <a:off x="928164" y="1990924"/>
              <a:ext cx="72000" cy="7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31" name="Straight Connector 130"/>
            <p:cNvCxnSpPr>
              <a:stCxn id="130" idx="4"/>
            </p:cNvCxnSpPr>
            <p:nvPr/>
          </p:nvCxnSpPr>
          <p:spPr>
            <a:xfrm>
              <a:off x="964164" y="2062924"/>
              <a:ext cx="0" cy="180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>
              <a:off x="964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flipH="1">
              <a:off x="910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900640" y="2152924"/>
              <a:ext cx="131063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56" name="Rectangle 2055"/>
          <p:cNvSpPr/>
          <p:nvPr/>
        </p:nvSpPr>
        <p:spPr>
          <a:xfrm>
            <a:off x="1769984" y="1853452"/>
            <a:ext cx="287327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 smtClean="0">
                <a:solidFill>
                  <a:srgbClr val="FFC000"/>
                </a:solidFill>
              </a:rPr>
              <a:t>x2</a:t>
            </a:r>
            <a:endParaRPr lang="en-CA" dirty="0">
              <a:solidFill>
                <a:srgbClr val="FFC000"/>
              </a:solidFill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5334313" y="1853452"/>
            <a:ext cx="287327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 smtClean="0">
                <a:solidFill>
                  <a:srgbClr val="FFC000"/>
                </a:solidFill>
              </a:rPr>
              <a:t>x3</a:t>
            </a:r>
            <a:endParaRPr lang="en-CA" dirty="0">
              <a:solidFill>
                <a:srgbClr val="FFC000"/>
              </a:solidFill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3574571" y="2883796"/>
            <a:ext cx="287327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 smtClean="0">
                <a:solidFill>
                  <a:srgbClr val="FFC000"/>
                </a:solidFill>
              </a:rPr>
              <a:t>x4</a:t>
            </a:r>
            <a:endParaRPr lang="en-CA" dirty="0">
              <a:solidFill>
                <a:srgbClr val="FFC000"/>
              </a:solidFill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1322695" y="4396331"/>
            <a:ext cx="287327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 smtClean="0">
                <a:solidFill>
                  <a:srgbClr val="FFC000"/>
                </a:solidFill>
              </a:rPr>
              <a:t>x2</a:t>
            </a:r>
            <a:endParaRPr lang="en-CA" dirty="0">
              <a:solidFill>
                <a:srgbClr val="FFC000"/>
              </a:solidFill>
            </a:endParaRPr>
          </a:p>
        </p:txBody>
      </p:sp>
      <p:grpSp>
        <p:nvGrpSpPr>
          <p:cNvPr id="160" name="Group 159"/>
          <p:cNvGrpSpPr/>
          <p:nvPr/>
        </p:nvGrpSpPr>
        <p:grpSpPr>
          <a:xfrm>
            <a:off x="1789044" y="4270331"/>
            <a:ext cx="504000" cy="504000"/>
            <a:chOff x="717536" y="1937964"/>
            <a:chExt cx="504000" cy="504000"/>
          </a:xfrm>
        </p:grpSpPr>
        <p:sp>
          <p:nvSpPr>
            <p:cNvPr id="161" name="Oval 160"/>
            <p:cNvSpPr/>
            <p:nvPr/>
          </p:nvSpPr>
          <p:spPr>
            <a:xfrm>
              <a:off x="717536" y="1937964"/>
              <a:ext cx="504000" cy="504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2" name="Oval 161"/>
            <p:cNvSpPr/>
            <p:nvPr/>
          </p:nvSpPr>
          <p:spPr>
            <a:xfrm>
              <a:off x="928164" y="1990924"/>
              <a:ext cx="72000" cy="7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63" name="Straight Connector 162"/>
            <p:cNvCxnSpPr>
              <a:stCxn id="162" idx="4"/>
            </p:cNvCxnSpPr>
            <p:nvPr/>
          </p:nvCxnSpPr>
          <p:spPr>
            <a:xfrm>
              <a:off x="964164" y="2062924"/>
              <a:ext cx="0" cy="180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>
              <a:off x="964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flipH="1">
              <a:off x="910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>
              <a:off x="900640" y="2152924"/>
              <a:ext cx="131063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7" name="Rectangle 166"/>
          <p:cNvSpPr/>
          <p:nvPr/>
        </p:nvSpPr>
        <p:spPr>
          <a:xfrm>
            <a:off x="2318783" y="4396331"/>
            <a:ext cx="287327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 smtClean="0">
                <a:solidFill>
                  <a:srgbClr val="FFC000"/>
                </a:solidFill>
              </a:rPr>
              <a:t>x4</a:t>
            </a:r>
            <a:endParaRPr lang="en-CA" dirty="0">
              <a:solidFill>
                <a:srgbClr val="FFC000"/>
              </a:solidFill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1604432" y="4396331"/>
            <a:ext cx="287327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rgbClr val="002060"/>
                </a:solidFill>
              </a:rPr>
              <a:t>+</a:t>
            </a:r>
            <a:endParaRPr lang="en-CA" dirty="0">
              <a:solidFill>
                <a:srgbClr val="002060"/>
              </a:solidFill>
            </a:endParaRPr>
          </a:p>
        </p:txBody>
      </p:sp>
      <p:grpSp>
        <p:nvGrpSpPr>
          <p:cNvPr id="169" name="Group 168"/>
          <p:cNvGrpSpPr/>
          <p:nvPr/>
        </p:nvGrpSpPr>
        <p:grpSpPr>
          <a:xfrm>
            <a:off x="4418306" y="4270331"/>
            <a:ext cx="504000" cy="504000"/>
            <a:chOff x="717536" y="1937964"/>
            <a:chExt cx="504000" cy="504000"/>
          </a:xfrm>
        </p:grpSpPr>
        <p:sp>
          <p:nvSpPr>
            <p:cNvPr id="170" name="Oval 169"/>
            <p:cNvSpPr/>
            <p:nvPr/>
          </p:nvSpPr>
          <p:spPr>
            <a:xfrm>
              <a:off x="717536" y="1937964"/>
              <a:ext cx="504000" cy="504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1" name="Oval 170"/>
            <p:cNvSpPr/>
            <p:nvPr/>
          </p:nvSpPr>
          <p:spPr>
            <a:xfrm>
              <a:off x="928164" y="1990924"/>
              <a:ext cx="72000" cy="7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72" name="Straight Connector 171"/>
            <p:cNvCxnSpPr>
              <a:stCxn id="171" idx="4"/>
            </p:cNvCxnSpPr>
            <p:nvPr/>
          </p:nvCxnSpPr>
          <p:spPr>
            <a:xfrm>
              <a:off x="964164" y="2062924"/>
              <a:ext cx="0" cy="180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>
              <a:off x="964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 flipH="1">
              <a:off x="910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>
              <a:off x="900640" y="2152924"/>
              <a:ext cx="131063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6" name="Rectangle 175"/>
          <p:cNvSpPr/>
          <p:nvPr/>
        </p:nvSpPr>
        <p:spPr>
          <a:xfrm>
            <a:off x="4974487" y="4396331"/>
            <a:ext cx="287327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 smtClean="0">
                <a:solidFill>
                  <a:srgbClr val="FFC000"/>
                </a:solidFill>
              </a:rPr>
              <a:t>x3</a:t>
            </a:r>
            <a:endParaRPr lang="en-CA" dirty="0">
              <a:solidFill>
                <a:srgbClr val="FFC000"/>
              </a:solidFill>
            </a:endParaRPr>
          </a:p>
        </p:txBody>
      </p:sp>
      <p:grpSp>
        <p:nvGrpSpPr>
          <p:cNvPr id="177" name="Group 176"/>
          <p:cNvGrpSpPr/>
          <p:nvPr/>
        </p:nvGrpSpPr>
        <p:grpSpPr>
          <a:xfrm>
            <a:off x="5547514" y="4270331"/>
            <a:ext cx="504000" cy="504000"/>
            <a:chOff x="717536" y="1937964"/>
            <a:chExt cx="504000" cy="504000"/>
          </a:xfrm>
        </p:grpSpPr>
        <p:sp>
          <p:nvSpPr>
            <p:cNvPr id="178" name="Oval 177"/>
            <p:cNvSpPr/>
            <p:nvPr/>
          </p:nvSpPr>
          <p:spPr>
            <a:xfrm>
              <a:off x="717536" y="1937964"/>
              <a:ext cx="504000" cy="504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9" name="Oval 178"/>
            <p:cNvSpPr/>
            <p:nvPr/>
          </p:nvSpPr>
          <p:spPr>
            <a:xfrm>
              <a:off x="928164" y="1990924"/>
              <a:ext cx="72000" cy="7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80" name="Straight Connector 179"/>
            <p:cNvCxnSpPr>
              <a:stCxn id="179" idx="4"/>
            </p:cNvCxnSpPr>
            <p:nvPr/>
          </p:nvCxnSpPr>
          <p:spPr>
            <a:xfrm>
              <a:off x="964164" y="2062924"/>
              <a:ext cx="0" cy="180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>
              <a:off x="964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flipH="1">
              <a:off x="910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>
              <a:off x="900640" y="2152924"/>
              <a:ext cx="131063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4" name="Rectangle 183"/>
          <p:cNvSpPr/>
          <p:nvPr/>
        </p:nvSpPr>
        <p:spPr>
          <a:xfrm>
            <a:off x="6084873" y="4396331"/>
            <a:ext cx="287327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 smtClean="0">
                <a:solidFill>
                  <a:srgbClr val="FFC000"/>
                </a:solidFill>
              </a:rPr>
              <a:t>x4</a:t>
            </a:r>
            <a:endParaRPr lang="en-CA" dirty="0">
              <a:solidFill>
                <a:srgbClr val="FFC000"/>
              </a:solidFill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5309335" y="4396331"/>
            <a:ext cx="287327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rgbClr val="002060"/>
                </a:solidFill>
              </a:rPr>
              <a:t>+</a:t>
            </a:r>
            <a:endParaRPr lang="en-CA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822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0"/>
                            </p:stCondLst>
                            <p:childTnLst>
                              <p:par>
                                <p:cTn id="9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000"/>
                            </p:stCondLst>
                            <p:childTnLst>
                              <p:par>
                                <p:cTn id="1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500"/>
                            </p:stCondLst>
                            <p:childTnLst>
                              <p:par>
                                <p:cTn id="1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3000"/>
                            </p:stCondLst>
                            <p:childTnLst>
                              <p:par>
                                <p:cTn id="1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500"/>
                            </p:stCondLst>
                            <p:childTnLst>
                              <p:par>
                                <p:cTn id="1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000"/>
                            </p:stCondLst>
                            <p:childTnLst>
                              <p:par>
                                <p:cTn id="1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0"/>
                            </p:stCondLst>
                            <p:childTnLst>
                              <p:par>
                                <p:cTn id="16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500"/>
                            </p:stCondLst>
                            <p:childTnLst>
                              <p:par>
                                <p:cTn id="1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6000"/>
                            </p:stCondLst>
                            <p:childTnLst>
                              <p:par>
                                <p:cTn id="17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6500"/>
                            </p:stCondLst>
                            <p:childTnLst>
                              <p:par>
                                <p:cTn id="1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7000"/>
                            </p:stCondLst>
                            <p:childTnLst>
                              <p:par>
                                <p:cTn id="18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7500"/>
                            </p:stCondLst>
                            <p:childTnLst>
                              <p:par>
                                <p:cTn id="19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8000"/>
                            </p:stCondLst>
                            <p:childTnLst>
                              <p:par>
                                <p:cTn id="19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66" grpId="0"/>
      <p:bldP spid="67" grpId="0"/>
      <p:bldP spid="112" grpId="0" animBg="1"/>
      <p:bldP spid="113" grpId="0"/>
      <p:bldP spid="114" grpId="0" animBg="1"/>
      <p:bldP spid="115" grpId="0" animBg="1"/>
      <p:bldP spid="116" grpId="0"/>
      <p:bldP spid="117" grpId="0"/>
      <p:bldP spid="118" grpId="0"/>
      <p:bldP spid="2056" grpId="0"/>
      <p:bldP spid="157" grpId="0"/>
      <p:bldP spid="158" grpId="0"/>
      <p:bldP spid="159" grpId="0"/>
      <p:bldP spid="167" grpId="0"/>
      <p:bldP spid="168" grpId="0"/>
      <p:bldP spid="176" grpId="0"/>
      <p:bldP spid="184" grpId="0"/>
      <p:bldP spid="18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635896" y="-38100"/>
            <a:ext cx="5508104" cy="7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Revenue Passenger-</a:t>
            </a:r>
            <a:r>
              <a:rPr lang="en-US" sz="2800" b="1" dirty="0" err="1" smtClean="0">
                <a:solidFill>
                  <a:srgbClr val="002060"/>
                </a:solidFill>
              </a:rPr>
              <a:t>Kilometres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r>
              <a:rPr lang="en-US" sz="2800" b="1" dirty="0">
                <a:solidFill>
                  <a:srgbClr val="002060"/>
                </a:solidFill>
              </a:rPr>
              <a:t>I</a:t>
            </a:r>
            <a:r>
              <a:rPr lang="en-US" sz="2800" b="1" dirty="0" smtClean="0">
                <a:solidFill>
                  <a:srgbClr val="002060"/>
                </a:solidFill>
              </a:rPr>
              <a:t>llustration</a:t>
            </a:r>
          </a:p>
        </p:txBody>
      </p:sp>
      <p:sp>
        <p:nvSpPr>
          <p:cNvPr id="11" name="Rectangle 20"/>
          <p:cNvSpPr>
            <a:spLocks noChangeArrowheads="1"/>
          </p:cNvSpPr>
          <p:nvPr/>
        </p:nvSpPr>
        <p:spPr bwMode="auto">
          <a:xfrm>
            <a:off x="154532" y="1849775"/>
            <a:ext cx="668453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FRA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2720897" y="1849775"/>
            <a:ext cx="92333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C00000"/>
                </a:solidFill>
              </a:rPr>
              <a:t>L</a:t>
            </a:r>
            <a:r>
              <a:rPr lang="en-US" sz="3200" b="1" dirty="0" smtClean="0">
                <a:solidFill>
                  <a:srgbClr val="C00000"/>
                </a:solidFill>
              </a:rPr>
              <a:t>ON</a:t>
            </a:r>
            <a:r>
              <a:rPr lang="en-US" sz="3200" dirty="0">
                <a:solidFill>
                  <a:srgbClr val="C00000"/>
                </a:solidFill>
              </a:rPr>
              <a:t>	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8024624" y="1849775"/>
            <a:ext cx="68608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NYC</a:t>
            </a:r>
            <a:endParaRPr lang="en-US" sz="3200" b="1" dirty="0">
              <a:solidFill>
                <a:srgbClr val="C0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890785" y="2095996"/>
            <a:ext cx="1682890" cy="1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598142" y="2095996"/>
            <a:ext cx="4320000" cy="0"/>
          </a:xfrm>
          <a:prstGeom prst="straightConnector1">
            <a:avLst/>
          </a:prstGeom>
          <a:ln w="762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7"/>
          <p:cNvSpPr>
            <a:spLocks noChangeArrowheads="1"/>
          </p:cNvSpPr>
          <p:nvPr/>
        </p:nvSpPr>
        <p:spPr bwMode="auto">
          <a:xfrm>
            <a:off x="124994" y="843558"/>
            <a:ext cx="5154754" cy="369332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no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Flight </a:t>
            </a:r>
            <a:r>
              <a:rPr lang="en-US" sz="2000" dirty="0" smtClean="0">
                <a:solidFill>
                  <a:schemeClr val="bg1"/>
                </a:solidFill>
              </a:rPr>
              <a:t>AA959  </a:t>
            </a:r>
            <a:r>
              <a:rPr lang="en-US" i="1" dirty="0" smtClean="0">
                <a:solidFill>
                  <a:schemeClr val="bg1"/>
                </a:solidFill>
              </a:rPr>
              <a:t>(broken down by flight stage)</a:t>
            </a:r>
            <a:endParaRPr lang="en-US" sz="1100" i="1" dirty="0">
              <a:solidFill>
                <a:schemeClr val="bg1"/>
              </a:solidFill>
            </a:endParaRPr>
          </a:p>
        </p:txBody>
      </p:sp>
      <p:sp>
        <p:nvSpPr>
          <p:cNvPr id="114" name="Rectangle 3"/>
          <p:cNvSpPr txBox="1">
            <a:spLocks noChangeArrowheads="1"/>
          </p:cNvSpPr>
          <p:nvPr/>
        </p:nvSpPr>
        <p:spPr>
          <a:xfrm>
            <a:off x="745139" y="3183818"/>
            <a:ext cx="8003323" cy="61206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0054A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279DD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5A687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buFont typeface="WP IconicSymbolsA" pitchFamily="2" charset="2"/>
              <a:buNone/>
              <a:defRPr/>
            </a:pPr>
            <a:r>
              <a:rPr lang="en-US" sz="1800" u="sng" dirty="0" smtClean="0">
                <a:solidFill>
                  <a:srgbClr val="002060"/>
                </a:solidFill>
                <a:latin typeface="+mn-lt"/>
              </a:rPr>
              <a:t>Computation of the RPK</a:t>
            </a:r>
            <a:r>
              <a:rPr lang="en-US" sz="1800" dirty="0" smtClean="0">
                <a:solidFill>
                  <a:srgbClr val="002060"/>
                </a:solidFill>
                <a:latin typeface="+mn-lt"/>
              </a:rPr>
              <a:t>: the 2</a:t>
            </a:r>
            <a:r>
              <a:rPr lang="en-US" sz="1800" baseline="30000" dirty="0" smtClean="0">
                <a:solidFill>
                  <a:srgbClr val="002060"/>
                </a:solidFill>
                <a:latin typeface="+mn-lt"/>
              </a:rPr>
              <a:t>nd</a:t>
            </a:r>
            <a:r>
              <a:rPr lang="en-US" sz="1800" dirty="0" smtClean="0">
                <a:solidFill>
                  <a:srgbClr val="002060"/>
                </a:solidFill>
                <a:latin typeface="+mn-lt"/>
              </a:rPr>
              <a:t> step is to multiply the number of passengers by the distance on each flight stage</a:t>
            </a:r>
            <a:endParaRPr lang="en-US" sz="1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5" name="Right Arrow 114"/>
          <p:cNvSpPr/>
          <p:nvPr/>
        </p:nvSpPr>
        <p:spPr>
          <a:xfrm>
            <a:off x="146201" y="3281297"/>
            <a:ext cx="468000" cy="21602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28" name="Group 127"/>
          <p:cNvGrpSpPr/>
          <p:nvPr/>
        </p:nvGrpSpPr>
        <p:grpSpPr>
          <a:xfrm>
            <a:off x="1241112" y="2211710"/>
            <a:ext cx="504000" cy="504000"/>
            <a:chOff x="717536" y="1937964"/>
            <a:chExt cx="504000" cy="504000"/>
          </a:xfrm>
        </p:grpSpPr>
        <p:sp>
          <p:nvSpPr>
            <p:cNvPr id="129" name="Oval 128"/>
            <p:cNvSpPr/>
            <p:nvPr/>
          </p:nvSpPr>
          <p:spPr>
            <a:xfrm>
              <a:off x="717536" y="1937964"/>
              <a:ext cx="504000" cy="504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0" name="Oval 129"/>
            <p:cNvSpPr/>
            <p:nvPr/>
          </p:nvSpPr>
          <p:spPr>
            <a:xfrm>
              <a:off x="928164" y="1990924"/>
              <a:ext cx="72000" cy="7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31" name="Straight Connector 130"/>
            <p:cNvCxnSpPr>
              <a:stCxn id="130" idx="4"/>
            </p:cNvCxnSpPr>
            <p:nvPr/>
          </p:nvCxnSpPr>
          <p:spPr>
            <a:xfrm>
              <a:off x="964164" y="2062924"/>
              <a:ext cx="0" cy="180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>
              <a:off x="964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flipH="1">
              <a:off x="910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900640" y="2152924"/>
              <a:ext cx="131063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9" name="Rectangle 158"/>
          <p:cNvSpPr/>
          <p:nvPr/>
        </p:nvSpPr>
        <p:spPr>
          <a:xfrm>
            <a:off x="1764393" y="2337710"/>
            <a:ext cx="287327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 smtClean="0">
                <a:solidFill>
                  <a:srgbClr val="FFC000"/>
                </a:solidFill>
              </a:rPr>
              <a:t>x6</a:t>
            </a:r>
            <a:endParaRPr lang="en-CA" dirty="0">
              <a:solidFill>
                <a:srgbClr val="FFC000"/>
              </a:solidFill>
            </a:endParaRPr>
          </a:p>
        </p:txBody>
      </p:sp>
      <p:grpSp>
        <p:nvGrpSpPr>
          <p:cNvPr id="169" name="Group 168"/>
          <p:cNvGrpSpPr/>
          <p:nvPr/>
        </p:nvGrpSpPr>
        <p:grpSpPr>
          <a:xfrm>
            <a:off x="5096644" y="2211710"/>
            <a:ext cx="504000" cy="504000"/>
            <a:chOff x="717536" y="1937964"/>
            <a:chExt cx="504000" cy="504000"/>
          </a:xfrm>
        </p:grpSpPr>
        <p:sp>
          <p:nvSpPr>
            <p:cNvPr id="170" name="Oval 169"/>
            <p:cNvSpPr/>
            <p:nvPr/>
          </p:nvSpPr>
          <p:spPr>
            <a:xfrm>
              <a:off x="717536" y="1937964"/>
              <a:ext cx="504000" cy="504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1" name="Oval 170"/>
            <p:cNvSpPr/>
            <p:nvPr/>
          </p:nvSpPr>
          <p:spPr>
            <a:xfrm>
              <a:off x="928164" y="1990924"/>
              <a:ext cx="72000" cy="7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72" name="Straight Connector 171"/>
            <p:cNvCxnSpPr>
              <a:stCxn id="171" idx="4"/>
            </p:cNvCxnSpPr>
            <p:nvPr/>
          </p:nvCxnSpPr>
          <p:spPr>
            <a:xfrm>
              <a:off x="964164" y="2062924"/>
              <a:ext cx="0" cy="180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>
              <a:off x="964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 flipH="1">
              <a:off x="910164" y="2242924"/>
              <a:ext cx="54000" cy="14400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>
              <a:off x="900640" y="2152924"/>
              <a:ext cx="131063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6" name="Rectangle 175"/>
          <p:cNvSpPr/>
          <p:nvPr/>
        </p:nvSpPr>
        <p:spPr>
          <a:xfrm>
            <a:off x="5652825" y="2337710"/>
            <a:ext cx="287327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dirty="0" smtClean="0">
                <a:solidFill>
                  <a:srgbClr val="FFC000"/>
                </a:solidFill>
              </a:rPr>
              <a:t>x7</a:t>
            </a:r>
            <a:endParaRPr lang="en-CA" dirty="0">
              <a:solidFill>
                <a:srgbClr val="FFC000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1280552" y="1641152"/>
            <a:ext cx="771168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600 km</a:t>
            </a:r>
            <a:endParaRPr lang="en-CA" b="1" dirty="0">
              <a:solidFill>
                <a:srgbClr val="C00000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811160" y="1635646"/>
            <a:ext cx="1136223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5500 km</a:t>
            </a:r>
            <a:endParaRPr lang="en-CA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5496" y="4299942"/>
                <a:ext cx="8712965" cy="419854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CA" sz="2000" b="1" i="1" smtClean="0">
                          <a:latin typeface="Cambria Math"/>
                        </a:rPr>
                        <m:t>𝑹𝒆𝒗𝒆𝒏𝒖𝒆</m:t>
                      </m:r>
                      <m:r>
                        <a:rPr lang="en-CA" sz="2000" b="1" i="1" smtClean="0">
                          <a:latin typeface="Cambria Math"/>
                        </a:rPr>
                        <m:t> </m:t>
                      </m:r>
                      <m:r>
                        <a:rPr lang="en-CA" sz="2000" b="1" i="1" smtClean="0">
                          <a:latin typeface="Cambria Math"/>
                        </a:rPr>
                        <m:t>𝑷𝒂𝒔𝒔𝒆𝒏𝒈𝒆𝒓</m:t>
                      </m:r>
                      <m:r>
                        <a:rPr lang="en-CA" sz="2000" b="1" i="1" smtClean="0"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latin typeface="Cambria Math"/>
                        </a:rPr>
                        <m:t>𝑲</m:t>
                      </m:r>
                      <m:r>
                        <a:rPr lang="en-CA" sz="2000" b="1" i="1">
                          <a:latin typeface="Cambria Math"/>
                        </a:rPr>
                        <m:t>𝒊𝒍𝒐𝒎𝒆𝒕𝒓𝒆𝒔</m:t>
                      </m:r>
                      <m:r>
                        <a:rPr lang="en-CA" sz="2000" b="1" i="1">
                          <a:latin typeface="Cambria Math"/>
                        </a:rPr>
                        <m:t> = </m:t>
                      </m:r>
                      <m:r>
                        <a:rPr lang="en-CA" sz="2000" b="1" i="1">
                          <a:latin typeface="Cambria Math"/>
                        </a:rPr>
                        <m:t>𝟔</m:t>
                      </m:r>
                      <m:r>
                        <a:rPr lang="en-CA" sz="2000" b="1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CA" sz="2000" b="1" i="1">
                          <a:latin typeface="Cambria Math"/>
                        </a:rPr>
                        <m:t>𝟔𝟎𝟎</m:t>
                      </m:r>
                      <m:r>
                        <a:rPr lang="en-CA" sz="2000" b="1" i="1">
                          <a:latin typeface="Cambria Math"/>
                        </a:rPr>
                        <m:t> + </m:t>
                      </m:r>
                      <m:r>
                        <a:rPr lang="en-CA" sz="2000" b="1" i="1">
                          <a:latin typeface="Cambria Math"/>
                        </a:rPr>
                        <m:t>𝟕</m:t>
                      </m:r>
                      <m:r>
                        <a:rPr lang="en-CA" sz="2000" b="1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CA" sz="2000" b="1" i="1">
                          <a:latin typeface="Cambria Math"/>
                        </a:rPr>
                        <m:t>𝟓𝟓𝟎𝟎</m:t>
                      </m:r>
                      <m:r>
                        <a:rPr lang="en-CA" sz="2000" b="1" i="1">
                          <a:latin typeface="Cambria Math"/>
                        </a:rPr>
                        <m:t> = </m:t>
                      </m:r>
                      <m:r>
                        <a:rPr lang="en-CA" sz="2000" b="1" i="1">
                          <a:latin typeface="Cambria Math"/>
                        </a:rPr>
                        <m:t>𝟒𝟐</m:t>
                      </m:r>
                      <m:r>
                        <a:rPr lang="en-CA" sz="2000" b="1" i="1">
                          <a:latin typeface="Cambria Math"/>
                        </a:rPr>
                        <m:t> </m:t>
                      </m:r>
                      <m:r>
                        <a:rPr lang="en-CA" sz="2000" b="1" i="1">
                          <a:latin typeface="Cambria Math"/>
                        </a:rPr>
                        <m:t>𝟏𝟎𝟎</m:t>
                      </m:r>
                    </m:oMath>
                  </m:oMathPara>
                </a14:m>
                <a:endParaRPr dirty="0"/>
              </a:p>
              <a:p>
                <a:endParaRPr lang="en-CA" sz="20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4299942"/>
                <a:ext cx="8712965" cy="419854"/>
              </a:xfrm>
              <a:prstGeom prst="rect">
                <a:avLst/>
              </a:prstGeom>
              <a:blipFill rotWithShape="1">
                <a:blip r:embed="rId2"/>
                <a:stretch>
                  <a:fillRect b="-5634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4385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12" grpId="0" animBg="1"/>
      <p:bldP spid="114" grpId="0" animBg="1"/>
      <p:bldP spid="115" grpId="0" animBg="1"/>
      <p:bldP spid="159" grpId="0"/>
      <p:bldP spid="176" grpId="0"/>
      <p:bldP spid="79" grpId="0"/>
      <p:bldP spid="80" grpId="0"/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ICAO - Capacity &amp; Efficiency">
      <a:dk1>
        <a:srgbClr val="279DD9"/>
      </a:dk1>
      <a:lt1>
        <a:sysClr val="window" lastClr="FFFFFF"/>
      </a:lt1>
      <a:dk2>
        <a:srgbClr val="006EB7"/>
      </a:dk2>
      <a:lt2>
        <a:srgbClr val="FFFFFF"/>
      </a:lt2>
      <a:accent1>
        <a:srgbClr val="0054A4"/>
      </a:accent1>
      <a:accent2>
        <a:srgbClr val="A1CFEF"/>
      </a:accent2>
      <a:accent3>
        <a:srgbClr val="8DC63F"/>
      </a:accent3>
      <a:accent4>
        <a:srgbClr val="CED8DD"/>
      </a:accent4>
      <a:accent5>
        <a:srgbClr val="8C99A1"/>
      </a:accent5>
      <a:accent6>
        <a:srgbClr val="5A6870"/>
      </a:accent6>
      <a:hlink>
        <a:srgbClr val="39474F"/>
      </a:hlink>
      <a:folHlink>
        <a:srgbClr val="C4007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A7E1A58E51824D928176166504EF47" ma:contentTypeVersion="1" ma:contentTypeDescription="Create a new document." ma:contentTypeScope="" ma:versionID="081dd3d19e2b803c96093e7e552beba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f2aa9ed40e72a78c3822fc753b43e8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A545E85-704A-44D6-9434-551A7B0FDA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1EFC18E-6501-4DE6-8EBD-9758CBD8A0DA}">
  <ds:schemaRefs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9967CF5-6F4E-482C-9C79-BC2D457820A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5829</TotalTime>
  <Words>309</Words>
  <Application>Microsoft Office PowerPoint</Application>
  <PresentationFormat>On-screen Show (16:9)</PresentationFormat>
  <Paragraphs>63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WP IconicSymbolsA</vt:lpstr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I.C.A.O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Cyrille MARTIN</dc:creator>
  <cp:lastModifiedBy>Kinki Leung</cp:lastModifiedBy>
  <cp:revision>314</cp:revision>
  <cp:lastPrinted>2014-10-14T13:11:10Z</cp:lastPrinted>
  <dcterms:created xsi:type="dcterms:W3CDTF">2013-08-20T15:49:37Z</dcterms:created>
  <dcterms:modified xsi:type="dcterms:W3CDTF">2019-05-24T03:49:13Z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0x0101006EA7E1A58E51824D928176166504EF47</vt:lpwstr>
  </property>
</Properties>
</file>