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6" r:id="rId2"/>
  </p:sldMasterIdLst>
  <p:notesMasterIdLst>
    <p:notesMasterId r:id="rId45"/>
  </p:notesMasterIdLst>
  <p:handoutMasterIdLst>
    <p:handoutMasterId r:id="rId46"/>
  </p:handoutMasterIdLst>
  <p:sldIdLst>
    <p:sldId id="322" r:id="rId3"/>
    <p:sldId id="275" r:id="rId4"/>
    <p:sldId id="276" r:id="rId5"/>
    <p:sldId id="277" r:id="rId6"/>
    <p:sldId id="260" r:id="rId7"/>
    <p:sldId id="262" r:id="rId8"/>
    <p:sldId id="289" r:id="rId9"/>
    <p:sldId id="316" r:id="rId10"/>
    <p:sldId id="317" r:id="rId11"/>
    <p:sldId id="261" r:id="rId12"/>
    <p:sldId id="278" r:id="rId13"/>
    <p:sldId id="290" r:id="rId14"/>
    <p:sldId id="291" r:id="rId15"/>
    <p:sldId id="318" r:id="rId16"/>
    <p:sldId id="292" r:id="rId17"/>
    <p:sldId id="319" r:id="rId18"/>
    <p:sldId id="293" r:id="rId19"/>
    <p:sldId id="294" r:id="rId20"/>
    <p:sldId id="295" r:id="rId21"/>
    <p:sldId id="296" r:id="rId22"/>
    <p:sldId id="298" r:id="rId23"/>
    <p:sldId id="297" r:id="rId24"/>
    <p:sldId id="299" r:id="rId25"/>
    <p:sldId id="320"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283" r:id="rId43"/>
    <p:sldId id="321"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92A"/>
    <a:srgbClr val="00A8BC"/>
    <a:srgbClr val="3143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64" autoAdjust="0"/>
    <p:restoredTop sz="92500"/>
  </p:normalViewPr>
  <p:slideViewPr>
    <p:cSldViewPr>
      <p:cViewPr varScale="1">
        <p:scale>
          <a:sx n="79" d="100"/>
          <a:sy n="79" d="100"/>
        </p:scale>
        <p:origin x="1234" y="77"/>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12" d="100"/>
          <a:sy n="112" d="100"/>
        </p:scale>
        <p:origin x="5304"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8FFA30B-487A-4699-BDA1-F17E8BC78634}" type="datetimeFigureOut">
              <a:rPr lang="en-GB" smtClean="0"/>
              <a:t>14/07/2022</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2068E45-6B28-43B6-878F-E10E311E726F}" type="slidenum">
              <a:rPr lang="en-GB" smtClean="0"/>
              <a:t>‹#›</a:t>
            </a:fld>
            <a:endParaRPr lang="en-GB"/>
          </a:p>
        </p:txBody>
      </p:sp>
    </p:spTree>
    <p:extLst>
      <p:ext uri="{BB962C8B-B14F-4D97-AF65-F5344CB8AC3E}">
        <p14:creationId xmlns:p14="http://schemas.microsoft.com/office/powerpoint/2010/main" val="1110773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2CA825-23B8-416C-B2F7-76A25890120B}" type="datetimeFigureOut">
              <a:rPr lang="en-US" smtClean="0"/>
              <a:t>7/14/2022</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BED4ECA-58F7-458B-938B-250301235348}" type="slidenum">
              <a:rPr lang="en-US" smtClean="0"/>
              <a:t>‹#›</a:t>
            </a:fld>
            <a:endParaRPr lang="en-US" dirty="0"/>
          </a:p>
        </p:txBody>
      </p:sp>
    </p:spTree>
    <p:extLst>
      <p:ext uri="{BB962C8B-B14F-4D97-AF65-F5344CB8AC3E}">
        <p14:creationId xmlns:p14="http://schemas.microsoft.com/office/powerpoint/2010/main" val="2165189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ED4ECA-58F7-458B-938B-250301235348}" type="slidenum">
              <a:rPr lang="en-US" smtClean="0"/>
              <a:t>2</a:t>
            </a:fld>
            <a:endParaRPr lang="en-US" dirty="0"/>
          </a:p>
        </p:txBody>
      </p:sp>
    </p:spTree>
    <p:extLst>
      <p:ext uri="{BB962C8B-B14F-4D97-AF65-F5344CB8AC3E}">
        <p14:creationId xmlns:p14="http://schemas.microsoft.com/office/powerpoint/2010/main" val="580615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normAutofit/>
          </a:bodyPr>
          <a:lstStyle>
            <a:lvl1pPr algn="ctr">
              <a:defRPr sz="4000" b="1"/>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98948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AFB138-DD7F-4BC9-84FE-F0C1AE3FFE51}" type="datetime1">
              <a:rPr lang="en-GB" smtClean="0"/>
              <a:t>14/07/2022</a:t>
            </a:fld>
            <a:endParaRPr lang="en-US" dirty="0"/>
          </a:p>
        </p:txBody>
      </p:sp>
      <p:sp>
        <p:nvSpPr>
          <p:cNvPr id="5" name="Footer Placeholder 4"/>
          <p:cNvSpPr>
            <a:spLocks noGrp="1"/>
          </p:cNvSpPr>
          <p:nvPr>
            <p:ph type="ftr" sz="quarter" idx="11"/>
          </p:nvPr>
        </p:nvSpPr>
        <p:spPr/>
        <p:txBody>
          <a:bodyPr/>
          <a:lstStyle/>
          <a:p>
            <a:r>
              <a:rPr lang="en-US" dirty="0"/>
              <a:t>Lecturer: Martin J. Griffin</a:t>
            </a:r>
          </a:p>
        </p:txBody>
      </p:sp>
      <p:sp>
        <p:nvSpPr>
          <p:cNvPr id="6" name="Slide Number Placeholder 5"/>
          <p:cNvSpPr>
            <a:spLocks noGrp="1"/>
          </p:cNvSpPr>
          <p:nvPr>
            <p:ph type="sldNum" sz="quarter" idx="12"/>
          </p:nvPr>
        </p:nvSpPr>
        <p:spPr/>
        <p:txBody>
          <a:bodyPr/>
          <a:lstStyle/>
          <a:p>
            <a:fld id="{BC862F6C-3E45-45AA-89CB-204F29459FB4}"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28600"/>
            <a:ext cx="4410605" cy="95065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513" y="288396"/>
            <a:ext cx="2642655" cy="827533"/>
          </a:xfrm>
          <a:prstGeom prst="rect">
            <a:avLst/>
          </a:prstGeom>
        </p:spPr>
      </p:pic>
    </p:spTree>
    <p:extLst>
      <p:ext uri="{BB962C8B-B14F-4D97-AF65-F5344CB8AC3E}">
        <p14:creationId xmlns:p14="http://schemas.microsoft.com/office/powerpoint/2010/main" val="2322837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B6AB92EA-EB3C-4512-AE7A-F38771E0AE25}" type="datetime1">
              <a:rPr lang="en-GB" smtClean="0"/>
              <a:t>14/07/2022</a:t>
            </a:fld>
            <a:endParaRPr lang="en-US" dirty="0"/>
          </a:p>
        </p:txBody>
      </p:sp>
      <p:sp>
        <p:nvSpPr>
          <p:cNvPr id="4" name="Footer Placeholder 3"/>
          <p:cNvSpPr>
            <a:spLocks noGrp="1"/>
          </p:cNvSpPr>
          <p:nvPr>
            <p:ph type="ftr" sz="quarter" idx="11"/>
          </p:nvPr>
        </p:nvSpPr>
        <p:spPr/>
        <p:txBody>
          <a:bodyPr/>
          <a:lstStyle/>
          <a:p>
            <a:r>
              <a:rPr lang="en-US" dirty="0"/>
              <a:t>Lecturer: Martin J. Griffin</a:t>
            </a:r>
          </a:p>
        </p:txBody>
      </p:sp>
      <p:sp>
        <p:nvSpPr>
          <p:cNvPr id="5" name="Slide Number Placeholder 4"/>
          <p:cNvSpPr>
            <a:spLocks noGrp="1"/>
          </p:cNvSpPr>
          <p:nvPr>
            <p:ph type="sldNum" sz="quarter" idx="12"/>
          </p:nvPr>
        </p:nvSpPr>
        <p:spPr/>
        <p:txBody>
          <a:bodyPr/>
          <a:lstStyle/>
          <a:p>
            <a:fld id="{BC862F6C-3E45-45AA-89CB-204F29459FB4}" type="slidenum">
              <a:rPr lang="en-US" smtClean="0"/>
              <a:t>‹#›</a:t>
            </a:fld>
            <a:endParaRPr lang="en-US" dirty="0"/>
          </a:p>
        </p:txBody>
      </p:sp>
      <p:sp>
        <p:nvSpPr>
          <p:cNvPr id="7" name="Picture Placeholder 2"/>
          <p:cNvSpPr>
            <a:spLocks noGrp="1"/>
          </p:cNvSpPr>
          <p:nvPr>
            <p:ph type="pic" idx="1"/>
          </p:nvPr>
        </p:nvSpPr>
        <p:spPr>
          <a:xfrm>
            <a:off x="457200" y="1752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Text Placeholder 11"/>
          <p:cNvSpPr>
            <a:spLocks noGrp="1"/>
          </p:cNvSpPr>
          <p:nvPr>
            <p:ph type="body" sz="quarter" idx="14"/>
          </p:nvPr>
        </p:nvSpPr>
        <p:spPr>
          <a:xfrm>
            <a:off x="5967984" y="1752600"/>
            <a:ext cx="2718816" cy="4114800"/>
          </a:xfrm>
        </p:spPr>
        <p:txBody>
          <a:bodyPr>
            <a:normAutofit/>
          </a:bodyPr>
          <a:lstStyle>
            <a:lvl1pPr marL="0" indent="0">
              <a:buNone/>
              <a:defRPr sz="2000">
                <a:solidFill>
                  <a:srgbClr val="989482"/>
                </a:solidFill>
              </a:defRPr>
            </a:lvl1pPr>
          </a:lstStyle>
          <a:p>
            <a:pPr lvl="0"/>
            <a:r>
              <a:rPr lang="en-US"/>
              <a:t>Click to edit Master text styles</a:t>
            </a:r>
          </a:p>
        </p:txBody>
      </p:sp>
    </p:spTree>
    <p:extLst>
      <p:ext uri="{BB962C8B-B14F-4D97-AF65-F5344CB8AC3E}">
        <p14:creationId xmlns:p14="http://schemas.microsoft.com/office/powerpoint/2010/main" val="1534550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 No Subtitle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729CE53C-110B-426D-B225-E008872EFE34}" type="datetime1">
              <a:rPr lang="en-GB" smtClean="0"/>
              <a:t>14/07/2022</a:t>
            </a:fld>
            <a:endParaRPr lang="en-US" dirty="0"/>
          </a:p>
        </p:txBody>
      </p:sp>
      <p:sp>
        <p:nvSpPr>
          <p:cNvPr id="4" name="Footer Placeholder 3"/>
          <p:cNvSpPr>
            <a:spLocks noGrp="1"/>
          </p:cNvSpPr>
          <p:nvPr>
            <p:ph type="ftr" sz="quarter" idx="11"/>
          </p:nvPr>
        </p:nvSpPr>
        <p:spPr/>
        <p:txBody>
          <a:bodyPr/>
          <a:lstStyle/>
          <a:p>
            <a:r>
              <a:rPr lang="en-US" dirty="0"/>
              <a:t>Lecturer: Martin J. Griffin</a:t>
            </a:r>
          </a:p>
        </p:txBody>
      </p:sp>
      <p:sp>
        <p:nvSpPr>
          <p:cNvPr id="5" name="Slide Number Placeholder 4"/>
          <p:cNvSpPr>
            <a:spLocks noGrp="1"/>
          </p:cNvSpPr>
          <p:nvPr>
            <p:ph type="sldNum" sz="quarter" idx="12"/>
          </p:nvPr>
        </p:nvSpPr>
        <p:spPr/>
        <p:txBody>
          <a:bodyPr/>
          <a:lstStyle/>
          <a:p>
            <a:fld id="{BC862F6C-3E45-45AA-89CB-204F29459FB4}" type="slidenum">
              <a:rPr lang="en-US" smtClean="0"/>
              <a:t>‹#›</a:t>
            </a:fld>
            <a:endParaRPr lang="en-US" dirty="0"/>
          </a:p>
        </p:txBody>
      </p:sp>
      <p:sp>
        <p:nvSpPr>
          <p:cNvPr id="7" name="Picture Placeholder 2"/>
          <p:cNvSpPr>
            <a:spLocks noGrp="1"/>
          </p:cNvSpPr>
          <p:nvPr>
            <p:ph type="pic" idx="1"/>
          </p:nvPr>
        </p:nvSpPr>
        <p:spPr>
          <a:xfrm>
            <a:off x="457200" y="1752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Content Placeholder 7"/>
          <p:cNvSpPr>
            <a:spLocks noGrp="1"/>
          </p:cNvSpPr>
          <p:nvPr>
            <p:ph sz="quarter" idx="13"/>
          </p:nvPr>
        </p:nvSpPr>
        <p:spPr>
          <a:xfrm>
            <a:off x="5971032" y="1752600"/>
            <a:ext cx="2715768" cy="4114800"/>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2650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31AB44E-2916-4331-BD16-A4773700CF79}" type="datetime1">
              <a:rPr lang="en-GB" smtClean="0"/>
              <a:t>14/07/2022</a:t>
            </a:fld>
            <a:endParaRPr lang="en-US" dirty="0"/>
          </a:p>
        </p:txBody>
      </p:sp>
      <p:sp>
        <p:nvSpPr>
          <p:cNvPr id="5" name="Footer Placeholder 4"/>
          <p:cNvSpPr>
            <a:spLocks noGrp="1"/>
          </p:cNvSpPr>
          <p:nvPr>
            <p:ph type="ftr" sz="quarter" idx="11"/>
          </p:nvPr>
        </p:nvSpPr>
        <p:spPr/>
        <p:txBody>
          <a:bodyPr/>
          <a:lstStyle/>
          <a:p>
            <a:r>
              <a:rPr lang="en-US" dirty="0"/>
              <a:t>Lecturer: Martin J. Griffin</a:t>
            </a:r>
          </a:p>
        </p:txBody>
      </p:sp>
      <p:sp>
        <p:nvSpPr>
          <p:cNvPr id="6" name="Slide Number Placeholder 5"/>
          <p:cNvSpPr>
            <a:spLocks noGrp="1"/>
          </p:cNvSpPr>
          <p:nvPr>
            <p:ph type="sldNum" sz="quarter" idx="12"/>
          </p:nvPr>
        </p:nvSpPr>
        <p:spPr/>
        <p:txBody>
          <a:bodyPr/>
          <a:lstStyle/>
          <a:p>
            <a:fld id="{BC862F6C-3E45-45AA-89CB-204F29459FB4}" type="slidenum">
              <a:rPr lang="en-US" smtClean="0"/>
              <a:t>‹#›</a:t>
            </a:fld>
            <a:endParaRPr lang="en-US" dirty="0"/>
          </a:p>
        </p:txBody>
      </p:sp>
    </p:spTree>
    <p:extLst>
      <p:ext uri="{BB962C8B-B14F-4D97-AF65-F5344CB8AC3E}">
        <p14:creationId xmlns:p14="http://schemas.microsoft.com/office/powerpoint/2010/main" val="2740733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12BB569-3CC7-4957-8F21-2369DD2B39B1}" type="datetime1">
              <a:rPr lang="en-GB" smtClean="0"/>
              <a:t>14/07/2022</a:t>
            </a:fld>
            <a:endParaRPr lang="en-US" dirty="0"/>
          </a:p>
        </p:txBody>
      </p:sp>
      <p:sp>
        <p:nvSpPr>
          <p:cNvPr id="5" name="Footer Placeholder 4"/>
          <p:cNvSpPr>
            <a:spLocks noGrp="1"/>
          </p:cNvSpPr>
          <p:nvPr>
            <p:ph type="ftr" sz="quarter" idx="11"/>
          </p:nvPr>
        </p:nvSpPr>
        <p:spPr/>
        <p:txBody>
          <a:bodyPr/>
          <a:lstStyle/>
          <a:p>
            <a:r>
              <a:rPr lang="en-US" dirty="0"/>
              <a:t>Lecturer: Martin J. Griffin</a:t>
            </a:r>
          </a:p>
        </p:txBody>
      </p:sp>
      <p:sp>
        <p:nvSpPr>
          <p:cNvPr id="6" name="Slide Number Placeholder 5"/>
          <p:cNvSpPr>
            <a:spLocks noGrp="1"/>
          </p:cNvSpPr>
          <p:nvPr>
            <p:ph type="sldNum" sz="quarter" idx="12"/>
          </p:nvPr>
        </p:nvSpPr>
        <p:spPr/>
        <p:txBody>
          <a:bodyPr/>
          <a:lstStyle/>
          <a:p>
            <a:fld id="{BC862F6C-3E45-45AA-89CB-204F29459FB4}" type="slidenum">
              <a:rPr lang="en-US" smtClean="0"/>
              <a:t>‹#›</a:t>
            </a:fld>
            <a:endParaRPr lang="en-US" dirty="0"/>
          </a:p>
        </p:txBody>
      </p:sp>
    </p:spTree>
    <p:extLst>
      <p:ext uri="{BB962C8B-B14F-4D97-AF65-F5344CB8AC3E}">
        <p14:creationId xmlns:p14="http://schemas.microsoft.com/office/powerpoint/2010/main" val="768429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el und Inhal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de-CH"/>
              <a:t>Mastertitelformat bearbeiten</a:t>
            </a:r>
            <a:endParaRPr/>
          </a:p>
        </p:txBody>
      </p:sp>
      <p:sp>
        <p:nvSpPr>
          <p:cNvPr id="3" name="Content Placeholder 2"/>
          <p:cNvSpPr>
            <a:spLocks noGrp="1"/>
          </p:cNvSpPr>
          <p:nvPr>
            <p:ph idx="1"/>
          </p:nvPr>
        </p:nvSpPr>
        <p:spPr/>
        <p:txBody>
          <a:bodyPr/>
          <a:lstStyle>
            <a:lvl5pPr>
              <a:defRPr/>
            </a:lvl5p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dirty="0"/>
          </a:p>
        </p:txBody>
      </p:sp>
      <p:sp>
        <p:nvSpPr>
          <p:cNvPr id="4" name="Date Placeholder 3"/>
          <p:cNvSpPr>
            <a:spLocks noGrp="1"/>
          </p:cNvSpPr>
          <p:nvPr>
            <p:ph type="dt" sz="half" idx="10"/>
          </p:nvPr>
        </p:nvSpPr>
        <p:spPr/>
        <p:txBody>
          <a:bodyPr/>
          <a:lstStyle/>
          <a:p>
            <a:fld id="{8C152FB4-B392-C84E-ACB3-3F67C2A26E63}" type="datetime1">
              <a:rPr lang="de-CH" smtClean="0"/>
              <a:t>14.07.2022</a:t>
            </a:fld>
            <a:endParaRPr lang="de-DE"/>
          </a:p>
        </p:txBody>
      </p:sp>
      <p:sp>
        <p:nvSpPr>
          <p:cNvPr id="5" name="Footer Placeholder 4"/>
          <p:cNvSpPr>
            <a:spLocks noGrp="1"/>
          </p:cNvSpPr>
          <p:nvPr>
            <p:ph type="ftr" sz="quarter" idx="11"/>
          </p:nvPr>
        </p:nvSpPr>
        <p:spPr/>
        <p:txBody>
          <a:bodyPr/>
          <a:lstStyle/>
          <a:p>
            <a:r>
              <a:rPr lang="en-US"/>
              <a:t>Geography &amp; Tourism HMT1900 M. Leonard</a:t>
            </a:r>
            <a:endParaRPr lang="de-DE"/>
          </a:p>
        </p:txBody>
      </p:sp>
      <p:sp>
        <p:nvSpPr>
          <p:cNvPr id="6" name="Slide Number Placeholder 5"/>
          <p:cNvSpPr>
            <a:spLocks noGrp="1"/>
          </p:cNvSpPr>
          <p:nvPr>
            <p:ph type="sldNum" sz="quarter" idx="12"/>
          </p:nvPr>
        </p:nvSpPr>
        <p:spPr/>
        <p:txBody>
          <a:bodyPr/>
          <a:lstStyle/>
          <a:p>
            <a:fld id="{0C4FA215-1C1F-8047-9A1F-F7CB0E3412E2}" type="slidenum">
              <a:rPr lang="de-DE" smtClean="0"/>
              <a:t>‹#›</a:t>
            </a:fld>
            <a:endParaRPr lang="de-DE"/>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1834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98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191284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1336794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535078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1551697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844824"/>
            <a:ext cx="8229600" cy="4281339"/>
          </a:xfrm>
        </p:spPr>
        <p:txBody>
          <a:bodyPr/>
          <a:lstStyle>
            <a:lvl1pPr marL="342900" indent="-342900">
              <a:buClr>
                <a:srgbClr val="AD092A"/>
              </a:buClr>
              <a:buFont typeface="Wingdings 2" panose="05020102010507070707" pitchFamily="18" charset="2"/>
              <a:buChar char=""/>
              <a:defRPr/>
            </a:lvl1pPr>
            <a:lvl2pPr marL="742950" indent="-285750">
              <a:buClr>
                <a:srgbClr val="AD092A"/>
              </a:buClr>
              <a:buFont typeface="Wingdings 2" panose="05020102010507070707" pitchFamily="18" charset="2"/>
              <a:buChar char=""/>
              <a:defRPr/>
            </a:lvl2pPr>
            <a:lvl3pPr marL="1143000" indent="-228600">
              <a:buClr>
                <a:srgbClr val="AD092A"/>
              </a:buClr>
              <a:buFont typeface="Wingdings 2" panose="05020102010507070707" pitchFamily="18" charset="2"/>
              <a:buChar char=""/>
              <a:defRPr/>
            </a:lvl3pPr>
            <a:lvl4pPr marL="1600200" indent="-228600">
              <a:buClr>
                <a:srgbClr val="AD092A"/>
              </a:buClr>
              <a:buFont typeface="Wingdings 2" panose="05020102010507070707" pitchFamily="18" charset="2"/>
              <a:buChar char=""/>
              <a:defRPr/>
            </a:lvl4pPr>
            <a:lvl5pPr marL="2057400" indent="-228600">
              <a:buClr>
                <a:srgbClr val="AD092A"/>
              </a:buClr>
              <a:buFont typeface="Wingdings 2" panose="05020102010507070707" pitchFamily="18"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D71A31F-8E27-42CC-A849-C33ED1696E00}" type="datetime1">
              <a:rPr lang="en-GB" smtClean="0"/>
              <a:t>14/07/2022</a:t>
            </a:fld>
            <a:endParaRPr lang="en-US" dirty="0"/>
          </a:p>
        </p:txBody>
      </p:sp>
      <p:sp>
        <p:nvSpPr>
          <p:cNvPr id="5" name="Footer Placeholder 4"/>
          <p:cNvSpPr>
            <a:spLocks noGrp="1"/>
          </p:cNvSpPr>
          <p:nvPr>
            <p:ph type="ftr" sz="quarter" idx="11"/>
          </p:nvPr>
        </p:nvSpPr>
        <p:spPr/>
        <p:txBody>
          <a:bodyPr/>
          <a:lstStyle/>
          <a:p>
            <a:r>
              <a:rPr lang="en-GB" noProof="0" dirty="0"/>
              <a:t>Lecturer: Martin J. Griffin</a:t>
            </a:r>
          </a:p>
        </p:txBody>
      </p:sp>
      <p:sp>
        <p:nvSpPr>
          <p:cNvPr id="6" name="Slide Number Placeholder 5"/>
          <p:cNvSpPr>
            <a:spLocks noGrp="1"/>
          </p:cNvSpPr>
          <p:nvPr>
            <p:ph type="sldNum" sz="quarter" idx="12"/>
          </p:nvPr>
        </p:nvSpPr>
        <p:spPr/>
        <p:txBody>
          <a:bodyPr/>
          <a:lstStyle/>
          <a:p>
            <a:fld id="{BC862F6C-3E45-45AA-89CB-204F29459FB4}" type="slidenum">
              <a:rPr lang="en-US" smtClean="0"/>
              <a:t>‹#›</a:t>
            </a:fld>
            <a:endParaRPr lang="en-US" dirty="0"/>
          </a:p>
        </p:txBody>
      </p:sp>
    </p:spTree>
    <p:extLst>
      <p:ext uri="{BB962C8B-B14F-4D97-AF65-F5344CB8AC3E}">
        <p14:creationId xmlns:p14="http://schemas.microsoft.com/office/powerpoint/2010/main" val="808669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8" name="Footer Placeholder 7"/>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341582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4" name="Footer Placeholder 3"/>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755423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3" name="Footer Placeholder 2"/>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4804182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1998364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6" name="Footer Placeholder 5"/>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20107069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1148434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0"/>
            <a:ext cx="2057400" cy="365125"/>
          </a:xfrm>
          <a:prstGeom prst="rect">
            <a:avLst/>
          </a:prstGeom>
        </p:spPr>
        <p:txBody>
          <a:bodyPr/>
          <a:lstStyle/>
          <a:p>
            <a:fld id="{8A7E4A45-A115-B840-A278-F4140022993A}" type="datetimeFigureOut">
              <a:rPr lang="en-GB" smtClean="0"/>
              <a:t>14/07/2022</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p>
            <a:fld id="{30B43020-905C-0443-8A35-D4DEFC108297}" type="slidenum">
              <a:rPr lang="en-GB" smtClean="0"/>
              <a:t>‹#›</a:t>
            </a:fld>
            <a:endParaRPr lang="en-GB"/>
          </a:p>
        </p:txBody>
      </p:sp>
    </p:spTree>
    <p:extLst>
      <p:ext uri="{BB962C8B-B14F-4D97-AF65-F5344CB8AC3E}">
        <p14:creationId xmlns:p14="http://schemas.microsoft.com/office/powerpoint/2010/main" val="15404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894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2FE965A-041A-4A41-9F1B-3EF41ED6E61C}" type="datetime1">
              <a:rPr lang="en-GB" smtClean="0"/>
              <a:t>14/07/2022</a:t>
            </a:fld>
            <a:endParaRPr lang="en-US" dirty="0"/>
          </a:p>
        </p:txBody>
      </p:sp>
      <p:sp>
        <p:nvSpPr>
          <p:cNvPr id="5" name="Footer Placeholder 4"/>
          <p:cNvSpPr>
            <a:spLocks noGrp="1"/>
          </p:cNvSpPr>
          <p:nvPr>
            <p:ph type="ftr" sz="quarter" idx="11"/>
          </p:nvPr>
        </p:nvSpPr>
        <p:spPr/>
        <p:txBody>
          <a:bodyPr/>
          <a:lstStyle/>
          <a:p>
            <a:r>
              <a:rPr lang="en-US" dirty="0"/>
              <a:t>Lecturer: Martin J. Griffin</a:t>
            </a:r>
          </a:p>
        </p:txBody>
      </p:sp>
      <p:sp>
        <p:nvSpPr>
          <p:cNvPr id="6" name="Slide Number Placeholder 5"/>
          <p:cNvSpPr>
            <a:spLocks noGrp="1"/>
          </p:cNvSpPr>
          <p:nvPr>
            <p:ph type="sldNum" sz="quarter" idx="12"/>
          </p:nvPr>
        </p:nvSpPr>
        <p:spPr/>
        <p:txBody>
          <a:bodyPr/>
          <a:lstStyle/>
          <a:p>
            <a:fld id="{BC862F6C-3E45-45AA-89CB-204F29459FB4}" type="slidenum">
              <a:rPr lang="en-US" smtClean="0"/>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39" y="228600"/>
            <a:ext cx="2656551" cy="914400"/>
          </a:xfrm>
          <a:prstGeom prst="rect">
            <a:avLst/>
          </a:prstGeom>
        </p:spPr>
      </p:pic>
    </p:spTree>
    <p:extLst>
      <p:ext uri="{BB962C8B-B14F-4D97-AF65-F5344CB8AC3E}">
        <p14:creationId xmlns:p14="http://schemas.microsoft.com/office/powerpoint/2010/main" val="259284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2816"/>
            <a:ext cx="4038600" cy="4353347"/>
          </a:xfrm>
        </p:spPr>
        <p:txBody>
          <a:bodyPr/>
          <a:lstStyle>
            <a:lvl1pPr marL="342900" indent="-342900">
              <a:buClr>
                <a:srgbClr val="AD092A"/>
              </a:buClr>
              <a:buFont typeface="Wingdings 2" panose="05020102010507070707" pitchFamily="18" charset="2"/>
              <a:buChar char="¡"/>
              <a:defRPr sz="2800"/>
            </a:lvl1pPr>
            <a:lvl2pPr marL="742950" indent="-285750">
              <a:buClr>
                <a:srgbClr val="AD092A"/>
              </a:buClr>
              <a:buFont typeface="Wingdings 2" panose="05020102010507070707" pitchFamily="18" charset="2"/>
              <a:buChar char="¡"/>
              <a:defRPr sz="2400"/>
            </a:lvl2pPr>
            <a:lvl3pPr marL="1143000" indent="-228600">
              <a:buClr>
                <a:srgbClr val="AD092A"/>
              </a:buClr>
              <a:buFont typeface="Wingdings 2" panose="05020102010507070707" pitchFamily="18" charset="2"/>
              <a:buChar char="¡"/>
              <a:defRPr sz="2000"/>
            </a:lvl3pPr>
            <a:lvl4pPr marL="1600200" indent="-228600">
              <a:buClr>
                <a:srgbClr val="AD092A"/>
              </a:buClr>
              <a:buFont typeface="Wingdings 2" panose="05020102010507070707" pitchFamily="18" charset="2"/>
              <a:buChar char="¡"/>
              <a:defRPr sz="1800"/>
            </a:lvl4pPr>
            <a:lvl5pPr marL="2057400" indent="-228600">
              <a:buClr>
                <a:srgbClr val="AD092A"/>
              </a:buClr>
              <a:buFont typeface="Wingdings 2" panose="05020102010507070707" pitchFamily="18" charset="2"/>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72816"/>
            <a:ext cx="4038600" cy="4353347"/>
          </a:xfrm>
        </p:spPr>
        <p:txBody>
          <a:bodyPr/>
          <a:lstStyle>
            <a:lvl1pPr marL="342900" indent="-342900">
              <a:buClr>
                <a:srgbClr val="AD092A"/>
              </a:buClr>
              <a:buFont typeface="Wingdings 2" panose="05020102010507070707" pitchFamily="18" charset="2"/>
              <a:buChar char="¡"/>
              <a:defRPr sz="2800"/>
            </a:lvl1pPr>
            <a:lvl2pPr marL="742950" indent="-285750">
              <a:buClr>
                <a:srgbClr val="AD092A"/>
              </a:buClr>
              <a:buFont typeface="Wingdings 2" panose="05020102010507070707" pitchFamily="18" charset="2"/>
              <a:buChar char="¡"/>
              <a:defRPr sz="2400"/>
            </a:lvl2pPr>
            <a:lvl3pPr marL="1143000" indent="-228600">
              <a:buClr>
                <a:srgbClr val="AD092A"/>
              </a:buClr>
              <a:buFont typeface="Wingdings 2" panose="05020102010507070707" pitchFamily="18" charset="2"/>
              <a:buChar char="¡"/>
              <a:defRPr sz="2000"/>
            </a:lvl3pPr>
            <a:lvl4pPr marL="1600200" indent="-228600">
              <a:buClr>
                <a:srgbClr val="AD092A"/>
              </a:buClr>
              <a:buFont typeface="Wingdings 2" panose="05020102010507070707" pitchFamily="18" charset="2"/>
              <a:buChar char="¡"/>
              <a:defRPr sz="1800"/>
            </a:lvl4pPr>
            <a:lvl5pPr marL="2057400" indent="-228600">
              <a:buClr>
                <a:srgbClr val="AD092A"/>
              </a:buClr>
              <a:buFont typeface="Wingdings 2" panose="05020102010507070707" pitchFamily="18" charset="2"/>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fld id="{B824073D-4C0B-4FCA-BF9B-7D0A011D516F}" type="datetime1">
              <a:rPr lang="en-GB" smtClean="0"/>
              <a:t>14/07/2022</a:t>
            </a:fld>
            <a:endParaRPr lang="en-US" dirty="0"/>
          </a:p>
        </p:txBody>
      </p:sp>
      <p:sp>
        <p:nvSpPr>
          <p:cNvPr id="6" name="Footer Placeholder 5"/>
          <p:cNvSpPr>
            <a:spLocks noGrp="1"/>
          </p:cNvSpPr>
          <p:nvPr>
            <p:ph type="ftr" sz="quarter" idx="11"/>
          </p:nvPr>
        </p:nvSpPr>
        <p:spPr/>
        <p:txBody>
          <a:bodyPr/>
          <a:lstStyle/>
          <a:p>
            <a:r>
              <a:rPr lang="en-US" dirty="0"/>
              <a:t>Lecturer: Martin J. Griffin</a:t>
            </a:r>
          </a:p>
        </p:txBody>
      </p:sp>
      <p:sp>
        <p:nvSpPr>
          <p:cNvPr id="7" name="Slide Number Placeholder 6"/>
          <p:cNvSpPr>
            <a:spLocks noGrp="1"/>
          </p:cNvSpPr>
          <p:nvPr>
            <p:ph type="sldNum" sz="quarter" idx="12"/>
          </p:nvPr>
        </p:nvSpPr>
        <p:spPr/>
        <p:txBody>
          <a:bodyPr/>
          <a:lstStyle/>
          <a:p>
            <a:fld id="{BC862F6C-3E45-45AA-89CB-204F29459FB4}" type="slidenum">
              <a:rPr lang="en-US" smtClean="0"/>
              <a:t>‹#›</a:t>
            </a:fld>
            <a:endParaRPr lang="en-US" dirty="0"/>
          </a:p>
        </p:txBody>
      </p:sp>
    </p:spTree>
    <p:extLst>
      <p:ext uri="{BB962C8B-B14F-4D97-AF65-F5344CB8AC3E}">
        <p14:creationId xmlns:p14="http://schemas.microsoft.com/office/powerpoint/2010/main" val="1388160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AD092A"/>
              </a:buClr>
              <a:buFont typeface="Wingdings 2" panose="05020102010507070707" pitchFamily="18" charset="2"/>
              <a:buChar char="¡"/>
              <a:defRPr sz="2400"/>
            </a:lvl1pPr>
            <a:lvl2pPr marL="742950" indent="-285750">
              <a:buClr>
                <a:srgbClr val="AD092A"/>
              </a:buClr>
              <a:buFont typeface="Wingdings 2" panose="05020102010507070707" pitchFamily="18" charset="2"/>
              <a:buChar char="¡"/>
              <a:defRPr sz="2000"/>
            </a:lvl2pPr>
            <a:lvl3pPr marL="1143000" indent="-228600">
              <a:buClr>
                <a:srgbClr val="AD092A"/>
              </a:buClr>
              <a:buFont typeface="Wingdings 2" panose="05020102010507070707" pitchFamily="18" charset="2"/>
              <a:buChar char="¡"/>
              <a:defRPr sz="1800"/>
            </a:lvl3pPr>
            <a:lvl4pPr marL="1600200" indent="-228600">
              <a:buClr>
                <a:srgbClr val="AD092A"/>
              </a:buClr>
              <a:buFont typeface="Wingdings 2" panose="05020102010507070707" pitchFamily="18" charset="2"/>
              <a:buChar char="¡"/>
              <a:defRPr sz="1600"/>
            </a:lvl4pPr>
            <a:lvl5pPr marL="2057400" indent="-228600">
              <a:buClr>
                <a:srgbClr val="AD092A"/>
              </a:buClr>
              <a:buFont typeface="Wingdings 2" panose="05020102010507070707" pitchFamily="18" charset="2"/>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AD092A"/>
              </a:buClr>
              <a:buFont typeface="Wingdings 2" panose="05020102010507070707" pitchFamily="18" charset="2"/>
              <a:buChar char="¡"/>
              <a:defRPr sz="2400"/>
            </a:lvl1pPr>
            <a:lvl2pPr marL="742950" indent="-285750">
              <a:buClr>
                <a:srgbClr val="AD092A"/>
              </a:buClr>
              <a:buFont typeface="Wingdings 2" panose="05020102010507070707" pitchFamily="18" charset="2"/>
              <a:buChar char="¡"/>
              <a:defRPr sz="2000"/>
            </a:lvl2pPr>
            <a:lvl3pPr marL="1143000" indent="-228600">
              <a:buClr>
                <a:srgbClr val="AD092A"/>
              </a:buClr>
              <a:buFont typeface="Wingdings 2" panose="05020102010507070707" pitchFamily="18" charset="2"/>
              <a:buChar char="¡"/>
              <a:defRPr sz="1800"/>
            </a:lvl3pPr>
            <a:lvl4pPr marL="1600200" indent="-228600">
              <a:buClr>
                <a:srgbClr val="AD092A"/>
              </a:buClr>
              <a:buFont typeface="Wingdings 2" panose="05020102010507070707" pitchFamily="18" charset="2"/>
              <a:buChar char="¡"/>
              <a:defRPr sz="1600"/>
            </a:lvl4pPr>
            <a:lvl5pPr marL="2057400" indent="-228600">
              <a:buClr>
                <a:srgbClr val="AD092A"/>
              </a:buClr>
              <a:buFont typeface="Wingdings 2" panose="05020102010507070707" pitchFamily="18" charset="2"/>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fld id="{2E1654E4-9B20-42C2-B9D0-286F56152D85}" type="datetime1">
              <a:rPr lang="en-GB" smtClean="0"/>
              <a:t>14/07/2022</a:t>
            </a:fld>
            <a:endParaRPr lang="en-US" dirty="0"/>
          </a:p>
        </p:txBody>
      </p:sp>
      <p:sp>
        <p:nvSpPr>
          <p:cNvPr id="8" name="Footer Placeholder 7"/>
          <p:cNvSpPr>
            <a:spLocks noGrp="1"/>
          </p:cNvSpPr>
          <p:nvPr>
            <p:ph type="ftr" sz="quarter" idx="11"/>
          </p:nvPr>
        </p:nvSpPr>
        <p:spPr/>
        <p:txBody>
          <a:bodyPr/>
          <a:lstStyle/>
          <a:p>
            <a:r>
              <a:rPr lang="en-US" dirty="0"/>
              <a:t>Lecturer: Martin J. Griffin</a:t>
            </a:r>
          </a:p>
        </p:txBody>
      </p:sp>
      <p:sp>
        <p:nvSpPr>
          <p:cNvPr id="9" name="Slide Number Placeholder 8"/>
          <p:cNvSpPr>
            <a:spLocks noGrp="1"/>
          </p:cNvSpPr>
          <p:nvPr>
            <p:ph type="sldNum" sz="quarter" idx="12"/>
          </p:nvPr>
        </p:nvSpPr>
        <p:spPr/>
        <p:txBody>
          <a:bodyPr/>
          <a:lstStyle/>
          <a:p>
            <a:fld id="{BC862F6C-3E45-45AA-89CB-204F29459FB4}" type="slidenum">
              <a:rPr lang="en-US" smtClean="0"/>
              <a:t>‹#›</a:t>
            </a:fld>
            <a:endParaRPr lang="en-US" dirty="0"/>
          </a:p>
        </p:txBody>
      </p:sp>
    </p:spTree>
    <p:extLst>
      <p:ext uri="{BB962C8B-B14F-4D97-AF65-F5344CB8AC3E}">
        <p14:creationId xmlns:p14="http://schemas.microsoft.com/office/powerpoint/2010/main" val="342278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F39A16C-FA8E-4EC8-9D01-1EE155EF8D06}" type="datetime1">
              <a:rPr lang="en-GB" smtClean="0"/>
              <a:t>14/07/2022</a:t>
            </a:fld>
            <a:endParaRPr lang="en-US" dirty="0"/>
          </a:p>
        </p:txBody>
      </p:sp>
      <p:sp>
        <p:nvSpPr>
          <p:cNvPr id="4" name="Footer Placeholder 3"/>
          <p:cNvSpPr>
            <a:spLocks noGrp="1"/>
          </p:cNvSpPr>
          <p:nvPr>
            <p:ph type="ftr" sz="quarter" idx="11"/>
          </p:nvPr>
        </p:nvSpPr>
        <p:spPr/>
        <p:txBody>
          <a:bodyPr/>
          <a:lstStyle/>
          <a:p>
            <a:r>
              <a:rPr lang="en-US" dirty="0"/>
              <a:t>Lecturer: Martin J. Griffin</a:t>
            </a:r>
          </a:p>
        </p:txBody>
      </p:sp>
      <p:sp>
        <p:nvSpPr>
          <p:cNvPr id="5" name="Slide Number Placeholder 4"/>
          <p:cNvSpPr>
            <a:spLocks noGrp="1"/>
          </p:cNvSpPr>
          <p:nvPr>
            <p:ph type="sldNum" sz="quarter" idx="12"/>
          </p:nvPr>
        </p:nvSpPr>
        <p:spPr/>
        <p:txBody>
          <a:bodyPr/>
          <a:lstStyle/>
          <a:p>
            <a:fld id="{BC862F6C-3E45-45AA-89CB-204F29459FB4}" type="slidenum">
              <a:rPr lang="en-US" smtClean="0"/>
              <a:t>‹#›</a:t>
            </a:fld>
            <a:endParaRPr lang="en-US" dirty="0"/>
          </a:p>
        </p:txBody>
      </p:sp>
    </p:spTree>
    <p:extLst>
      <p:ext uri="{BB962C8B-B14F-4D97-AF65-F5344CB8AC3E}">
        <p14:creationId xmlns:p14="http://schemas.microsoft.com/office/powerpoint/2010/main" val="308422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E9CE717-35EF-47FA-A98B-6B5DA8440A01}" type="datetime1">
              <a:rPr lang="en-GB" smtClean="0"/>
              <a:t>14/07/2022</a:t>
            </a:fld>
            <a:endParaRPr lang="en-US" dirty="0"/>
          </a:p>
        </p:txBody>
      </p:sp>
      <p:sp>
        <p:nvSpPr>
          <p:cNvPr id="3" name="Footer Placeholder 2"/>
          <p:cNvSpPr>
            <a:spLocks noGrp="1"/>
          </p:cNvSpPr>
          <p:nvPr>
            <p:ph type="ftr" sz="quarter" idx="11"/>
          </p:nvPr>
        </p:nvSpPr>
        <p:spPr/>
        <p:txBody>
          <a:bodyPr/>
          <a:lstStyle/>
          <a:p>
            <a:r>
              <a:rPr lang="en-US" dirty="0"/>
              <a:t>Lecturer: Martin J. Griffin</a:t>
            </a:r>
          </a:p>
        </p:txBody>
      </p:sp>
      <p:sp>
        <p:nvSpPr>
          <p:cNvPr id="4" name="Slide Number Placeholder 3"/>
          <p:cNvSpPr>
            <a:spLocks noGrp="1"/>
          </p:cNvSpPr>
          <p:nvPr>
            <p:ph type="sldNum" sz="quarter" idx="12"/>
          </p:nvPr>
        </p:nvSpPr>
        <p:spPr/>
        <p:txBody>
          <a:bodyPr/>
          <a:lstStyle/>
          <a:p>
            <a:fld id="{BC862F6C-3E45-45AA-89CB-204F29459FB4}" type="slidenum">
              <a:rPr lang="en-US" smtClean="0"/>
              <a:t>‹#›</a:t>
            </a:fld>
            <a:endParaRPr lang="en-US" dirty="0"/>
          </a:p>
        </p:txBody>
      </p:sp>
    </p:spTree>
    <p:extLst>
      <p:ext uri="{BB962C8B-B14F-4D97-AF65-F5344CB8AC3E}">
        <p14:creationId xmlns:p14="http://schemas.microsoft.com/office/powerpoint/2010/main" val="243356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BE443891-6E92-4CDF-B807-F4543B1C82F3}" type="datetime1">
              <a:rPr lang="en-GB" smtClean="0"/>
              <a:t>14/07/2022</a:t>
            </a:fld>
            <a:endParaRPr lang="en-US" dirty="0"/>
          </a:p>
        </p:txBody>
      </p:sp>
      <p:sp>
        <p:nvSpPr>
          <p:cNvPr id="6" name="Footer Placeholder 5"/>
          <p:cNvSpPr>
            <a:spLocks noGrp="1"/>
          </p:cNvSpPr>
          <p:nvPr>
            <p:ph type="ftr" sz="quarter" idx="11"/>
          </p:nvPr>
        </p:nvSpPr>
        <p:spPr/>
        <p:txBody>
          <a:bodyPr/>
          <a:lstStyle/>
          <a:p>
            <a:r>
              <a:rPr lang="en-US" dirty="0"/>
              <a:t>Lecturer: Martin J. Griffin</a:t>
            </a:r>
          </a:p>
        </p:txBody>
      </p:sp>
      <p:sp>
        <p:nvSpPr>
          <p:cNvPr id="7" name="Slide Number Placeholder 6"/>
          <p:cNvSpPr>
            <a:spLocks noGrp="1"/>
          </p:cNvSpPr>
          <p:nvPr>
            <p:ph type="sldNum" sz="quarter" idx="12"/>
          </p:nvPr>
        </p:nvSpPr>
        <p:spPr/>
        <p:txBody>
          <a:bodyPr/>
          <a:lstStyle/>
          <a:p>
            <a:fld id="{BC862F6C-3E45-45AA-89CB-204F29459FB4}" type="slidenum">
              <a:rPr lang="en-US" smtClean="0"/>
              <a:t>‹#›</a:t>
            </a:fld>
            <a:endParaRPr lang="en-US" dirty="0"/>
          </a:p>
        </p:txBody>
      </p:sp>
    </p:spTree>
    <p:extLst>
      <p:ext uri="{BB962C8B-B14F-4D97-AF65-F5344CB8AC3E}">
        <p14:creationId xmlns:p14="http://schemas.microsoft.com/office/powerpoint/2010/main" val="337466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4ACFB9EE-0E6C-4C05-AEE9-D339B127EC3A}" type="datetime1">
              <a:rPr lang="en-GB" smtClean="0"/>
              <a:t>14/07/2022</a:t>
            </a:fld>
            <a:endParaRPr lang="en-US" dirty="0"/>
          </a:p>
        </p:txBody>
      </p:sp>
      <p:sp>
        <p:nvSpPr>
          <p:cNvPr id="4" name="Footer Placeholder 3"/>
          <p:cNvSpPr>
            <a:spLocks noGrp="1"/>
          </p:cNvSpPr>
          <p:nvPr>
            <p:ph type="ftr" sz="quarter" idx="11"/>
          </p:nvPr>
        </p:nvSpPr>
        <p:spPr/>
        <p:txBody>
          <a:bodyPr/>
          <a:lstStyle/>
          <a:p>
            <a:r>
              <a:rPr lang="en-US" dirty="0"/>
              <a:t>Lecturer: Martin J. Griffin</a:t>
            </a:r>
          </a:p>
        </p:txBody>
      </p:sp>
      <p:sp>
        <p:nvSpPr>
          <p:cNvPr id="5" name="Slide Number Placeholder 4"/>
          <p:cNvSpPr>
            <a:spLocks noGrp="1"/>
          </p:cNvSpPr>
          <p:nvPr>
            <p:ph type="sldNum" sz="quarter" idx="12"/>
          </p:nvPr>
        </p:nvSpPr>
        <p:spPr/>
        <p:txBody>
          <a:bodyPr/>
          <a:lstStyle/>
          <a:p>
            <a:fld id="{BC862F6C-3E45-45AA-89CB-204F29459FB4}" type="slidenum">
              <a:rPr lang="en-US" smtClean="0"/>
              <a:t>‹#›</a:t>
            </a:fld>
            <a:endParaRPr lang="en-US" dirty="0"/>
          </a:p>
        </p:txBody>
      </p:sp>
      <p:sp>
        <p:nvSpPr>
          <p:cNvPr id="7" name="Picture Placeholder 2"/>
          <p:cNvSpPr>
            <a:spLocks noGrp="1"/>
          </p:cNvSpPr>
          <p:nvPr>
            <p:ph type="pic" idx="1"/>
          </p:nvPr>
        </p:nvSpPr>
        <p:spPr>
          <a:xfrm>
            <a:off x="457200" y="1752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 Placeholder 9"/>
          <p:cNvSpPr>
            <a:spLocks noGrp="1"/>
          </p:cNvSpPr>
          <p:nvPr>
            <p:ph type="body" sz="quarter" idx="13"/>
          </p:nvPr>
        </p:nvSpPr>
        <p:spPr>
          <a:xfrm>
            <a:off x="5967984" y="1752600"/>
            <a:ext cx="2718816" cy="576263"/>
          </a:xfrm>
        </p:spPr>
        <p:txBody>
          <a:bodyPr>
            <a:noAutofit/>
          </a:bodyPr>
          <a:lstStyle>
            <a:lvl1pPr marL="0" indent="0">
              <a:buNone/>
              <a:defRPr lang="en-US" sz="2800" kern="1200" dirty="0">
                <a:solidFill>
                  <a:srgbClr val="1E2E4F"/>
                </a:solidFill>
                <a:latin typeface="+mj-lt"/>
                <a:ea typeface="+mj-ea"/>
                <a:cs typeface="+mj-cs"/>
              </a:defRPr>
            </a:lvl1pPr>
          </a:lstStyle>
          <a:p>
            <a:pPr lvl="0"/>
            <a:r>
              <a:rPr lang="en-US"/>
              <a:t>Click to edit Master text styles</a:t>
            </a:r>
          </a:p>
        </p:txBody>
      </p:sp>
      <p:sp>
        <p:nvSpPr>
          <p:cNvPr id="12" name="Text Placeholder 11"/>
          <p:cNvSpPr>
            <a:spLocks noGrp="1"/>
          </p:cNvSpPr>
          <p:nvPr>
            <p:ph type="body" sz="quarter" idx="14"/>
          </p:nvPr>
        </p:nvSpPr>
        <p:spPr>
          <a:xfrm>
            <a:off x="5967984" y="2362200"/>
            <a:ext cx="2718816" cy="3505200"/>
          </a:xfrm>
        </p:spPr>
        <p:txBody>
          <a:bodyPr>
            <a:normAutofit/>
          </a:bodyPr>
          <a:lstStyle>
            <a:lvl1pPr marL="0" indent="0">
              <a:buNone/>
              <a:defRPr sz="2000">
                <a:solidFill>
                  <a:srgbClr val="989482"/>
                </a:solidFill>
              </a:defRPr>
            </a:lvl1pPr>
          </a:lstStyle>
          <a:p>
            <a:pPr lvl="0"/>
            <a:r>
              <a:rPr lang="en-US"/>
              <a:t>Click to edit Master text styles</a:t>
            </a:r>
          </a:p>
        </p:txBody>
      </p:sp>
    </p:spTree>
    <p:extLst>
      <p:ext uri="{BB962C8B-B14F-4D97-AF65-F5344CB8AC3E}">
        <p14:creationId xmlns:p14="http://schemas.microsoft.com/office/powerpoint/2010/main" val="2730269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BBA18-962B-476D-8EFE-0DEF3F15E272}" type="datetime1">
              <a:rPr lang="en-GB" smtClean="0"/>
              <a:t>14/07/2022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Lecturer: Martin Griffin</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62F6C-3E45-45AA-89CB-204F29459FB4}" type="slidenum">
              <a:rPr lang="en-US" smtClean="0"/>
              <a:t>‹#›</a:t>
            </a:fld>
            <a:endParaRPr lang="en-US" dirty="0"/>
          </a:p>
        </p:txBody>
      </p:sp>
      <p:grpSp>
        <p:nvGrpSpPr>
          <p:cNvPr id="10" name="Group 9"/>
          <p:cNvGrpSpPr/>
          <p:nvPr/>
        </p:nvGrpSpPr>
        <p:grpSpPr>
          <a:xfrm>
            <a:off x="0" y="1417320"/>
            <a:ext cx="9144000" cy="182880"/>
            <a:chOff x="0" y="1417320"/>
            <a:chExt cx="9144000" cy="182880"/>
          </a:xfrm>
        </p:grpSpPr>
        <p:sp>
          <p:nvSpPr>
            <p:cNvPr id="7" name="Rectangle 6"/>
            <p:cNvSpPr/>
            <p:nvPr userDrawn="1"/>
          </p:nvSpPr>
          <p:spPr>
            <a:xfrm>
              <a:off x="457200" y="1417320"/>
              <a:ext cx="8686800" cy="182880"/>
            </a:xfrm>
            <a:prstGeom prst="rect">
              <a:avLst/>
            </a:prstGeom>
            <a:solidFill>
              <a:srgbClr val="98948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Rectangle 7"/>
            <p:cNvSpPr/>
            <p:nvPr userDrawn="1"/>
          </p:nvSpPr>
          <p:spPr>
            <a:xfrm>
              <a:off x="0" y="1417320"/>
              <a:ext cx="457200" cy="182880"/>
            </a:xfrm>
            <a:prstGeom prst="rect">
              <a:avLst/>
            </a:prstGeom>
            <a:solidFill>
              <a:srgbClr val="31437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grpSp>
    </p:spTree>
    <p:extLst>
      <p:ext uri="{BB962C8B-B14F-4D97-AF65-F5344CB8AC3E}">
        <p14:creationId xmlns:p14="http://schemas.microsoft.com/office/powerpoint/2010/main" val="4150386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p:txStyles>
    <p:titleStyle>
      <a:lvl1pPr algn="l" defTabSz="914400" rtl="0" eaLnBrk="1" latinLnBrk="0" hangingPunct="1">
        <a:spcBef>
          <a:spcPct val="0"/>
        </a:spcBef>
        <a:buNone/>
        <a:defRPr sz="4400" kern="1200">
          <a:solidFill>
            <a:srgbClr val="314370"/>
          </a:solidFill>
          <a:latin typeface="+mj-lt"/>
          <a:ea typeface="+mj-ea"/>
          <a:cs typeface="+mj-cs"/>
        </a:defRPr>
      </a:lvl1pPr>
    </p:titleStyle>
    <p:bodyStyle>
      <a:lvl1pPr marL="342900" indent="-342900" algn="l" defTabSz="914400" rtl="0" eaLnBrk="1" latinLnBrk="0" hangingPunct="1">
        <a:spcBef>
          <a:spcPct val="20000"/>
        </a:spcBef>
        <a:buClr>
          <a:srgbClr val="AD092A"/>
        </a:buClr>
        <a:buFont typeface="Wingdings 2" panose="05020102010507070707"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AD092A"/>
        </a:buClr>
        <a:buFont typeface="Wingdings 2" panose="05020102010507070707"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AD092A"/>
        </a:buClr>
        <a:buFont typeface="Wingdings 2" panose="05020102010507070707"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AD092A"/>
        </a:buClr>
        <a:buFont typeface="Wingdings 2" panose="05020102010507070707"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AD092A"/>
        </a:buClr>
        <a:buFont typeface="Wingdings 2" panose="05020102010507070707"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4612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hofstede-insights.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ofstede-insights.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support.microsoft.com/en-us/help/285059/how-to-create-a-table-of-contents-by-marking-text-in-wor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support.office.com/en-us/article/create-a-bibliography-citations-and-references-17686589-4824-4940-9c69-342c289fa2a5"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A4943-FD34-13AD-FB67-67BDEF56B7B2}"/>
              </a:ext>
            </a:extLst>
          </p:cNvPr>
          <p:cNvSpPr>
            <a:spLocks noGrp="1"/>
          </p:cNvSpPr>
          <p:nvPr>
            <p:ph type="title"/>
          </p:nvPr>
        </p:nvSpPr>
        <p:spPr>
          <a:xfrm>
            <a:off x="323528" y="1988840"/>
            <a:ext cx="8517632" cy="4176464"/>
          </a:xfrm>
        </p:spPr>
        <p:txBody>
          <a:bodyPr/>
          <a:lstStyle/>
          <a:p>
            <a:pPr algn="ctr"/>
            <a:r>
              <a:rPr lang="en-GB" dirty="0"/>
              <a:t>International Business Environment</a:t>
            </a:r>
            <a:br>
              <a:rPr lang="en-GB" dirty="0"/>
            </a:br>
            <a:br>
              <a:rPr lang="en-GB" dirty="0"/>
            </a:br>
            <a:r>
              <a:rPr lang="en-GB" dirty="0"/>
              <a:t>CW2 Assignment Briefing</a:t>
            </a:r>
            <a:endParaRPr lang="en-US" dirty="0"/>
          </a:p>
        </p:txBody>
      </p:sp>
      <p:sp>
        <p:nvSpPr>
          <p:cNvPr id="4" name="Date Placeholder 3">
            <a:extLst>
              <a:ext uri="{FF2B5EF4-FFF2-40B4-BE49-F238E27FC236}">
                <a16:creationId xmlns:a16="http://schemas.microsoft.com/office/drawing/2014/main" id="{FADE4F87-3CC3-690C-133B-4686E835BADE}"/>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E706C6E6-5308-CDC8-1198-E2C053566BFB}"/>
              </a:ext>
            </a:extLst>
          </p:cNvPr>
          <p:cNvSpPr>
            <a:spLocks noGrp="1"/>
          </p:cNvSpPr>
          <p:nvPr>
            <p:ph type="sldNum" sz="quarter" idx="12"/>
          </p:nvPr>
        </p:nvSpPr>
        <p:spPr/>
        <p:txBody>
          <a:bodyPr/>
          <a:lstStyle/>
          <a:p>
            <a:fld id="{BC862F6C-3E45-45AA-89CB-204F29459FB4}" type="slidenum">
              <a:rPr lang="en-US" smtClean="0"/>
              <a:t>1</a:t>
            </a:fld>
            <a:endParaRPr lang="en-US" dirty="0"/>
          </a:p>
        </p:txBody>
      </p:sp>
    </p:spTree>
    <p:extLst>
      <p:ext uri="{BB962C8B-B14F-4D97-AF65-F5344CB8AC3E}">
        <p14:creationId xmlns:p14="http://schemas.microsoft.com/office/powerpoint/2010/main" val="26486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2.3 Firm and Country Specific Advantages</a:t>
            </a:r>
          </a:p>
        </p:txBody>
      </p:sp>
      <p:sp>
        <p:nvSpPr>
          <p:cNvPr id="3" name="Content Placeholder 2"/>
          <p:cNvSpPr>
            <a:spLocks noGrp="1"/>
          </p:cNvSpPr>
          <p:nvPr>
            <p:ph idx="1"/>
          </p:nvPr>
        </p:nvSpPr>
        <p:spPr/>
        <p:txBody>
          <a:bodyPr>
            <a:normAutofit/>
          </a:bodyPr>
          <a:lstStyle/>
          <a:p>
            <a:r>
              <a:rPr lang="en-GB" dirty="0"/>
              <a:t>Create and place an FSA/CSA matrix in the paper and show in which quadrant you would position it. </a:t>
            </a:r>
          </a:p>
          <a:p>
            <a:r>
              <a:rPr lang="en-GB" dirty="0"/>
              <a:t>Write a short paragraph explaining why you think the company is in the quadrant you selected. </a:t>
            </a:r>
            <a:endParaRPr lang="en-US" dirty="0"/>
          </a:p>
        </p:txBody>
      </p:sp>
      <p:sp>
        <p:nvSpPr>
          <p:cNvPr id="4" name="Date Placeholder 3"/>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p:cNvSpPr>
            <a:spLocks noGrp="1"/>
          </p:cNvSpPr>
          <p:nvPr>
            <p:ph type="sldNum" sz="quarter" idx="12"/>
          </p:nvPr>
        </p:nvSpPr>
        <p:spPr/>
        <p:txBody>
          <a:bodyPr/>
          <a:lstStyle/>
          <a:p>
            <a:fld id="{BC862F6C-3E45-45AA-89CB-204F29459FB4}" type="slidenum">
              <a:rPr lang="en-US" smtClean="0"/>
              <a:t>10</a:t>
            </a:fld>
            <a:endParaRPr lang="en-US" dirty="0"/>
          </a:p>
        </p:txBody>
      </p:sp>
      <p:pic>
        <p:nvPicPr>
          <p:cNvPr id="10" name="Picture 9">
            <a:extLst>
              <a:ext uri="{FF2B5EF4-FFF2-40B4-BE49-F238E27FC236}">
                <a16:creationId xmlns:a16="http://schemas.microsoft.com/office/drawing/2014/main" id="{7D1C0A85-A967-664E-988B-DAE545690906}"/>
              </a:ext>
            </a:extLst>
          </p:cNvPr>
          <p:cNvPicPr/>
          <p:nvPr/>
        </p:nvPicPr>
        <p:blipFill>
          <a:blip r:embed="rId2"/>
          <a:stretch>
            <a:fillRect/>
          </a:stretch>
        </p:blipFill>
        <p:spPr>
          <a:xfrm>
            <a:off x="5796136" y="4424182"/>
            <a:ext cx="2413000" cy="2206625"/>
          </a:xfrm>
          <a:prstGeom prst="rect">
            <a:avLst/>
          </a:prstGeom>
        </p:spPr>
      </p:pic>
    </p:spTree>
    <p:extLst>
      <p:ext uri="{BB962C8B-B14F-4D97-AF65-F5344CB8AC3E}">
        <p14:creationId xmlns:p14="http://schemas.microsoft.com/office/powerpoint/2010/main" val="130000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1143000"/>
          </a:xfrm>
        </p:spPr>
        <p:txBody>
          <a:bodyPr>
            <a:noAutofit/>
          </a:bodyPr>
          <a:lstStyle/>
          <a:p>
            <a:r>
              <a:rPr lang="en-GB" sz="3200" dirty="0"/>
              <a:t>3. Company’s Home Country Analysis</a:t>
            </a:r>
          </a:p>
        </p:txBody>
      </p:sp>
      <p:sp>
        <p:nvSpPr>
          <p:cNvPr id="3" name="Content Placeholder 2"/>
          <p:cNvSpPr>
            <a:spLocks noGrp="1"/>
          </p:cNvSpPr>
          <p:nvPr>
            <p:ph idx="1"/>
          </p:nvPr>
        </p:nvSpPr>
        <p:spPr/>
        <p:txBody>
          <a:bodyPr>
            <a:normAutofit/>
          </a:bodyPr>
          <a:lstStyle/>
          <a:p>
            <a:r>
              <a:rPr lang="en-GB" dirty="0"/>
              <a:t>In this section you write about the company in the home country.</a:t>
            </a:r>
          </a:p>
          <a:p>
            <a:r>
              <a:rPr lang="en-GB" dirty="0"/>
              <a:t>Home Country SWOT analysis</a:t>
            </a:r>
          </a:p>
          <a:p>
            <a:r>
              <a:rPr lang="en-GB" dirty="0"/>
              <a:t>Home Country External Environment Analysis.</a:t>
            </a:r>
          </a:p>
        </p:txBody>
      </p:sp>
      <p:sp>
        <p:nvSpPr>
          <p:cNvPr id="4" name="Date Placeholder 3"/>
          <p:cNvSpPr>
            <a:spLocks noGrp="1"/>
          </p:cNvSpPr>
          <p:nvPr>
            <p:ph type="dt" sz="half" idx="10"/>
          </p:nvPr>
        </p:nvSpPr>
        <p:spPr/>
        <p:txBody>
          <a:bodyPr/>
          <a:lstStyle/>
          <a:p>
            <a:fld id="{DD71A31F-8E27-42CC-A849-C33ED1696E00}" type="datetime1">
              <a:rPr lang="en-GB" smtClean="0"/>
              <a:t>14/07/2022</a:t>
            </a:fld>
            <a:endParaRPr lang="en-US" dirty="0"/>
          </a:p>
        </p:txBody>
      </p:sp>
    </p:spTree>
    <p:extLst>
      <p:ext uri="{BB962C8B-B14F-4D97-AF65-F5344CB8AC3E}">
        <p14:creationId xmlns:p14="http://schemas.microsoft.com/office/powerpoint/2010/main" val="171586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9C2E9-816C-C345-A01B-16BC2763E9BD}"/>
              </a:ext>
            </a:extLst>
          </p:cNvPr>
          <p:cNvSpPr>
            <a:spLocks noGrp="1"/>
          </p:cNvSpPr>
          <p:nvPr>
            <p:ph type="title"/>
          </p:nvPr>
        </p:nvSpPr>
        <p:spPr/>
        <p:txBody>
          <a:bodyPr/>
          <a:lstStyle/>
          <a:p>
            <a:r>
              <a:rPr lang="en-US" dirty="0"/>
              <a:t>3.1 Home Country SWOT Analysis</a:t>
            </a:r>
          </a:p>
        </p:txBody>
      </p:sp>
      <p:sp>
        <p:nvSpPr>
          <p:cNvPr id="3" name="Content Placeholder 2">
            <a:extLst>
              <a:ext uri="{FF2B5EF4-FFF2-40B4-BE49-F238E27FC236}">
                <a16:creationId xmlns:a16="http://schemas.microsoft.com/office/drawing/2014/main" id="{BFB76BF8-9086-ED4F-987C-8B770ADB40A6}"/>
              </a:ext>
            </a:extLst>
          </p:cNvPr>
          <p:cNvSpPr>
            <a:spLocks noGrp="1"/>
          </p:cNvSpPr>
          <p:nvPr>
            <p:ph idx="1"/>
          </p:nvPr>
        </p:nvSpPr>
        <p:spPr/>
        <p:txBody>
          <a:bodyPr/>
          <a:lstStyle/>
          <a:p>
            <a:r>
              <a:rPr lang="en-US" dirty="0"/>
              <a:t>Use the </a:t>
            </a:r>
            <a:r>
              <a:rPr lang="en-US" dirty="0" err="1"/>
              <a:t>SWOT_Template.xls</a:t>
            </a:r>
            <a:r>
              <a:rPr lang="en-US" dirty="0"/>
              <a:t> and write a short summary about the most relevant SWOT factors.</a:t>
            </a:r>
          </a:p>
          <a:p>
            <a:pPr marL="0" indent="0">
              <a:buNone/>
            </a:pPr>
            <a:endParaRPr lang="en-US" dirty="0"/>
          </a:p>
        </p:txBody>
      </p:sp>
      <p:sp>
        <p:nvSpPr>
          <p:cNvPr id="4" name="Date Placeholder 3">
            <a:extLst>
              <a:ext uri="{FF2B5EF4-FFF2-40B4-BE49-F238E27FC236}">
                <a16:creationId xmlns:a16="http://schemas.microsoft.com/office/drawing/2014/main" id="{42FB4A90-E724-B64C-8867-28CDC4FFDFFD}"/>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E695A4F4-41B7-8644-98AA-694AECFC1954}"/>
              </a:ext>
            </a:extLst>
          </p:cNvPr>
          <p:cNvSpPr>
            <a:spLocks noGrp="1"/>
          </p:cNvSpPr>
          <p:nvPr>
            <p:ph type="sldNum" sz="quarter" idx="12"/>
          </p:nvPr>
        </p:nvSpPr>
        <p:spPr/>
        <p:txBody>
          <a:bodyPr/>
          <a:lstStyle/>
          <a:p>
            <a:fld id="{BC862F6C-3E45-45AA-89CB-204F29459FB4}" type="slidenum">
              <a:rPr lang="en-US" smtClean="0"/>
              <a:t>12</a:t>
            </a:fld>
            <a:endParaRPr lang="en-US" dirty="0"/>
          </a:p>
        </p:txBody>
      </p:sp>
      <p:pic>
        <p:nvPicPr>
          <p:cNvPr id="8" name="Picture 7">
            <a:extLst>
              <a:ext uri="{FF2B5EF4-FFF2-40B4-BE49-F238E27FC236}">
                <a16:creationId xmlns:a16="http://schemas.microsoft.com/office/drawing/2014/main" id="{C98FB1FD-E588-4341-8BF5-AF8E9929F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852936"/>
            <a:ext cx="5328592" cy="3520010"/>
          </a:xfrm>
          <a:prstGeom prst="rect">
            <a:avLst/>
          </a:prstGeom>
        </p:spPr>
      </p:pic>
    </p:spTree>
    <p:extLst>
      <p:ext uri="{BB962C8B-B14F-4D97-AF65-F5344CB8AC3E}">
        <p14:creationId xmlns:p14="http://schemas.microsoft.com/office/powerpoint/2010/main" val="605066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AF1B2-0C29-7A46-ABFF-21D1FB29DD17}"/>
              </a:ext>
            </a:extLst>
          </p:cNvPr>
          <p:cNvSpPr>
            <a:spLocks noGrp="1"/>
          </p:cNvSpPr>
          <p:nvPr>
            <p:ph type="title"/>
          </p:nvPr>
        </p:nvSpPr>
        <p:spPr/>
        <p:txBody>
          <a:bodyPr>
            <a:normAutofit fontScale="90000"/>
          </a:bodyPr>
          <a:lstStyle/>
          <a:p>
            <a:r>
              <a:rPr lang="en-GB" dirty="0"/>
              <a:t>3.2 Home Country External Environment Analysis</a:t>
            </a:r>
            <a:endParaRPr lang="en-US" dirty="0"/>
          </a:p>
        </p:txBody>
      </p:sp>
      <p:sp>
        <p:nvSpPr>
          <p:cNvPr id="3" name="Content Placeholder 2">
            <a:extLst>
              <a:ext uri="{FF2B5EF4-FFF2-40B4-BE49-F238E27FC236}">
                <a16:creationId xmlns:a16="http://schemas.microsoft.com/office/drawing/2014/main" id="{4C9AE3D0-3E49-B242-ADAF-5ADC3F3FCEAB}"/>
              </a:ext>
            </a:extLst>
          </p:cNvPr>
          <p:cNvSpPr>
            <a:spLocks noGrp="1"/>
          </p:cNvSpPr>
          <p:nvPr>
            <p:ph idx="1"/>
          </p:nvPr>
        </p:nvSpPr>
        <p:spPr/>
        <p:txBody>
          <a:bodyPr/>
          <a:lstStyle/>
          <a:p>
            <a:r>
              <a:rPr lang="en-US" dirty="0"/>
              <a:t>Create a PESTEL analysis of the home country. </a:t>
            </a:r>
          </a:p>
          <a:p>
            <a:r>
              <a:rPr lang="en-US" dirty="0"/>
              <a:t>Use the </a:t>
            </a:r>
            <a:r>
              <a:rPr lang="en-US" dirty="0" err="1"/>
              <a:t>PESTEL_Template.xls</a:t>
            </a:r>
            <a:endParaRPr lang="en-US" dirty="0"/>
          </a:p>
          <a:p>
            <a:r>
              <a:rPr lang="en-US" dirty="0"/>
              <a:t>Identify 2-4 major factors that are key factors contributing to the success of the company and use them in the Hypothetical Scenarios chapter</a:t>
            </a:r>
          </a:p>
        </p:txBody>
      </p:sp>
      <p:sp>
        <p:nvSpPr>
          <p:cNvPr id="4" name="Date Placeholder 3">
            <a:extLst>
              <a:ext uri="{FF2B5EF4-FFF2-40B4-BE49-F238E27FC236}">
                <a16:creationId xmlns:a16="http://schemas.microsoft.com/office/drawing/2014/main" id="{A0DE82E8-B1E7-3A49-8C01-7E020ABE1EA1}"/>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BD5E1B4E-BEEA-764C-BCF4-13D6575216D4}"/>
              </a:ext>
            </a:extLst>
          </p:cNvPr>
          <p:cNvSpPr>
            <a:spLocks noGrp="1"/>
          </p:cNvSpPr>
          <p:nvPr>
            <p:ph type="sldNum" sz="quarter" idx="12"/>
          </p:nvPr>
        </p:nvSpPr>
        <p:spPr/>
        <p:txBody>
          <a:bodyPr/>
          <a:lstStyle/>
          <a:p>
            <a:fld id="{BC862F6C-3E45-45AA-89CB-204F29459FB4}" type="slidenum">
              <a:rPr lang="en-US" smtClean="0"/>
              <a:t>13</a:t>
            </a:fld>
            <a:endParaRPr lang="en-US" dirty="0"/>
          </a:p>
        </p:txBody>
      </p:sp>
    </p:spTree>
    <p:extLst>
      <p:ext uri="{BB962C8B-B14F-4D97-AF65-F5344CB8AC3E}">
        <p14:creationId xmlns:p14="http://schemas.microsoft.com/office/powerpoint/2010/main" val="3289632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C356-2B77-F445-A41D-05940C9A7DA2}"/>
              </a:ext>
            </a:extLst>
          </p:cNvPr>
          <p:cNvSpPr>
            <a:spLocks noGrp="1"/>
          </p:cNvSpPr>
          <p:nvPr>
            <p:ph type="title"/>
          </p:nvPr>
        </p:nvSpPr>
        <p:spPr/>
        <p:txBody>
          <a:bodyPr>
            <a:normAutofit fontScale="90000"/>
          </a:bodyPr>
          <a:lstStyle/>
          <a:p>
            <a:r>
              <a:rPr lang="en-GB" dirty="0"/>
              <a:t>3.2 Home Country External Environment Analysis</a:t>
            </a:r>
            <a:endParaRPr lang="en-US" dirty="0"/>
          </a:p>
        </p:txBody>
      </p:sp>
      <p:sp>
        <p:nvSpPr>
          <p:cNvPr id="7" name="Content Placeholder 6">
            <a:extLst>
              <a:ext uri="{FF2B5EF4-FFF2-40B4-BE49-F238E27FC236}">
                <a16:creationId xmlns:a16="http://schemas.microsoft.com/office/drawing/2014/main" id="{5B305D2D-10D3-7440-9573-8B5B6D6EDBBC}"/>
              </a:ext>
            </a:extLst>
          </p:cNvPr>
          <p:cNvSpPr>
            <a:spLocks noGrp="1"/>
          </p:cNvSpPr>
          <p:nvPr>
            <p:ph idx="1"/>
          </p:nvPr>
        </p:nvSpPr>
        <p:spPr/>
        <p:txBody>
          <a:bodyPr>
            <a:normAutofit fontScale="92500" lnSpcReduction="20000"/>
          </a:bodyPr>
          <a:lstStyle/>
          <a:p>
            <a:r>
              <a:rPr lang="en-GB" dirty="0"/>
              <a:t>Create a PESTEL analysis of the target country. Identify two (or 4) major factors that contribute to the success of the company? Use them to create hypothetical scenarios.</a:t>
            </a:r>
            <a:endParaRPr lang="en-US" dirty="0"/>
          </a:p>
          <a:p>
            <a:r>
              <a:rPr lang="en-GB" dirty="0"/>
              <a:t>Compare the PESTEL home country with the PESTEL target country. Are there important and major differences that could influence the success of the company’s internationalisation? If so, keep these in mind and write about them in the conclusion. </a:t>
            </a:r>
            <a:endParaRPr lang="en-US" dirty="0"/>
          </a:p>
          <a:p>
            <a:endParaRPr lang="en-US" dirty="0"/>
          </a:p>
        </p:txBody>
      </p:sp>
      <p:sp>
        <p:nvSpPr>
          <p:cNvPr id="4" name="Date Placeholder 3">
            <a:extLst>
              <a:ext uri="{FF2B5EF4-FFF2-40B4-BE49-F238E27FC236}">
                <a16:creationId xmlns:a16="http://schemas.microsoft.com/office/drawing/2014/main" id="{43601884-D6A1-2F40-8349-32E7E111FB05}"/>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5DF4F802-E342-3447-A953-1280D6AF08A4}"/>
              </a:ext>
            </a:extLst>
          </p:cNvPr>
          <p:cNvSpPr>
            <a:spLocks noGrp="1"/>
          </p:cNvSpPr>
          <p:nvPr>
            <p:ph type="sldNum" sz="quarter" idx="12"/>
          </p:nvPr>
        </p:nvSpPr>
        <p:spPr/>
        <p:txBody>
          <a:bodyPr/>
          <a:lstStyle/>
          <a:p>
            <a:fld id="{BC862F6C-3E45-45AA-89CB-204F29459FB4}" type="slidenum">
              <a:rPr lang="en-US" smtClean="0"/>
              <a:t>14</a:t>
            </a:fld>
            <a:endParaRPr lang="en-US" dirty="0"/>
          </a:p>
        </p:txBody>
      </p:sp>
    </p:spTree>
    <p:extLst>
      <p:ext uri="{BB962C8B-B14F-4D97-AF65-F5344CB8AC3E}">
        <p14:creationId xmlns:p14="http://schemas.microsoft.com/office/powerpoint/2010/main" val="63344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C356-2B77-F445-A41D-05940C9A7DA2}"/>
              </a:ext>
            </a:extLst>
          </p:cNvPr>
          <p:cNvSpPr>
            <a:spLocks noGrp="1"/>
          </p:cNvSpPr>
          <p:nvPr>
            <p:ph type="title"/>
          </p:nvPr>
        </p:nvSpPr>
        <p:spPr/>
        <p:txBody>
          <a:bodyPr>
            <a:normAutofit fontScale="90000"/>
          </a:bodyPr>
          <a:lstStyle/>
          <a:p>
            <a:r>
              <a:rPr lang="en-GB" dirty="0"/>
              <a:t>3.2 Home Country External Environment Analysis</a:t>
            </a:r>
            <a:endParaRPr lang="en-US" dirty="0"/>
          </a:p>
        </p:txBody>
      </p:sp>
      <p:sp>
        <p:nvSpPr>
          <p:cNvPr id="3" name="Content Placeholder 2">
            <a:extLst>
              <a:ext uri="{FF2B5EF4-FFF2-40B4-BE49-F238E27FC236}">
                <a16:creationId xmlns:a16="http://schemas.microsoft.com/office/drawing/2014/main" id="{511DA5B1-BF53-4045-8EEF-83DD395F8756}"/>
              </a:ext>
            </a:extLst>
          </p:cNvPr>
          <p:cNvSpPr>
            <a:spLocks noGrp="1"/>
          </p:cNvSpPr>
          <p:nvPr>
            <p:ph idx="1"/>
          </p:nvPr>
        </p:nvSpPr>
        <p:spPr/>
        <p:txBody>
          <a:bodyPr/>
          <a:lstStyle/>
          <a:p>
            <a:r>
              <a:rPr lang="en-US" dirty="0"/>
              <a:t>Use </a:t>
            </a:r>
            <a:r>
              <a:rPr lang="en-US" dirty="0" err="1"/>
              <a:t>PESTEL_Template.xlsx</a:t>
            </a:r>
            <a:endParaRPr lang="en-US" dirty="0"/>
          </a:p>
          <a:p>
            <a:r>
              <a:rPr lang="en-US" dirty="0"/>
              <a:t>Cut and paste the first 3 columns into your document</a:t>
            </a:r>
          </a:p>
        </p:txBody>
      </p:sp>
      <p:sp>
        <p:nvSpPr>
          <p:cNvPr id="4" name="Date Placeholder 3">
            <a:extLst>
              <a:ext uri="{FF2B5EF4-FFF2-40B4-BE49-F238E27FC236}">
                <a16:creationId xmlns:a16="http://schemas.microsoft.com/office/drawing/2014/main" id="{43601884-D6A1-2F40-8349-32E7E111FB05}"/>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5DF4F802-E342-3447-A953-1280D6AF08A4}"/>
              </a:ext>
            </a:extLst>
          </p:cNvPr>
          <p:cNvSpPr>
            <a:spLocks noGrp="1"/>
          </p:cNvSpPr>
          <p:nvPr>
            <p:ph type="sldNum" sz="quarter" idx="12"/>
          </p:nvPr>
        </p:nvSpPr>
        <p:spPr/>
        <p:txBody>
          <a:bodyPr/>
          <a:lstStyle/>
          <a:p>
            <a:fld id="{BC862F6C-3E45-45AA-89CB-204F29459FB4}" type="slidenum">
              <a:rPr lang="en-US" smtClean="0"/>
              <a:t>15</a:t>
            </a:fld>
            <a:endParaRPr lang="en-US" dirty="0"/>
          </a:p>
        </p:txBody>
      </p:sp>
    </p:spTree>
    <p:extLst>
      <p:ext uri="{BB962C8B-B14F-4D97-AF65-F5344CB8AC3E}">
        <p14:creationId xmlns:p14="http://schemas.microsoft.com/office/powerpoint/2010/main" val="377905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C356-2B77-F445-A41D-05940C9A7DA2}"/>
              </a:ext>
            </a:extLst>
          </p:cNvPr>
          <p:cNvSpPr>
            <a:spLocks noGrp="1"/>
          </p:cNvSpPr>
          <p:nvPr>
            <p:ph type="title"/>
          </p:nvPr>
        </p:nvSpPr>
        <p:spPr/>
        <p:txBody>
          <a:bodyPr>
            <a:normAutofit fontScale="90000"/>
          </a:bodyPr>
          <a:lstStyle/>
          <a:p>
            <a:r>
              <a:rPr lang="en-GB" dirty="0"/>
              <a:t>3.2 Home Country External Environment Analysis</a:t>
            </a:r>
            <a:endParaRPr lang="en-US" dirty="0"/>
          </a:p>
        </p:txBody>
      </p:sp>
      <p:sp>
        <p:nvSpPr>
          <p:cNvPr id="4" name="Date Placeholder 3">
            <a:extLst>
              <a:ext uri="{FF2B5EF4-FFF2-40B4-BE49-F238E27FC236}">
                <a16:creationId xmlns:a16="http://schemas.microsoft.com/office/drawing/2014/main" id="{43601884-D6A1-2F40-8349-32E7E111FB05}"/>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5" name="Footer Placeholder 4">
            <a:extLst>
              <a:ext uri="{FF2B5EF4-FFF2-40B4-BE49-F238E27FC236}">
                <a16:creationId xmlns:a16="http://schemas.microsoft.com/office/drawing/2014/main" id="{CF111D86-DE9B-1D40-85C4-42C983DFC16E}"/>
              </a:ext>
            </a:extLst>
          </p:cNvPr>
          <p:cNvSpPr>
            <a:spLocks noGrp="1"/>
          </p:cNvSpPr>
          <p:nvPr>
            <p:ph type="ftr" sz="quarter" idx="11"/>
          </p:nvPr>
        </p:nvSpPr>
        <p:spPr/>
        <p:txBody>
          <a:bodyPr/>
          <a:lstStyle/>
          <a:p>
            <a:r>
              <a:rPr lang="en-GB" noProof="0"/>
              <a:t>Lecturer: Martin J. Griffin</a:t>
            </a:r>
            <a:endParaRPr lang="en-GB" noProof="0" dirty="0"/>
          </a:p>
        </p:txBody>
      </p:sp>
      <p:sp>
        <p:nvSpPr>
          <p:cNvPr id="6" name="Slide Number Placeholder 5">
            <a:extLst>
              <a:ext uri="{FF2B5EF4-FFF2-40B4-BE49-F238E27FC236}">
                <a16:creationId xmlns:a16="http://schemas.microsoft.com/office/drawing/2014/main" id="{5DF4F802-E342-3447-A953-1280D6AF08A4}"/>
              </a:ext>
            </a:extLst>
          </p:cNvPr>
          <p:cNvSpPr>
            <a:spLocks noGrp="1"/>
          </p:cNvSpPr>
          <p:nvPr>
            <p:ph type="sldNum" sz="quarter" idx="12"/>
          </p:nvPr>
        </p:nvSpPr>
        <p:spPr/>
        <p:txBody>
          <a:bodyPr/>
          <a:lstStyle/>
          <a:p>
            <a:fld id="{BC862F6C-3E45-45AA-89CB-204F29459FB4}" type="slidenum">
              <a:rPr lang="en-US" smtClean="0"/>
              <a:t>16</a:t>
            </a:fld>
            <a:endParaRPr lang="en-US" dirty="0"/>
          </a:p>
        </p:txBody>
      </p:sp>
      <p:pic>
        <p:nvPicPr>
          <p:cNvPr id="7" name="Picture 6">
            <a:extLst>
              <a:ext uri="{FF2B5EF4-FFF2-40B4-BE49-F238E27FC236}">
                <a16:creationId xmlns:a16="http://schemas.microsoft.com/office/drawing/2014/main" id="{C8C194C5-7D4A-B246-AE1F-5B8AA1876A5A}"/>
              </a:ext>
            </a:extLst>
          </p:cNvPr>
          <p:cNvPicPr>
            <a:picLocks noChangeAspect="1"/>
          </p:cNvPicPr>
          <p:nvPr/>
        </p:nvPicPr>
        <p:blipFill>
          <a:blip r:embed="rId2"/>
          <a:stretch>
            <a:fillRect/>
          </a:stretch>
        </p:blipFill>
        <p:spPr>
          <a:xfrm>
            <a:off x="2391632" y="1682144"/>
            <a:ext cx="4261077" cy="5039331"/>
          </a:xfrm>
          <a:prstGeom prst="rect">
            <a:avLst/>
          </a:prstGeom>
        </p:spPr>
      </p:pic>
    </p:spTree>
    <p:extLst>
      <p:ext uri="{BB962C8B-B14F-4D97-AF65-F5344CB8AC3E}">
        <p14:creationId xmlns:p14="http://schemas.microsoft.com/office/powerpoint/2010/main" val="267204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4D6C4-BC35-0E46-9CCF-A07E2330F82E}"/>
              </a:ext>
            </a:extLst>
          </p:cNvPr>
          <p:cNvSpPr>
            <a:spLocks noGrp="1"/>
          </p:cNvSpPr>
          <p:nvPr>
            <p:ph type="title"/>
          </p:nvPr>
        </p:nvSpPr>
        <p:spPr/>
        <p:txBody>
          <a:bodyPr/>
          <a:lstStyle/>
          <a:p>
            <a:pPr lvl="0"/>
            <a:r>
              <a:rPr lang="en-GB" b="1" dirty="0"/>
              <a:t>4.0 Target Country Analysis</a:t>
            </a:r>
            <a:endParaRPr lang="en-US" b="1" dirty="0"/>
          </a:p>
        </p:txBody>
      </p:sp>
      <p:sp>
        <p:nvSpPr>
          <p:cNvPr id="3" name="Content Placeholder 2">
            <a:extLst>
              <a:ext uri="{FF2B5EF4-FFF2-40B4-BE49-F238E27FC236}">
                <a16:creationId xmlns:a16="http://schemas.microsoft.com/office/drawing/2014/main" id="{470D0DF2-11A8-0B4D-B702-5C969A73C90F}"/>
              </a:ext>
            </a:extLst>
          </p:cNvPr>
          <p:cNvSpPr>
            <a:spLocks noGrp="1"/>
          </p:cNvSpPr>
          <p:nvPr>
            <p:ph idx="1"/>
          </p:nvPr>
        </p:nvSpPr>
        <p:spPr/>
        <p:txBody>
          <a:bodyPr/>
          <a:lstStyle/>
          <a:p>
            <a:r>
              <a:rPr lang="en-US" dirty="0"/>
              <a:t>In this chapter you write about your selected target country.</a:t>
            </a:r>
          </a:p>
          <a:p>
            <a:r>
              <a:rPr lang="en-US" dirty="0"/>
              <a:t>It includes:</a:t>
            </a:r>
          </a:p>
          <a:p>
            <a:pPr lvl="1"/>
            <a:r>
              <a:rPr lang="en-US" dirty="0"/>
              <a:t>Home Country SWOT analysis</a:t>
            </a:r>
          </a:p>
          <a:p>
            <a:pPr lvl="1"/>
            <a:r>
              <a:rPr lang="en-US" dirty="0"/>
              <a:t>Home Country External Environment Analysis</a:t>
            </a:r>
          </a:p>
        </p:txBody>
      </p:sp>
      <p:sp>
        <p:nvSpPr>
          <p:cNvPr id="4" name="Date Placeholder 3">
            <a:extLst>
              <a:ext uri="{FF2B5EF4-FFF2-40B4-BE49-F238E27FC236}">
                <a16:creationId xmlns:a16="http://schemas.microsoft.com/office/drawing/2014/main" id="{E41CE227-A33A-1144-B901-BBA29FF4B867}"/>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B6F08C13-AE76-1045-93E0-4650DA168D68}"/>
              </a:ext>
            </a:extLst>
          </p:cNvPr>
          <p:cNvSpPr>
            <a:spLocks noGrp="1"/>
          </p:cNvSpPr>
          <p:nvPr>
            <p:ph type="sldNum" sz="quarter" idx="12"/>
          </p:nvPr>
        </p:nvSpPr>
        <p:spPr/>
        <p:txBody>
          <a:bodyPr/>
          <a:lstStyle/>
          <a:p>
            <a:fld id="{BC862F6C-3E45-45AA-89CB-204F29459FB4}" type="slidenum">
              <a:rPr lang="en-US" smtClean="0"/>
              <a:t>17</a:t>
            </a:fld>
            <a:endParaRPr lang="en-US" dirty="0"/>
          </a:p>
        </p:txBody>
      </p:sp>
    </p:spTree>
    <p:extLst>
      <p:ext uri="{BB962C8B-B14F-4D97-AF65-F5344CB8AC3E}">
        <p14:creationId xmlns:p14="http://schemas.microsoft.com/office/powerpoint/2010/main" val="735344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9E96-21F4-3446-902F-CCDDB83D8EB2}"/>
              </a:ext>
            </a:extLst>
          </p:cNvPr>
          <p:cNvSpPr>
            <a:spLocks noGrp="1"/>
          </p:cNvSpPr>
          <p:nvPr>
            <p:ph type="title"/>
          </p:nvPr>
        </p:nvSpPr>
        <p:spPr/>
        <p:txBody>
          <a:bodyPr>
            <a:normAutofit/>
          </a:bodyPr>
          <a:lstStyle/>
          <a:p>
            <a:r>
              <a:rPr lang="en-GB" b="1" dirty="0"/>
              <a:t>4.1 Target Country SWOT Analysis</a:t>
            </a:r>
            <a:endParaRPr lang="en-US" dirty="0"/>
          </a:p>
        </p:txBody>
      </p:sp>
      <p:sp>
        <p:nvSpPr>
          <p:cNvPr id="3" name="Content Placeholder 2">
            <a:extLst>
              <a:ext uri="{FF2B5EF4-FFF2-40B4-BE49-F238E27FC236}">
                <a16:creationId xmlns:a16="http://schemas.microsoft.com/office/drawing/2014/main" id="{B0FCF580-A262-244B-A151-45EEBAC7127E}"/>
              </a:ext>
            </a:extLst>
          </p:cNvPr>
          <p:cNvSpPr>
            <a:spLocks noGrp="1"/>
          </p:cNvSpPr>
          <p:nvPr>
            <p:ph idx="1"/>
          </p:nvPr>
        </p:nvSpPr>
        <p:spPr/>
        <p:txBody>
          <a:bodyPr/>
          <a:lstStyle/>
          <a:p>
            <a:r>
              <a:rPr lang="en-US" dirty="0"/>
              <a:t>Similar to the  Home Country SWOT analysis you create a SWOT for the target country.</a:t>
            </a:r>
          </a:p>
          <a:p>
            <a:r>
              <a:rPr lang="en-US" dirty="0"/>
              <a:t>Use the </a:t>
            </a:r>
            <a:r>
              <a:rPr lang="en-US" dirty="0" err="1"/>
              <a:t>SWOT_Template.xls</a:t>
            </a:r>
            <a:endParaRPr lang="en-US" dirty="0"/>
          </a:p>
          <a:p>
            <a:r>
              <a:rPr lang="en-US" dirty="0"/>
              <a:t>What are the most relevant factors and which are the main ones that differ from the home country SWOT analysis?</a:t>
            </a:r>
          </a:p>
        </p:txBody>
      </p:sp>
      <p:sp>
        <p:nvSpPr>
          <p:cNvPr id="4" name="Date Placeholder 3">
            <a:extLst>
              <a:ext uri="{FF2B5EF4-FFF2-40B4-BE49-F238E27FC236}">
                <a16:creationId xmlns:a16="http://schemas.microsoft.com/office/drawing/2014/main" id="{78BD5D2B-A388-8C42-BAFF-A6831AB577DC}"/>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25655813-1394-914C-969E-A0D7AC5F89A6}"/>
              </a:ext>
            </a:extLst>
          </p:cNvPr>
          <p:cNvSpPr>
            <a:spLocks noGrp="1"/>
          </p:cNvSpPr>
          <p:nvPr>
            <p:ph type="sldNum" sz="quarter" idx="12"/>
          </p:nvPr>
        </p:nvSpPr>
        <p:spPr/>
        <p:txBody>
          <a:bodyPr/>
          <a:lstStyle/>
          <a:p>
            <a:fld id="{BC862F6C-3E45-45AA-89CB-204F29459FB4}" type="slidenum">
              <a:rPr lang="en-US" smtClean="0"/>
              <a:t>18</a:t>
            </a:fld>
            <a:endParaRPr lang="en-US" dirty="0"/>
          </a:p>
        </p:txBody>
      </p:sp>
    </p:spTree>
    <p:extLst>
      <p:ext uri="{BB962C8B-B14F-4D97-AF65-F5344CB8AC3E}">
        <p14:creationId xmlns:p14="http://schemas.microsoft.com/office/powerpoint/2010/main" val="69201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A65B-61C6-3C4A-9107-542C39872822}"/>
              </a:ext>
            </a:extLst>
          </p:cNvPr>
          <p:cNvSpPr>
            <a:spLocks noGrp="1"/>
          </p:cNvSpPr>
          <p:nvPr>
            <p:ph type="title"/>
          </p:nvPr>
        </p:nvSpPr>
        <p:spPr/>
        <p:txBody>
          <a:bodyPr>
            <a:normAutofit/>
          </a:bodyPr>
          <a:lstStyle/>
          <a:p>
            <a:r>
              <a:rPr lang="en-GB" b="1" dirty="0"/>
              <a:t>4.1 Target Country SWOT Analysis</a:t>
            </a:r>
            <a:endParaRPr lang="en-US" dirty="0"/>
          </a:p>
        </p:txBody>
      </p:sp>
      <p:sp>
        <p:nvSpPr>
          <p:cNvPr id="4" name="Date Placeholder 3">
            <a:extLst>
              <a:ext uri="{FF2B5EF4-FFF2-40B4-BE49-F238E27FC236}">
                <a16:creationId xmlns:a16="http://schemas.microsoft.com/office/drawing/2014/main" id="{0D6764FC-2467-1741-9EEC-3DFEC17750A0}"/>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F90E52DA-7E7A-024A-8864-4A366E6E98C0}"/>
              </a:ext>
            </a:extLst>
          </p:cNvPr>
          <p:cNvSpPr>
            <a:spLocks noGrp="1"/>
          </p:cNvSpPr>
          <p:nvPr>
            <p:ph type="sldNum" sz="quarter" idx="12"/>
          </p:nvPr>
        </p:nvSpPr>
        <p:spPr/>
        <p:txBody>
          <a:bodyPr/>
          <a:lstStyle/>
          <a:p>
            <a:fld id="{BC862F6C-3E45-45AA-89CB-204F29459FB4}" type="slidenum">
              <a:rPr lang="en-US" smtClean="0"/>
              <a:t>19</a:t>
            </a:fld>
            <a:endParaRPr lang="en-US" dirty="0"/>
          </a:p>
        </p:txBody>
      </p:sp>
      <p:pic>
        <p:nvPicPr>
          <p:cNvPr id="7" name="Picture 6">
            <a:extLst>
              <a:ext uri="{FF2B5EF4-FFF2-40B4-BE49-F238E27FC236}">
                <a16:creationId xmlns:a16="http://schemas.microsoft.com/office/drawing/2014/main" id="{643FA456-C6D8-C24B-B189-BC7D7BC8D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663743"/>
            <a:ext cx="7128792" cy="4709203"/>
          </a:xfrm>
          <a:prstGeom prst="rect">
            <a:avLst/>
          </a:prstGeom>
        </p:spPr>
      </p:pic>
    </p:spTree>
    <p:extLst>
      <p:ext uri="{BB962C8B-B14F-4D97-AF65-F5344CB8AC3E}">
        <p14:creationId xmlns:p14="http://schemas.microsoft.com/office/powerpoint/2010/main" val="1574680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Box 4"/>
          <p:cNvSpPr txBox="1">
            <a:spLocks noChangeArrowheads="1"/>
          </p:cNvSpPr>
          <p:nvPr/>
        </p:nvSpPr>
        <p:spPr bwMode="auto">
          <a:xfrm>
            <a:off x="270564" y="1264063"/>
            <a:ext cx="1533020" cy="369332"/>
          </a:xfrm>
          <a:prstGeom prst="rect">
            <a:avLst/>
          </a:prstGeom>
          <a:solidFill>
            <a:srgbClr val="FFFF00"/>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dirty="0">
                <a:solidFill>
                  <a:srgbClr val="000000"/>
                </a:solidFill>
                <a:latin typeface="Arial" charset="0"/>
              </a:rPr>
              <a:t>PESTEL HC</a:t>
            </a:r>
          </a:p>
        </p:txBody>
      </p:sp>
      <p:sp>
        <p:nvSpPr>
          <p:cNvPr id="114691" name="TextBox 5"/>
          <p:cNvSpPr txBox="1">
            <a:spLocks noChangeArrowheads="1"/>
          </p:cNvSpPr>
          <p:nvPr/>
        </p:nvSpPr>
        <p:spPr bwMode="auto">
          <a:xfrm>
            <a:off x="3807897" y="1263209"/>
            <a:ext cx="1501557" cy="369332"/>
          </a:xfrm>
          <a:prstGeom prst="rect">
            <a:avLst/>
          </a:prstGeom>
          <a:solidFill>
            <a:srgbClr val="92D050"/>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dirty="0">
                <a:solidFill>
                  <a:srgbClr val="000000"/>
                </a:solidFill>
                <a:latin typeface="Arial" charset="0"/>
              </a:rPr>
              <a:t>PESTEL TC</a:t>
            </a:r>
          </a:p>
        </p:txBody>
      </p:sp>
      <p:sp>
        <p:nvSpPr>
          <p:cNvPr id="114694" name="TextBox 9"/>
          <p:cNvSpPr txBox="1">
            <a:spLocks noChangeArrowheads="1"/>
          </p:cNvSpPr>
          <p:nvPr/>
        </p:nvSpPr>
        <p:spPr bwMode="auto">
          <a:xfrm>
            <a:off x="1547664" y="1968752"/>
            <a:ext cx="2099184" cy="369332"/>
          </a:xfrm>
          <a:prstGeom prst="rect">
            <a:avLst/>
          </a:prstGeom>
          <a:solidFill>
            <a:srgbClr val="FFC000"/>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a:solidFill>
                  <a:srgbClr val="000000"/>
                </a:solidFill>
                <a:latin typeface="Arial" charset="0"/>
              </a:rPr>
              <a:t>Identify key drivers</a:t>
            </a:r>
          </a:p>
        </p:txBody>
      </p:sp>
      <p:sp>
        <p:nvSpPr>
          <p:cNvPr id="114695" name="TextBox 10"/>
          <p:cNvSpPr txBox="1">
            <a:spLocks noChangeArrowheads="1"/>
          </p:cNvSpPr>
          <p:nvPr/>
        </p:nvSpPr>
        <p:spPr bwMode="auto">
          <a:xfrm>
            <a:off x="6220245" y="1287119"/>
            <a:ext cx="2155866" cy="369332"/>
          </a:xfrm>
          <a:prstGeom prst="rect">
            <a:avLst/>
          </a:prstGeom>
          <a:solidFill>
            <a:srgbClr val="FFC000"/>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dirty="0">
                <a:solidFill>
                  <a:srgbClr val="000000"/>
                </a:solidFill>
                <a:latin typeface="Arial" charset="0"/>
              </a:rPr>
              <a:t>Yip’s Int. Drivers</a:t>
            </a:r>
          </a:p>
        </p:txBody>
      </p:sp>
      <p:sp>
        <p:nvSpPr>
          <p:cNvPr id="114696" name="TextBox 11"/>
          <p:cNvSpPr txBox="1">
            <a:spLocks noChangeArrowheads="1"/>
          </p:cNvSpPr>
          <p:nvPr/>
        </p:nvSpPr>
        <p:spPr bwMode="auto">
          <a:xfrm>
            <a:off x="1804304" y="2897621"/>
            <a:ext cx="1608843" cy="646113"/>
          </a:xfrm>
          <a:prstGeom prst="rect">
            <a:avLst/>
          </a:prstGeom>
          <a:solidFill>
            <a:srgbClr val="FFC000"/>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a:solidFill>
                  <a:srgbClr val="000000"/>
                </a:solidFill>
                <a:latin typeface="Arial" charset="0"/>
              </a:rPr>
              <a:t>Create Scenarios</a:t>
            </a:r>
          </a:p>
        </p:txBody>
      </p:sp>
      <p:sp>
        <p:nvSpPr>
          <p:cNvPr id="114697" name="TextBox 12"/>
          <p:cNvSpPr txBox="1">
            <a:spLocks noChangeArrowheads="1"/>
          </p:cNvSpPr>
          <p:nvPr/>
        </p:nvSpPr>
        <p:spPr bwMode="auto">
          <a:xfrm>
            <a:off x="2490172" y="1227400"/>
            <a:ext cx="11999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b="1" dirty="0">
                <a:solidFill>
                  <a:srgbClr val="FF0000"/>
                </a:solidFill>
                <a:latin typeface="Arial" charset="0"/>
              </a:rPr>
              <a:t>Differences?</a:t>
            </a:r>
          </a:p>
        </p:txBody>
      </p:sp>
      <p:cxnSp>
        <p:nvCxnSpPr>
          <p:cNvPr id="15" name="Straight Arrow Connector 14"/>
          <p:cNvCxnSpPr/>
          <p:nvPr/>
        </p:nvCxnSpPr>
        <p:spPr>
          <a:xfrm flipH="1">
            <a:off x="1445393" y="1641352"/>
            <a:ext cx="955" cy="159294"/>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063315" y="1639355"/>
            <a:ext cx="242" cy="153574"/>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946106" y="1662009"/>
            <a:ext cx="21174" cy="994022"/>
          </a:xfrm>
          <a:prstGeom prst="straightConnector1">
            <a:avLst/>
          </a:prstGeom>
          <a:ln w="349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4694" idx="2"/>
            <a:endCxn id="114696" idx="0"/>
          </p:cNvCxnSpPr>
          <p:nvPr/>
        </p:nvCxnSpPr>
        <p:spPr>
          <a:xfrm>
            <a:off x="2597256" y="2338084"/>
            <a:ext cx="11470" cy="559537"/>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702" name="TextBox 11"/>
          <p:cNvSpPr txBox="1">
            <a:spLocks noChangeArrowheads="1"/>
          </p:cNvSpPr>
          <p:nvPr/>
        </p:nvSpPr>
        <p:spPr bwMode="auto">
          <a:xfrm>
            <a:off x="2268555" y="3951911"/>
            <a:ext cx="1362297" cy="646331"/>
          </a:xfrm>
          <a:prstGeom prst="rect">
            <a:avLst/>
          </a:prstGeom>
          <a:solidFill>
            <a:srgbClr val="92D050"/>
          </a:solidFill>
          <a:ln w="22225">
            <a:solidFill>
              <a:schemeClr val="tx1"/>
            </a:solidFill>
            <a:miter lim="800000"/>
            <a:headEnd/>
            <a:tailEnd/>
          </a:ln>
        </p:spPr>
        <p:txBody>
          <a:bodyPr wrap="square">
            <a:spAutoFit/>
          </a:bodyPr>
          <a:lstStyle>
            <a:defPPr>
              <a:defRPr lang="en-US"/>
            </a:defPPr>
            <a:lvl1pPr algn="ctr">
              <a:lnSpc>
                <a:spcPct val="100000"/>
              </a:lnSpc>
              <a:spcBef>
                <a:spcPct val="0"/>
              </a:spcBef>
              <a:buFontTx/>
              <a:buNone/>
              <a:defRPr>
                <a:solidFill>
                  <a:srgbClr val="000000"/>
                </a:solidFill>
                <a:latin typeface="Arial" charset="0"/>
              </a:defRPr>
            </a:lvl1pPr>
            <a:lvl2pPr marL="742950" indent="-285750">
              <a:lnSpc>
                <a:spcPct val="90000"/>
              </a:lnSpc>
              <a:spcBef>
                <a:spcPts val="500"/>
              </a:spcBef>
              <a:buFont typeface="Arial" charset="0"/>
              <a:buChar char="•"/>
              <a:defRPr sz="2400">
                <a:latin typeface="Calibri" charset="0"/>
              </a:defRPr>
            </a:lvl2pPr>
            <a:lvl3pPr marL="1143000" indent="-228600">
              <a:lnSpc>
                <a:spcPct val="90000"/>
              </a:lnSpc>
              <a:spcBef>
                <a:spcPts val="500"/>
              </a:spcBef>
              <a:buFont typeface="Arial" charset="0"/>
              <a:buChar char="•"/>
              <a:defRPr sz="2000">
                <a:latin typeface="Calibri" charset="0"/>
              </a:defRPr>
            </a:lvl3pPr>
            <a:lvl4pPr marL="1600200" indent="-228600">
              <a:lnSpc>
                <a:spcPct val="90000"/>
              </a:lnSpc>
              <a:spcBef>
                <a:spcPts val="500"/>
              </a:spcBef>
              <a:buFont typeface="Arial" charset="0"/>
              <a:buChar char="•"/>
              <a:defRPr>
                <a:latin typeface="Calibri" charset="0"/>
              </a:defRPr>
            </a:lvl4pPr>
            <a:lvl5pPr marL="2057400" indent="-228600">
              <a:lnSpc>
                <a:spcPct val="90000"/>
              </a:lnSpc>
              <a:spcBef>
                <a:spcPts val="500"/>
              </a:spcBef>
              <a:buFont typeface="Arial" charset="0"/>
              <a:buChar char="•"/>
              <a:defRPr>
                <a:latin typeface="Calibri" charset="0"/>
              </a:defRPr>
            </a:lvl5pPr>
            <a:lvl6pPr marL="2514600" indent="-228600" eaLnBrk="0" fontAlgn="base" hangingPunct="0">
              <a:lnSpc>
                <a:spcPct val="90000"/>
              </a:lnSpc>
              <a:spcBef>
                <a:spcPts val="500"/>
              </a:spcBef>
              <a:spcAft>
                <a:spcPct val="0"/>
              </a:spcAft>
              <a:buFont typeface="Arial" charset="0"/>
              <a:buChar char="•"/>
              <a:defRPr>
                <a:latin typeface="Calibri" charset="0"/>
              </a:defRPr>
            </a:lvl6pPr>
            <a:lvl7pPr marL="2971800" indent="-228600" eaLnBrk="0" fontAlgn="base" hangingPunct="0">
              <a:lnSpc>
                <a:spcPct val="90000"/>
              </a:lnSpc>
              <a:spcBef>
                <a:spcPts val="500"/>
              </a:spcBef>
              <a:spcAft>
                <a:spcPct val="0"/>
              </a:spcAft>
              <a:buFont typeface="Arial" charset="0"/>
              <a:buChar char="•"/>
              <a:defRPr>
                <a:latin typeface="Calibri" charset="0"/>
              </a:defRPr>
            </a:lvl7pPr>
            <a:lvl8pPr marL="3429000" indent="-228600" eaLnBrk="0" fontAlgn="base" hangingPunct="0">
              <a:lnSpc>
                <a:spcPct val="90000"/>
              </a:lnSpc>
              <a:spcBef>
                <a:spcPts val="500"/>
              </a:spcBef>
              <a:spcAft>
                <a:spcPct val="0"/>
              </a:spcAft>
              <a:buFont typeface="Arial" charset="0"/>
              <a:buChar char="•"/>
              <a:defRPr>
                <a:latin typeface="Calibri" charset="0"/>
              </a:defRPr>
            </a:lvl8pPr>
            <a:lvl9pPr marL="3886200" indent="-228600" eaLnBrk="0" fontAlgn="base" hangingPunct="0">
              <a:lnSpc>
                <a:spcPct val="90000"/>
              </a:lnSpc>
              <a:spcBef>
                <a:spcPts val="500"/>
              </a:spcBef>
              <a:spcAft>
                <a:spcPct val="0"/>
              </a:spcAft>
              <a:buFont typeface="Arial" charset="0"/>
              <a:buChar char="•"/>
              <a:defRPr>
                <a:latin typeface="Calibri" charset="0"/>
              </a:defRPr>
            </a:lvl9pPr>
          </a:lstStyle>
          <a:p>
            <a:r>
              <a:rPr lang="en-GB" altLang="en-US" dirty="0"/>
              <a:t>Porter’s 5-Forces TC</a:t>
            </a:r>
          </a:p>
        </p:txBody>
      </p:sp>
      <p:sp>
        <p:nvSpPr>
          <p:cNvPr id="27" name="TextBox 11"/>
          <p:cNvSpPr txBox="1">
            <a:spLocks noChangeArrowheads="1"/>
          </p:cNvSpPr>
          <p:nvPr/>
        </p:nvSpPr>
        <p:spPr bwMode="auto">
          <a:xfrm>
            <a:off x="4236596" y="4074745"/>
            <a:ext cx="1307883" cy="369332"/>
          </a:xfrm>
          <a:prstGeom prst="rect">
            <a:avLst/>
          </a:prstGeom>
          <a:solidFill>
            <a:srgbClr val="92D050"/>
          </a:solidFill>
          <a:ln w="22225">
            <a:solidFill>
              <a:schemeClr val="tx1"/>
            </a:solidFill>
            <a:miter lim="800000"/>
            <a:headEnd/>
            <a:tailEnd/>
          </a:ln>
        </p:spPr>
        <p:txBody>
          <a:bodyPr wrap="square">
            <a:spAutoFit/>
          </a:bodyPr>
          <a:lstStyle>
            <a:defPPr>
              <a:defRPr lang="en-US"/>
            </a:defPPr>
            <a:lvl1pPr algn="ctr">
              <a:lnSpc>
                <a:spcPct val="100000"/>
              </a:lnSpc>
              <a:spcBef>
                <a:spcPct val="0"/>
              </a:spcBef>
              <a:buFontTx/>
              <a:buNone/>
              <a:defRPr>
                <a:solidFill>
                  <a:srgbClr val="000000"/>
                </a:solidFill>
                <a:latin typeface="Arial" charset="0"/>
              </a:defRPr>
            </a:lvl1pPr>
            <a:lvl2pPr marL="742950" indent="-285750">
              <a:lnSpc>
                <a:spcPct val="90000"/>
              </a:lnSpc>
              <a:spcBef>
                <a:spcPts val="500"/>
              </a:spcBef>
              <a:buFont typeface="Arial" charset="0"/>
              <a:buChar char="•"/>
              <a:defRPr sz="2400">
                <a:latin typeface="Calibri" charset="0"/>
              </a:defRPr>
            </a:lvl2pPr>
            <a:lvl3pPr marL="1143000" indent="-228600">
              <a:lnSpc>
                <a:spcPct val="90000"/>
              </a:lnSpc>
              <a:spcBef>
                <a:spcPts val="500"/>
              </a:spcBef>
              <a:buFont typeface="Arial" charset="0"/>
              <a:buChar char="•"/>
              <a:defRPr sz="2000">
                <a:latin typeface="Calibri" charset="0"/>
              </a:defRPr>
            </a:lvl3pPr>
            <a:lvl4pPr marL="1600200" indent="-228600">
              <a:lnSpc>
                <a:spcPct val="90000"/>
              </a:lnSpc>
              <a:spcBef>
                <a:spcPts val="500"/>
              </a:spcBef>
              <a:buFont typeface="Arial" charset="0"/>
              <a:buChar char="•"/>
              <a:defRPr>
                <a:latin typeface="Calibri" charset="0"/>
              </a:defRPr>
            </a:lvl4pPr>
            <a:lvl5pPr marL="2057400" indent="-228600">
              <a:lnSpc>
                <a:spcPct val="90000"/>
              </a:lnSpc>
              <a:spcBef>
                <a:spcPts val="500"/>
              </a:spcBef>
              <a:buFont typeface="Arial" charset="0"/>
              <a:buChar char="•"/>
              <a:defRPr>
                <a:latin typeface="Calibri" charset="0"/>
              </a:defRPr>
            </a:lvl5pPr>
            <a:lvl6pPr marL="2514600" indent="-228600" eaLnBrk="0" fontAlgn="base" hangingPunct="0">
              <a:lnSpc>
                <a:spcPct val="90000"/>
              </a:lnSpc>
              <a:spcBef>
                <a:spcPts val="500"/>
              </a:spcBef>
              <a:spcAft>
                <a:spcPct val="0"/>
              </a:spcAft>
              <a:buFont typeface="Arial" charset="0"/>
              <a:buChar char="•"/>
              <a:defRPr>
                <a:latin typeface="Calibri" charset="0"/>
              </a:defRPr>
            </a:lvl6pPr>
            <a:lvl7pPr marL="2971800" indent="-228600" eaLnBrk="0" fontAlgn="base" hangingPunct="0">
              <a:lnSpc>
                <a:spcPct val="90000"/>
              </a:lnSpc>
              <a:spcBef>
                <a:spcPts val="500"/>
              </a:spcBef>
              <a:spcAft>
                <a:spcPct val="0"/>
              </a:spcAft>
              <a:buFont typeface="Arial" charset="0"/>
              <a:buChar char="•"/>
              <a:defRPr>
                <a:latin typeface="Calibri" charset="0"/>
              </a:defRPr>
            </a:lvl7pPr>
            <a:lvl8pPr marL="3429000" indent="-228600" eaLnBrk="0" fontAlgn="base" hangingPunct="0">
              <a:lnSpc>
                <a:spcPct val="90000"/>
              </a:lnSpc>
              <a:spcBef>
                <a:spcPts val="500"/>
              </a:spcBef>
              <a:spcAft>
                <a:spcPct val="0"/>
              </a:spcAft>
              <a:buFont typeface="Arial" charset="0"/>
              <a:buChar char="•"/>
              <a:defRPr>
                <a:latin typeface="Calibri" charset="0"/>
              </a:defRPr>
            </a:lvl8pPr>
            <a:lvl9pPr marL="3886200" indent="-228600" eaLnBrk="0" fontAlgn="base" hangingPunct="0">
              <a:lnSpc>
                <a:spcPct val="90000"/>
              </a:lnSpc>
              <a:spcBef>
                <a:spcPts val="500"/>
              </a:spcBef>
              <a:spcAft>
                <a:spcPct val="0"/>
              </a:spcAft>
              <a:buFont typeface="Arial" charset="0"/>
              <a:buChar char="•"/>
              <a:defRPr>
                <a:latin typeface="Calibri" charset="0"/>
              </a:defRPr>
            </a:lvl9pPr>
          </a:lstStyle>
          <a:p>
            <a:r>
              <a:rPr lang="en-GB" altLang="en-US"/>
              <a:t>SWOT TC</a:t>
            </a:r>
            <a:endParaRPr lang="en-GB" altLang="en-US" dirty="0"/>
          </a:p>
        </p:txBody>
      </p:sp>
      <p:sp>
        <p:nvSpPr>
          <p:cNvPr id="47" name="TextBox 11"/>
          <p:cNvSpPr txBox="1">
            <a:spLocks noChangeArrowheads="1"/>
          </p:cNvSpPr>
          <p:nvPr/>
        </p:nvSpPr>
        <p:spPr bwMode="auto">
          <a:xfrm>
            <a:off x="4708189" y="2794493"/>
            <a:ext cx="2000126" cy="369332"/>
          </a:xfrm>
          <a:prstGeom prst="rect">
            <a:avLst/>
          </a:prstGeom>
          <a:solidFill>
            <a:srgbClr val="FFC000"/>
          </a:solidFill>
          <a:ln w="22225">
            <a:solidFill>
              <a:schemeClr val="tx1"/>
            </a:solidFill>
            <a:miter lim="800000"/>
            <a:headEnd/>
            <a:tailEnd/>
          </a:ln>
        </p:spPr>
        <p:txBody>
          <a:bodyPr wrap="square">
            <a:spAutoFit/>
          </a:bodyPr>
          <a:lstStyle>
            <a:defPPr>
              <a:defRPr lang="en-US"/>
            </a:defPPr>
            <a:lvl1pPr algn="ctr">
              <a:lnSpc>
                <a:spcPct val="100000"/>
              </a:lnSpc>
              <a:spcBef>
                <a:spcPct val="0"/>
              </a:spcBef>
              <a:buFontTx/>
              <a:buNone/>
              <a:defRPr>
                <a:solidFill>
                  <a:srgbClr val="000000"/>
                </a:solidFill>
                <a:latin typeface="Arial" charset="0"/>
              </a:defRPr>
            </a:lvl1pPr>
            <a:lvl2pPr marL="742950" indent="-285750">
              <a:lnSpc>
                <a:spcPct val="90000"/>
              </a:lnSpc>
              <a:spcBef>
                <a:spcPts val="500"/>
              </a:spcBef>
              <a:buFont typeface="Arial" charset="0"/>
              <a:buChar char="•"/>
              <a:defRPr sz="2400">
                <a:latin typeface="Calibri" charset="0"/>
              </a:defRPr>
            </a:lvl2pPr>
            <a:lvl3pPr marL="1143000" indent="-228600">
              <a:lnSpc>
                <a:spcPct val="90000"/>
              </a:lnSpc>
              <a:spcBef>
                <a:spcPts val="500"/>
              </a:spcBef>
              <a:buFont typeface="Arial" charset="0"/>
              <a:buChar char="•"/>
              <a:defRPr sz="2000">
                <a:latin typeface="Calibri" charset="0"/>
              </a:defRPr>
            </a:lvl3pPr>
            <a:lvl4pPr marL="1600200" indent="-228600">
              <a:lnSpc>
                <a:spcPct val="90000"/>
              </a:lnSpc>
              <a:spcBef>
                <a:spcPts val="500"/>
              </a:spcBef>
              <a:buFont typeface="Arial" charset="0"/>
              <a:buChar char="•"/>
              <a:defRPr>
                <a:latin typeface="Calibri" charset="0"/>
              </a:defRPr>
            </a:lvl4pPr>
            <a:lvl5pPr marL="2057400" indent="-228600">
              <a:lnSpc>
                <a:spcPct val="90000"/>
              </a:lnSpc>
              <a:spcBef>
                <a:spcPts val="500"/>
              </a:spcBef>
              <a:buFont typeface="Arial" charset="0"/>
              <a:buChar char="•"/>
              <a:defRPr>
                <a:latin typeface="Calibri" charset="0"/>
              </a:defRPr>
            </a:lvl5pPr>
            <a:lvl6pPr marL="2514600" indent="-228600" eaLnBrk="0" fontAlgn="base" hangingPunct="0">
              <a:lnSpc>
                <a:spcPct val="90000"/>
              </a:lnSpc>
              <a:spcBef>
                <a:spcPts val="500"/>
              </a:spcBef>
              <a:spcAft>
                <a:spcPct val="0"/>
              </a:spcAft>
              <a:buFont typeface="Arial" charset="0"/>
              <a:buChar char="•"/>
              <a:defRPr>
                <a:latin typeface="Calibri" charset="0"/>
              </a:defRPr>
            </a:lvl6pPr>
            <a:lvl7pPr marL="2971800" indent="-228600" eaLnBrk="0" fontAlgn="base" hangingPunct="0">
              <a:lnSpc>
                <a:spcPct val="90000"/>
              </a:lnSpc>
              <a:spcBef>
                <a:spcPts val="500"/>
              </a:spcBef>
              <a:spcAft>
                <a:spcPct val="0"/>
              </a:spcAft>
              <a:buFont typeface="Arial" charset="0"/>
              <a:buChar char="•"/>
              <a:defRPr>
                <a:latin typeface="Calibri" charset="0"/>
              </a:defRPr>
            </a:lvl7pPr>
            <a:lvl8pPr marL="3429000" indent="-228600" eaLnBrk="0" fontAlgn="base" hangingPunct="0">
              <a:lnSpc>
                <a:spcPct val="90000"/>
              </a:lnSpc>
              <a:spcBef>
                <a:spcPts val="500"/>
              </a:spcBef>
              <a:spcAft>
                <a:spcPct val="0"/>
              </a:spcAft>
              <a:buFont typeface="Arial" charset="0"/>
              <a:buChar char="•"/>
              <a:defRPr>
                <a:latin typeface="Calibri" charset="0"/>
              </a:defRPr>
            </a:lvl8pPr>
            <a:lvl9pPr marL="3886200" indent="-228600" eaLnBrk="0" fontAlgn="base" hangingPunct="0">
              <a:lnSpc>
                <a:spcPct val="90000"/>
              </a:lnSpc>
              <a:spcBef>
                <a:spcPts val="500"/>
              </a:spcBef>
              <a:spcAft>
                <a:spcPct val="0"/>
              </a:spcAft>
              <a:buFont typeface="Arial" charset="0"/>
              <a:buChar char="•"/>
              <a:defRPr>
                <a:latin typeface="Calibri" charset="0"/>
              </a:defRPr>
            </a:lvl9pPr>
          </a:lstStyle>
          <a:p>
            <a:r>
              <a:rPr lang="en-GB" altLang="en-US" dirty="0"/>
              <a:t>Culture analysis</a:t>
            </a:r>
          </a:p>
        </p:txBody>
      </p:sp>
      <p:sp>
        <p:nvSpPr>
          <p:cNvPr id="24" name="TextBox 11"/>
          <p:cNvSpPr txBox="1">
            <a:spLocks noChangeArrowheads="1"/>
          </p:cNvSpPr>
          <p:nvPr/>
        </p:nvSpPr>
        <p:spPr bwMode="auto">
          <a:xfrm>
            <a:off x="4366628" y="5312635"/>
            <a:ext cx="4133315" cy="369332"/>
          </a:xfrm>
          <a:prstGeom prst="rect">
            <a:avLst/>
          </a:prstGeom>
          <a:solidFill>
            <a:srgbClr val="FF0000"/>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dirty="0">
                <a:solidFill>
                  <a:srgbClr val="000000"/>
                </a:solidFill>
                <a:latin typeface="Arial" charset="0"/>
              </a:rPr>
              <a:t>4 gen. int. strategies</a:t>
            </a:r>
          </a:p>
        </p:txBody>
      </p:sp>
      <p:sp>
        <p:nvSpPr>
          <p:cNvPr id="25" name="TextBox 11"/>
          <p:cNvSpPr txBox="1">
            <a:spLocks noChangeArrowheads="1"/>
          </p:cNvSpPr>
          <p:nvPr/>
        </p:nvSpPr>
        <p:spPr bwMode="auto">
          <a:xfrm>
            <a:off x="845535" y="5302324"/>
            <a:ext cx="3521093" cy="369332"/>
          </a:xfrm>
          <a:prstGeom prst="rect">
            <a:avLst/>
          </a:prstGeom>
          <a:solidFill>
            <a:srgbClr val="FF0000"/>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dirty="0">
                <a:solidFill>
                  <a:srgbClr val="000000"/>
                </a:solidFill>
                <a:latin typeface="Arial" charset="0"/>
              </a:rPr>
              <a:t>Mode of Market Entry</a:t>
            </a:r>
          </a:p>
        </p:txBody>
      </p:sp>
      <p:cxnSp>
        <p:nvCxnSpPr>
          <p:cNvPr id="26" name="Straight Arrow Connector 25"/>
          <p:cNvCxnSpPr>
            <a:stCxn id="114702" idx="2"/>
          </p:cNvCxnSpPr>
          <p:nvPr/>
        </p:nvCxnSpPr>
        <p:spPr>
          <a:xfrm flipH="1">
            <a:off x="2948557" y="4598242"/>
            <a:ext cx="1147" cy="69402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91" idx="2"/>
          </p:cNvCxnSpPr>
          <p:nvPr/>
        </p:nvCxnSpPr>
        <p:spPr>
          <a:xfrm flipH="1">
            <a:off x="7323971" y="4582022"/>
            <a:ext cx="361" cy="75005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2"/>
          </p:cNvCxnSpPr>
          <p:nvPr/>
        </p:nvCxnSpPr>
        <p:spPr>
          <a:xfrm flipH="1">
            <a:off x="4890537" y="4444077"/>
            <a:ext cx="1" cy="85601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14690" idx="3"/>
            <a:endCxn id="114691" idx="1"/>
          </p:cNvCxnSpPr>
          <p:nvPr/>
        </p:nvCxnSpPr>
        <p:spPr>
          <a:xfrm flipV="1">
            <a:off x="1803584" y="1447875"/>
            <a:ext cx="2004313" cy="854"/>
          </a:xfrm>
          <a:prstGeom prst="straightConnector1">
            <a:avLst/>
          </a:prstGeom>
          <a:ln w="3492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stCxn id="7" idx="4"/>
            <a:endCxn id="27" idx="0"/>
          </p:cNvCxnSpPr>
          <p:nvPr/>
        </p:nvCxnSpPr>
        <p:spPr>
          <a:xfrm>
            <a:off x="4535458" y="3707045"/>
            <a:ext cx="355080" cy="367700"/>
          </a:xfrm>
          <a:prstGeom prst="straightConnector1">
            <a:avLst/>
          </a:prstGeom>
          <a:ln w="3492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08" name="TextBox 12"/>
          <p:cNvSpPr txBox="1">
            <a:spLocks noChangeArrowheads="1"/>
          </p:cNvSpPr>
          <p:nvPr/>
        </p:nvSpPr>
        <p:spPr bwMode="auto">
          <a:xfrm>
            <a:off x="9586194" y="3169113"/>
            <a:ext cx="17526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1100" dirty="0">
                <a:solidFill>
                  <a:srgbClr val="000000"/>
                </a:solidFill>
                <a:latin typeface="Arial" charset="0"/>
              </a:rPr>
              <a:t>Match external factor differences? (O&amp;T)</a:t>
            </a:r>
          </a:p>
        </p:txBody>
      </p:sp>
      <p:sp>
        <p:nvSpPr>
          <p:cNvPr id="112" name="TextBox 12"/>
          <p:cNvSpPr txBox="1">
            <a:spLocks noChangeArrowheads="1"/>
          </p:cNvSpPr>
          <p:nvPr/>
        </p:nvSpPr>
        <p:spPr bwMode="auto">
          <a:xfrm>
            <a:off x="7464838" y="1639355"/>
            <a:ext cx="122671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Which is the predominant driver that forces the company to internationalise?</a:t>
            </a:r>
          </a:p>
          <a:p>
            <a:pPr marL="171450" indent="-171450">
              <a:lnSpc>
                <a:spcPct val="100000"/>
              </a:lnSpc>
              <a:spcBef>
                <a:spcPct val="0"/>
              </a:spcBef>
            </a:pPr>
            <a:r>
              <a:rPr lang="en-GB" altLang="en-US" sz="800" i="1" dirty="0">
                <a:solidFill>
                  <a:srgbClr val="000000"/>
                </a:solidFill>
                <a:latin typeface="Arial" charset="0"/>
              </a:rPr>
              <a:t>Market?</a:t>
            </a:r>
          </a:p>
          <a:p>
            <a:pPr marL="171450" indent="-171450">
              <a:lnSpc>
                <a:spcPct val="100000"/>
              </a:lnSpc>
              <a:spcBef>
                <a:spcPct val="0"/>
              </a:spcBef>
            </a:pPr>
            <a:r>
              <a:rPr lang="en-GB" altLang="en-US" sz="800" i="1" dirty="0">
                <a:solidFill>
                  <a:srgbClr val="000000"/>
                </a:solidFill>
                <a:latin typeface="Arial" charset="0"/>
              </a:rPr>
              <a:t>Cost?</a:t>
            </a:r>
          </a:p>
          <a:p>
            <a:pPr marL="171450" indent="-171450">
              <a:lnSpc>
                <a:spcPct val="100000"/>
              </a:lnSpc>
              <a:spcBef>
                <a:spcPct val="0"/>
              </a:spcBef>
            </a:pPr>
            <a:r>
              <a:rPr lang="en-GB" altLang="en-US" sz="800" i="1" dirty="0">
                <a:solidFill>
                  <a:srgbClr val="000000"/>
                </a:solidFill>
                <a:latin typeface="Arial" charset="0"/>
              </a:rPr>
              <a:t>Competitive?</a:t>
            </a:r>
          </a:p>
          <a:p>
            <a:pPr marL="171450" indent="-171450">
              <a:lnSpc>
                <a:spcPct val="100000"/>
              </a:lnSpc>
              <a:spcBef>
                <a:spcPct val="0"/>
              </a:spcBef>
            </a:pPr>
            <a:r>
              <a:rPr lang="en-GB" altLang="en-US" sz="800" i="1" dirty="0">
                <a:solidFill>
                  <a:srgbClr val="000000"/>
                </a:solidFill>
                <a:latin typeface="Arial" charset="0"/>
              </a:rPr>
              <a:t>Global?</a:t>
            </a:r>
          </a:p>
        </p:txBody>
      </p:sp>
      <p:sp>
        <p:nvSpPr>
          <p:cNvPr id="113" name="TextBox 12"/>
          <p:cNvSpPr txBox="1">
            <a:spLocks noChangeArrowheads="1"/>
          </p:cNvSpPr>
          <p:nvPr/>
        </p:nvSpPr>
        <p:spPr bwMode="auto">
          <a:xfrm>
            <a:off x="56376" y="1633395"/>
            <a:ext cx="12734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External factors &amp; current company actions</a:t>
            </a:r>
          </a:p>
        </p:txBody>
      </p:sp>
      <p:sp>
        <p:nvSpPr>
          <p:cNvPr id="114" name="TextBox 12"/>
          <p:cNvSpPr txBox="1">
            <a:spLocks noChangeArrowheads="1"/>
          </p:cNvSpPr>
          <p:nvPr/>
        </p:nvSpPr>
        <p:spPr bwMode="auto">
          <a:xfrm>
            <a:off x="4523697" y="1652595"/>
            <a:ext cx="1451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External factors &amp; identification of potential company actions</a:t>
            </a:r>
          </a:p>
        </p:txBody>
      </p:sp>
      <p:sp>
        <p:nvSpPr>
          <p:cNvPr id="115" name="TextBox 12"/>
          <p:cNvSpPr txBox="1">
            <a:spLocks noChangeArrowheads="1"/>
          </p:cNvSpPr>
          <p:nvPr/>
        </p:nvSpPr>
        <p:spPr bwMode="auto">
          <a:xfrm>
            <a:off x="358490" y="2138413"/>
            <a:ext cx="1418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What are the key drivers that contribute to the success of the company?</a:t>
            </a:r>
          </a:p>
        </p:txBody>
      </p:sp>
      <p:sp>
        <p:nvSpPr>
          <p:cNvPr id="116" name="TextBox 12"/>
          <p:cNvSpPr txBox="1">
            <a:spLocks noChangeArrowheads="1"/>
          </p:cNvSpPr>
          <p:nvPr/>
        </p:nvSpPr>
        <p:spPr bwMode="auto">
          <a:xfrm>
            <a:off x="841700" y="2837396"/>
            <a:ext cx="10457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Create scenarios from PESTEL and/or YIP int. drivers. Which is the best one?</a:t>
            </a:r>
          </a:p>
        </p:txBody>
      </p:sp>
      <p:sp>
        <p:nvSpPr>
          <p:cNvPr id="117" name="TextBox 12"/>
          <p:cNvSpPr txBox="1">
            <a:spLocks noChangeArrowheads="1"/>
          </p:cNvSpPr>
          <p:nvPr/>
        </p:nvSpPr>
        <p:spPr bwMode="auto">
          <a:xfrm>
            <a:off x="6389328" y="1773677"/>
            <a:ext cx="6308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b="1" dirty="0">
                <a:solidFill>
                  <a:srgbClr val="FF0000"/>
                </a:solidFill>
                <a:latin typeface="Arial" charset="0"/>
              </a:rPr>
              <a:t>Key int. drivers?</a:t>
            </a:r>
          </a:p>
        </p:txBody>
      </p:sp>
      <p:sp>
        <p:nvSpPr>
          <p:cNvPr id="118" name="TextBox 12"/>
          <p:cNvSpPr txBox="1">
            <a:spLocks noChangeArrowheads="1"/>
          </p:cNvSpPr>
          <p:nvPr/>
        </p:nvSpPr>
        <p:spPr bwMode="auto">
          <a:xfrm>
            <a:off x="3194654" y="2321749"/>
            <a:ext cx="11438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b="1" dirty="0">
                <a:solidFill>
                  <a:srgbClr val="FF0000"/>
                </a:solidFill>
                <a:latin typeface="Arial" charset="0"/>
              </a:rPr>
              <a:t>Key PESTEL drivers?</a:t>
            </a:r>
          </a:p>
        </p:txBody>
      </p:sp>
      <p:sp>
        <p:nvSpPr>
          <p:cNvPr id="137" name="TextBox 12"/>
          <p:cNvSpPr txBox="1">
            <a:spLocks noChangeArrowheads="1"/>
          </p:cNvSpPr>
          <p:nvPr/>
        </p:nvSpPr>
        <p:spPr bwMode="auto">
          <a:xfrm>
            <a:off x="89452" y="4007231"/>
            <a:ext cx="2179214" cy="99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Identification TC attractiveness:</a:t>
            </a:r>
          </a:p>
          <a:p>
            <a:pPr marL="171450" indent="-171450">
              <a:lnSpc>
                <a:spcPct val="100000"/>
              </a:lnSpc>
              <a:spcBef>
                <a:spcPct val="0"/>
              </a:spcBef>
            </a:pPr>
            <a:r>
              <a:rPr lang="en-GB" altLang="en-US" sz="800" i="1" dirty="0">
                <a:solidFill>
                  <a:srgbClr val="000000"/>
                </a:solidFill>
                <a:latin typeface="Arial" charset="0"/>
              </a:rPr>
              <a:t>Threat of entry</a:t>
            </a:r>
          </a:p>
          <a:p>
            <a:pPr marL="171450" indent="-171450">
              <a:lnSpc>
                <a:spcPct val="100000"/>
              </a:lnSpc>
              <a:spcBef>
                <a:spcPct val="0"/>
              </a:spcBef>
            </a:pPr>
            <a:r>
              <a:rPr lang="en-GB" altLang="en-US" sz="800" i="1" dirty="0">
                <a:solidFill>
                  <a:srgbClr val="000000"/>
                </a:solidFill>
                <a:latin typeface="Arial" charset="0"/>
              </a:rPr>
              <a:t>Threat of substitutes</a:t>
            </a:r>
          </a:p>
          <a:p>
            <a:pPr marL="171450" indent="-171450">
              <a:lnSpc>
                <a:spcPct val="100000"/>
              </a:lnSpc>
              <a:spcBef>
                <a:spcPct val="0"/>
              </a:spcBef>
            </a:pPr>
            <a:r>
              <a:rPr lang="en-GB" altLang="en-US" sz="800" i="1" dirty="0">
                <a:solidFill>
                  <a:srgbClr val="000000"/>
                </a:solidFill>
                <a:latin typeface="Arial" charset="0"/>
              </a:rPr>
              <a:t>Bargaining power of buyers (customers)</a:t>
            </a:r>
          </a:p>
          <a:p>
            <a:pPr marL="171450" indent="-171450">
              <a:lnSpc>
                <a:spcPct val="100000"/>
              </a:lnSpc>
              <a:spcBef>
                <a:spcPct val="0"/>
              </a:spcBef>
            </a:pPr>
            <a:r>
              <a:rPr lang="en-GB" altLang="en-US" sz="800" i="1" dirty="0">
                <a:solidFill>
                  <a:srgbClr val="000000"/>
                </a:solidFill>
                <a:latin typeface="Arial" charset="0"/>
              </a:rPr>
              <a:t>Bargaining power of suppliers</a:t>
            </a:r>
          </a:p>
          <a:p>
            <a:pPr marL="171450" indent="-171450">
              <a:lnSpc>
                <a:spcPct val="100000"/>
              </a:lnSpc>
              <a:spcBef>
                <a:spcPct val="0"/>
              </a:spcBef>
            </a:pPr>
            <a:r>
              <a:rPr lang="en-GB" altLang="en-US" sz="800" i="1" dirty="0">
                <a:solidFill>
                  <a:srgbClr val="000000"/>
                </a:solidFill>
                <a:latin typeface="Arial" charset="0"/>
              </a:rPr>
              <a:t>Rivalry between competitors</a:t>
            </a:r>
          </a:p>
          <a:p>
            <a:pPr marL="171450" indent="-171450">
              <a:lnSpc>
                <a:spcPct val="100000"/>
              </a:lnSpc>
              <a:spcBef>
                <a:spcPct val="0"/>
              </a:spcBef>
            </a:pPr>
            <a:endParaRPr lang="en-GB" altLang="en-US" sz="1000" i="1" dirty="0">
              <a:solidFill>
                <a:srgbClr val="000000"/>
              </a:solidFill>
              <a:latin typeface="Arial" charset="0"/>
            </a:endParaRPr>
          </a:p>
        </p:txBody>
      </p:sp>
      <p:sp>
        <p:nvSpPr>
          <p:cNvPr id="190" name="TextBox 12"/>
          <p:cNvSpPr txBox="1">
            <a:spLocks noChangeArrowheads="1"/>
          </p:cNvSpPr>
          <p:nvPr/>
        </p:nvSpPr>
        <p:spPr bwMode="auto">
          <a:xfrm>
            <a:off x="4693329" y="3148453"/>
            <a:ext cx="13433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What are the cultural differences between HC and TC? (use CAGE &amp; Hofstede)</a:t>
            </a:r>
          </a:p>
        </p:txBody>
      </p:sp>
      <p:sp>
        <p:nvSpPr>
          <p:cNvPr id="191" name="TextBox 11"/>
          <p:cNvSpPr txBox="1">
            <a:spLocks noChangeArrowheads="1"/>
          </p:cNvSpPr>
          <p:nvPr/>
        </p:nvSpPr>
        <p:spPr bwMode="auto">
          <a:xfrm>
            <a:off x="6012160" y="3935691"/>
            <a:ext cx="2624343" cy="646331"/>
          </a:xfrm>
          <a:prstGeom prst="rect">
            <a:avLst/>
          </a:prstGeom>
          <a:solidFill>
            <a:srgbClr val="FFC000"/>
          </a:solidFill>
          <a:ln w="22225">
            <a:solidFill>
              <a:schemeClr val="tx1"/>
            </a:solidFill>
            <a:miter lim="800000"/>
            <a:headEnd/>
            <a:tailEnd/>
          </a:ln>
        </p:spPr>
        <p:txBody>
          <a:bodyPr wrap="square">
            <a:spAutoFit/>
          </a:bodyPr>
          <a:lstStyle>
            <a:defPPr>
              <a:defRPr lang="en-US"/>
            </a:defPPr>
            <a:lvl1pPr algn="ctr">
              <a:lnSpc>
                <a:spcPct val="100000"/>
              </a:lnSpc>
              <a:spcBef>
                <a:spcPct val="0"/>
              </a:spcBef>
              <a:buFontTx/>
              <a:buNone/>
              <a:defRPr>
                <a:solidFill>
                  <a:srgbClr val="000000"/>
                </a:solidFill>
                <a:latin typeface="Arial" charset="0"/>
              </a:defRPr>
            </a:lvl1pPr>
            <a:lvl2pPr marL="742950" indent="-285750">
              <a:lnSpc>
                <a:spcPct val="90000"/>
              </a:lnSpc>
              <a:spcBef>
                <a:spcPts val="500"/>
              </a:spcBef>
              <a:buFont typeface="Arial" charset="0"/>
              <a:buChar char="•"/>
              <a:defRPr sz="2400">
                <a:latin typeface="Calibri" charset="0"/>
              </a:defRPr>
            </a:lvl2pPr>
            <a:lvl3pPr marL="1143000" indent="-228600">
              <a:lnSpc>
                <a:spcPct val="90000"/>
              </a:lnSpc>
              <a:spcBef>
                <a:spcPts val="500"/>
              </a:spcBef>
              <a:buFont typeface="Arial" charset="0"/>
              <a:buChar char="•"/>
              <a:defRPr sz="2000">
                <a:latin typeface="Calibri" charset="0"/>
              </a:defRPr>
            </a:lvl3pPr>
            <a:lvl4pPr marL="1600200" indent="-228600">
              <a:lnSpc>
                <a:spcPct val="90000"/>
              </a:lnSpc>
              <a:spcBef>
                <a:spcPts val="500"/>
              </a:spcBef>
              <a:buFont typeface="Arial" charset="0"/>
              <a:buChar char="•"/>
              <a:defRPr>
                <a:latin typeface="Calibri" charset="0"/>
              </a:defRPr>
            </a:lvl4pPr>
            <a:lvl5pPr marL="2057400" indent="-228600">
              <a:lnSpc>
                <a:spcPct val="90000"/>
              </a:lnSpc>
              <a:spcBef>
                <a:spcPts val="500"/>
              </a:spcBef>
              <a:buFont typeface="Arial" charset="0"/>
              <a:buChar char="•"/>
              <a:defRPr>
                <a:latin typeface="Calibri" charset="0"/>
              </a:defRPr>
            </a:lvl5pPr>
            <a:lvl6pPr marL="2514600" indent="-228600" eaLnBrk="0" fontAlgn="base" hangingPunct="0">
              <a:lnSpc>
                <a:spcPct val="90000"/>
              </a:lnSpc>
              <a:spcBef>
                <a:spcPts val="500"/>
              </a:spcBef>
              <a:spcAft>
                <a:spcPct val="0"/>
              </a:spcAft>
              <a:buFont typeface="Arial" charset="0"/>
              <a:buChar char="•"/>
              <a:defRPr>
                <a:latin typeface="Calibri" charset="0"/>
              </a:defRPr>
            </a:lvl6pPr>
            <a:lvl7pPr marL="2971800" indent="-228600" eaLnBrk="0" fontAlgn="base" hangingPunct="0">
              <a:lnSpc>
                <a:spcPct val="90000"/>
              </a:lnSpc>
              <a:spcBef>
                <a:spcPts val="500"/>
              </a:spcBef>
              <a:spcAft>
                <a:spcPct val="0"/>
              </a:spcAft>
              <a:buFont typeface="Arial" charset="0"/>
              <a:buChar char="•"/>
              <a:defRPr>
                <a:latin typeface="Calibri" charset="0"/>
              </a:defRPr>
            </a:lvl7pPr>
            <a:lvl8pPr marL="3429000" indent="-228600" eaLnBrk="0" fontAlgn="base" hangingPunct="0">
              <a:lnSpc>
                <a:spcPct val="90000"/>
              </a:lnSpc>
              <a:spcBef>
                <a:spcPts val="500"/>
              </a:spcBef>
              <a:spcAft>
                <a:spcPct val="0"/>
              </a:spcAft>
              <a:buFont typeface="Arial" charset="0"/>
              <a:buChar char="•"/>
              <a:defRPr>
                <a:latin typeface="Calibri" charset="0"/>
              </a:defRPr>
            </a:lvl8pPr>
            <a:lvl9pPr marL="3886200" indent="-228600" eaLnBrk="0" fontAlgn="base" hangingPunct="0">
              <a:lnSpc>
                <a:spcPct val="90000"/>
              </a:lnSpc>
              <a:spcBef>
                <a:spcPts val="500"/>
              </a:spcBef>
              <a:spcAft>
                <a:spcPct val="0"/>
              </a:spcAft>
              <a:buFont typeface="Arial" charset="0"/>
              <a:buChar char="•"/>
              <a:defRPr>
                <a:latin typeface="Calibri" charset="0"/>
              </a:defRPr>
            </a:lvl9pPr>
          </a:lstStyle>
          <a:p>
            <a:r>
              <a:rPr lang="en-GB" altLang="en-US" dirty="0"/>
              <a:t>Global-local standardisation analysis</a:t>
            </a:r>
          </a:p>
        </p:txBody>
      </p:sp>
      <p:sp>
        <p:nvSpPr>
          <p:cNvPr id="192" name="TextBox 12"/>
          <p:cNvSpPr txBox="1">
            <a:spLocks noChangeArrowheads="1"/>
          </p:cNvSpPr>
          <p:nvPr/>
        </p:nvSpPr>
        <p:spPr bwMode="auto">
          <a:xfrm>
            <a:off x="7417375" y="3243152"/>
            <a:ext cx="1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To what extent can products be standardised across national boundaries or need to be adapted to meet local requirements?</a:t>
            </a:r>
          </a:p>
        </p:txBody>
      </p:sp>
      <p:cxnSp>
        <p:nvCxnSpPr>
          <p:cNvPr id="193" name="Straight Arrow Connector 192"/>
          <p:cNvCxnSpPr>
            <a:stCxn id="114695" idx="2"/>
            <a:endCxn id="191" idx="0"/>
          </p:cNvCxnSpPr>
          <p:nvPr/>
        </p:nvCxnSpPr>
        <p:spPr>
          <a:xfrm>
            <a:off x="7298178" y="1656451"/>
            <a:ext cx="26154" cy="227924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3" name="TextBox 12"/>
          <p:cNvSpPr txBox="1">
            <a:spLocks noChangeArrowheads="1"/>
          </p:cNvSpPr>
          <p:nvPr/>
        </p:nvSpPr>
        <p:spPr bwMode="auto">
          <a:xfrm>
            <a:off x="7323971" y="4575559"/>
            <a:ext cx="11263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b="1" dirty="0">
                <a:solidFill>
                  <a:srgbClr val="FF0000"/>
                </a:solidFill>
                <a:latin typeface="Arial" charset="0"/>
              </a:rPr>
              <a:t>Global / local driver?</a:t>
            </a:r>
          </a:p>
        </p:txBody>
      </p:sp>
      <p:sp>
        <p:nvSpPr>
          <p:cNvPr id="214" name="TextBox 12"/>
          <p:cNvSpPr txBox="1">
            <a:spLocks noChangeArrowheads="1"/>
          </p:cNvSpPr>
          <p:nvPr/>
        </p:nvSpPr>
        <p:spPr bwMode="auto">
          <a:xfrm>
            <a:off x="5538774" y="5723552"/>
            <a:ext cx="30110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Define the internationalisation strategy (</a:t>
            </a:r>
            <a:r>
              <a:rPr lang="en-GB" altLang="en-US" sz="800" b="1" i="1" u="sng" dirty="0">
                <a:solidFill>
                  <a:srgbClr val="000000"/>
                </a:solidFill>
                <a:latin typeface="Arial" charset="0"/>
              </a:rPr>
              <a:t>Export, Global, Transnational, Multi-domestic</a:t>
            </a:r>
            <a:r>
              <a:rPr lang="en-GB" altLang="en-US" sz="800" i="1" dirty="0">
                <a:solidFill>
                  <a:srgbClr val="000000"/>
                </a:solidFill>
                <a:latin typeface="Arial" charset="0"/>
              </a:rPr>
              <a:t>) according to</a:t>
            </a:r>
          </a:p>
          <a:p>
            <a:pPr marL="228600" indent="-228600">
              <a:lnSpc>
                <a:spcPct val="100000"/>
              </a:lnSpc>
              <a:spcBef>
                <a:spcPct val="0"/>
              </a:spcBef>
              <a:buFontTx/>
              <a:buAutoNum type="arabicParenR"/>
            </a:pPr>
            <a:r>
              <a:rPr lang="en-GB" altLang="en-US" sz="800" i="1" dirty="0">
                <a:solidFill>
                  <a:srgbClr val="000000"/>
                </a:solidFill>
                <a:latin typeface="Arial" charset="0"/>
              </a:rPr>
              <a:t>Global / local drivers</a:t>
            </a:r>
          </a:p>
          <a:p>
            <a:pPr marL="228600" indent="-228600">
              <a:lnSpc>
                <a:spcPct val="100000"/>
              </a:lnSpc>
              <a:spcBef>
                <a:spcPct val="0"/>
              </a:spcBef>
              <a:buFontTx/>
              <a:buAutoNum type="arabicParenR"/>
            </a:pPr>
            <a:r>
              <a:rPr lang="en-GB" altLang="en-US" sz="800" i="1" dirty="0">
                <a:solidFill>
                  <a:srgbClr val="000000"/>
                </a:solidFill>
                <a:latin typeface="Arial" charset="0"/>
              </a:rPr>
              <a:t>Internal Strengths and weaknesses</a:t>
            </a:r>
          </a:p>
          <a:p>
            <a:pPr marL="228600" indent="-228600">
              <a:lnSpc>
                <a:spcPct val="100000"/>
              </a:lnSpc>
              <a:spcBef>
                <a:spcPct val="0"/>
              </a:spcBef>
              <a:buFontTx/>
              <a:buAutoNum type="arabicParenR"/>
            </a:pPr>
            <a:r>
              <a:rPr lang="en-GB" altLang="en-US" sz="800" i="1" dirty="0">
                <a:solidFill>
                  <a:srgbClr val="000000"/>
                </a:solidFill>
                <a:latin typeface="Arial" charset="0"/>
              </a:rPr>
              <a:t>TC attractiveness</a:t>
            </a:r>
          </a:p>
          <a:p>
            <a:pPr marL="228600" indent="-228600">
              <a:lnSpc>
                <a:spcPct val="100000"/>
              </a:lnSpc>
              <a:spcBef>
                <a:spcPct val="0"/>
              </a:spcBef>
              <a:buFontTx/>
              <a:buAutoNum type="arabicParenR"/>
            </a:pPr>
            <a:r>
              <a:rPr lang="en-GB" altLang="en-US" sz="800" i="1" dirty="0">
                <a:solidFill>
                  <a:srgbClr val="000000"/>
                </a:solidFill>
                <a:latin typeface="Arial" charset="0"/>
              </a:rPr>
              <a:t>Culture</a:t>
            </a:r>
          </a:p>
          <a:p>
            <a:pPr marL="228600" indent="-228600">
              <a:lnSpc>
                <a:spcPct val="100000"/>
              </a:lnSpc>
              <a:spcBef>
                <a:spcPct val="0"/>
              </a:spcBef>
              <a:buFontTx/>
              <a:buAutoNum type="arabicParenR"/>
            </a:pPr>
            <a:r>
              <a:rPr lang="en-GB" altLang="en-US" sz="800" i="1" dirty="0">
                <a:solidFill>
                  <a:srgbClr val="000000"/>
                </a:solidFill>
                <a:latin typeface="Arial" charset="0"/>
              </a:rPr>
              <a:t>Scenarios</a:t>
            </a:r>
          </a:p>
        </p:txBody>
      </p:sp>
      <p:sp>
        <p:nvSpPr>
          <p:cNvPr id="220" name="TextBox 12"/>
          <p:cNvSpPr txBox="1">
            <a:spLocks noChangeArrowheads="1"/>
          </p:cNvSpPr>
          <p:nvPr/>
        </p:nvSpPr>
        <p:spPr bwMode="auto">
          <a:xfrm>
            <a:off x="4879214" y="4452348"/>
            <a:ext cx="11263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b="1" dirty="0">
                <a:solidFill>
                  <a:srgbClr val="FF0000"/>
                </a:solidFill>
                <a:latin typeface="Arial" charset="0"/>
              </a:rPr>
              <a:t>Internal strengths &amp; weaknesses</a:t>
            </a:r>
          </a:p>
        </p:txBody>
      </p:sp>
      <p:sp>
        <p:nvSpPr>
          <p:cNvPr id="221" name="TextBox 12"/>
          <p:cNvSpPr txBox="1">
            <a:spLocks noChangeArrowheads="1"/>
          </p:cNvSpPr>
          <p:nvPr/>
        </p:nvSpPr>
        <p:spPr bwMode="auto">
          <a:xfrm>
            <a:off x="2913182" y="4628202"/>
            <a:ext cx="112634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b="1" dirty="0">
                <a:solidFill>
                  <a:srgbClr val="FF0000"/>
                </a:solidFill>
                <a:latin typeface="Arial" charset="0"/>
              </a:rPr>
              <a:t>TC attractiveness</a:t>
            </a:r>
          </a:p>
        </p:txBody>
      </p:sp>
      <p:cxnSp>
        <p:nvCxnSpPr>
          <p:cNvPr id="222" name="Straight Arrow Connector 221"/>
          <p:cNvCxnSpPr/>
          <p:nvPr/>
        </p:nvCxnSpPr>
        <p:spPr>
          <a:xfrm flipH="1">
            <a:off x="5902894" y="3163825"/>
            <a:ext cx="6894" cy="2126271"/>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5" name="TextBox 12"/>
          <p:cNvSpPr txBox="1">
            <a:spLocks noChangeArrowheads="1"/>
          </p:cNvSpPr>
          <p:nvPr/>
        </p:nvSpPr>
        <p:spPr bwMode="auto">
          <a:xfrm>
            <a:off x="6299751" y="3165068"/>
            <a:ext cx="8274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b="1">
                <a:solidFill>
                  <a:srgbClr val="FF0000"/>
                </a:solidFill>
                <a:latin typeface="Arial" charset="0"/>
              </a:rPr>
              <a:t>Cultural differences?</a:t>
            </a:r>
            <a:endParaRPr lang="en-GB" altLang="en-US" sz="800" b="1" dirty="0">
              <a:solidFill>
                <a:srgbClr val="FF0000"/>
              </a:solidFill>
              <a:latin typeface="Arial" charset="0"/>
            </a:endParaRPr>
          </a:p>
        </p:txBody>
      </p:sp>
      <p:sp>
        <p:nvSpPr>
          <p:cNvPr id="226" name="TextBox 12"/>
          <p:cNvSpPr txBox="1">
            <a:spLocks noChangeArrowheads="1"/>
          </p:cNvSpPr>
          <p:nvPr/>
        </p:nvSpPr>
        <p:spPr bwMode="auto">
          <a:xfrm>
            <a:off x="877819" y="5782532"/>
            <a:ext cx="3228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Identify the best market entry mode for your TC? (Which is the best market entry mode? Is it:</a:t>
            </a:r>
          </a:p>
          <a:p>
            <a:pPr marL="228600" indent="-228600">
              <a:lnSpc>
                <a:spcPct val="100000"/>
              </a:lnSpc>
              <a:spcBef>
                <a:spcPct val="0"/>
              </a:spcBef>
              <a:buFontTx/>
              <a:buAutoNum type="arabicParenR"/>
            </a:pPr>
            <a:r>
              <a:rPr lang="en-GB" altLang="en-US" sz="800" i="1" dirty="0">
                <a:solidFill>
                  <a:srgbClr val="000000"/>
                </a:solidFill>
                <a:latin typeface="Arial" charset="0"/>
              </a:rPr>
              <a:t>Export?</a:t>
            </a:r>
          </a:p>
          <a:p>
            <a:pPr marL="228600" indent="-228600">
              <a:lnSpc>
                <a:spcPct val="100000"/>
              </a:lnSpc>
              <a:spcBef>
                <a:spcPct val="0"/>
              </a:spcBef>
              <a:buFontTx/>
              <a:buAutoNum type="arabicParenR"/>
            </a:pPr>
            <a:r>
              <a:rPr lang="en-GB" altLang="en-US" sz="800" i="1" dirty="0">
                <a:solidFill>
                  <a:srgbClr val="000000"/>
                </a:solidFill>
                <a:latin typeface="Arial" charset="0"/>
              </a:rPr>
              <a:t>License or franchise?</a:t>
            </a:r>
          </a:p>
          <a:p>
            <a:pPr marL="228600" indent="-228600">
              <a:lnSpc>
                <a:spcPct val="100000"/>
              </a:lnSpc>
              <a:spcBef>
                <a:spcPct val="0"/>
              </a:spcBef>
              <a:buFontTx/>
              <a:buAutoNum type="arabicParenR"/>
            </a:pPr>
            <a:r>
              <a:rPr lang="en-GB" altLang="en-US" sz="800" i="1" dirty="0">
                <a:solidFill>
                  <a:srgbClr val="000000"/>
                </a:solidFill>
                <a:latin typeface="Arial" charset="0"/>
              </a:rPr>
              <a:t>Joint venture?</a:t>
            </a:r>
          </a:p>
          <a:p>
            <a:pPr marL="228600" indent="-228600">
              <a:lnSpc>
                <a:spcPct val="100000"/>
              </a:lnSpc>
              <a:spcBef>
                <a:spcPct val="0"/>
              </a:spcBef>
              <a:buFontTx/>
              <a:buAutoNum type="arabicParenR"/>
            </a:pPr>
            <a:r>
              <a:rPr lang="en-GB" altLang="en-US" sz="800" i="1" dirty="0">
                <a:solidFill>
                  <a:srgbClr val="000000"/>
                </a:solidFill>
                <a:latin typeface="Arial" charset="0"/>
              </a:rPr>
              <a:t>Wholly owned subsidiary (FDI)?</a:t>
            </a:r>
          </a:p>
        </p:txBody>
      </p:sp>
      <p:cxnSp>
        <p:nvCxnSpPr>
          <p:cNvPr id="229" name="Straight Arrow Connector 228"/>
          <p:cNvCxnSpPr/>
          <p:nvPr/>
        </p:nvCxnSpPr>
        <p:spPr>
          <a:xfrm>
            <a:off x="2175024" y="3573396"/>
            <a:ext cx="2878" cy="1728928"/>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1" name="TextBox 12"/>
          <p:cNvSpPr txBox="1">
            <a:spLocks noChangeArrowheads="1"/>
          </p:cNvSpPr>
          <p:nvPr/>
        </p:nvSpPr>
        <p:spPr bwMode="auto">
          <a:xfrm>
            <a:off x="1594084" y="3592630"/>
            <a:ext cx="12668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b="1" dirty="0">
                <a:solidFill>
                  <a:srgbClr val="FF0000"/>
                </a:solidFill>
                <a:latin typeface="Arial" charset="0"/>
              </a:rPr>
              <a:t>Preferred scenario</a:t>
            </a:r>
          </a:p>
        </p:txBody>
      </p:sp>
      <p:sp>
        <p:nvSpPr>
          <p:cNvPr id="157" name="TextBox 156"/>
          <p:cNvSpPr txBox="1"/>
          <p:nvPr/>
        </p:nvSpPr>
        <p:spPr>
          <a:xfrm>
            <a:off x="7872035" y="6442645"/>
            <a:ext cx="1156559" cy="369332"/>
          </a:xfrm>
          <a:prstGeom prst="rect">
            <a:avLst/>
          </a:prstGeom>
          <a:noFill/>
          <a:ln w="15875">
            <a:solidFill>
              <a:schemeClr val="tx1"/>
            </a:solidFill>
          </a:ln>
        </p:spPr>
        <p:txBody>
          <a:bodyPr wrap="square" rtlCol="0">
            <a:spAutoFit/>
          </a:bodyPr>
          <a:lstStyle/>
          <a:p>
            <a:r>
              <a:rPr lang="en-GB" sz="900" dirty="0"/>
              <a:t>HC Home Country</a:t>
            </a:r>
          </a:p>
          <a:p>
            <a:r>
              <a:rPr lang="en-GB" sz="900" dirty="0"/>
              <a:t>TC Target Country</a:t>
            </a:r>
          </a:p>
        </p:txBody>
      </p:sp>
      <p:sp>
        <p:nvSpPr>
          <p:cNvPr id="7" name="Triangle 6"/>
          <p:cNvSpPr/>
          <p:nvPr/>
        </p:nvSpPr>
        <p:spPr>
          <a:xfrm>
            <a:off x="3575705" y="2879672"/>
            <a:ext cx="959753" cy="827373"/>
          </a:xfrm>
          <a:prstGeom prst="triangle">
            <a:avLst/>
          </a:prstGeom>
          <a:noFill/>
          <a:ln w="3492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5" name="Straight Arrow Connector 54"/>
          <p:cNvCxnSpPr>
            <a:stCxn id="114702" idx="0"/>
            <a:endCxn id="7" idx="2"/>
          </p:cNvCxnSpPr>
          <p:nvPr/>
        </p:nvCxnSpPr>
        <p:spPr>
          <a:xfrm flipV="1">
            <a:off x="2949704" y="3707045"/>
            <a:ext cx="626001" cy="244866"/>
          </a:xfrm>
          <a:prstGeom prst="straightConnector1">
            <a:avLst/>
          </a:prstGeom>
          <a:ln w="3492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0"/>
            <a:endCxn id="114691" idx="2"/>
          </p:cNvCxnSpPr>
          <p:nvPr/>
        </p:nvCxnSpPr>
        <p:spPr>
          <a:xfrm flipV="1">
            <a:off x="4055582" y="1632541"/>
            <a:ext cx="503094" cy="1247131"/>
          </a:xfrm>
          <a:prstGeom prst="straightConnector1">
            <a:avLst/>
          </a:prstGeom>
          <a:ln w="34925">
            <a:solidFill>
              <a:schemeClr val="tx1"/>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12"/>
          <p:cNvSpPr txBox="1">
            <a:spLocks noChangeArrowheads="1"/>
          </p:cNvSpPr>
          <p:nvPr/>
        </p:nvSpPr>
        <p:spPr bwMode="auto">
          <a:xfrm>
            <a:off x="3757830" y="3238687"/>
            <a:ext cx="7658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b="1" i="1" dirty="0">
                <a:solidFill>
                  <a:srgbClr val="FF0000"/>
                </a:solidFill>
                <a:latin typeface="Arial" charset="0"/>
              </a:rPr>
              <a:t>Correlate External Factors</a:t>
            </a:r>
          </a:p>
        </p:txBody>
      </p:sp>
      <p:cxnSp>
        <p:nvCxnSpPr>
          <p:cNvPr id="50" name="Straight Arrow Connector 49"/>
          <p:cNvCxnSpPr/>
          <p:nvPr/>
        </p:nvCxnSpPr>
        <p:spPr>
          <a:xfrm>
            <a:off x="6294449" y="3163825"/>
            <a:ext cx="5302" cy="787213"/>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4"/>
          <p:cNvSpPr txBox="1">
            <a:spLocks noChangeArrowheads="1"/>
          </p:cNvSpPr>
          <p:nvPr/>
        </p:nvSpPr>
        <p:spPr bwMode="auto">
          <a:xfrm>
            <a:off x="243958" y="408671"/>
            <a:ext cx="2364491" cy="369332"/>
          </a:xfrm>
          <a:prstGeom prst="rect">
            <a:avLst/>
          </a:prstGeom>
          <a:solidFill>
            <a:schemeClr val="accent1"/>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a:solidFill>
                  <a:srgbClr val="000000"/>
                </a:solidFill>
                <a:latin typeface="Arial" charset="0"/>
              </a:rPr>
              <a:t>Vision &amp; Mission </a:t>
            </a:r>
            <a:r>
              <a:rPr lang="en-GB" altLang="en-US" sz="1800" dirty="0">
                <a:solidFill>
                  <a:srgbClr val="000000"/>
                </a:solidFill>
                <a:latin typeface="Arial" charset="0"/>
              </a:rPr>
              <a:t>HC</a:t>
            </a:r>
          </a:p>
        </p:txBody>
      </p:sp>
      <p:sp>
        <p:nvSpPr>
          <p:cNvPr id="70" name="TextBox 4"/>
          <p:cNvSpPr txBox="1">
            <a:spLocks noChangeArrowheads="1"/>
          </p:cNvSpPr>
          <p:nvPr/>
        </p:nvSpPr>
        <p:spPr bwMode="auto">
          <a:xfrm>
            <a:off x="3337529" y="404664"/>
            <a:ext cx="3156326" cy="369332"/>
          </a:xfrm>
          <a:prstGeom prst="rect">
            <a:avLst/>
          </a:prstGeom>
          <a:solidFill>
            <a:schemeClr val="accent1"/>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a:solidFill>
                  <a:srgbClr val="000000"/>
                </a:solidFill>
                <a:latin typeface="Arial" charset="0"/>
              </a:rPr>
              <a:t>Organisational Structure HC</a:t>
            </a:r>
            <a:endParaRPr lang="en-GB" altLang="en-US" sz="1800" dirty="0">
              <a:solidFill>
                <a:srgbClr val="000000"/>
              </a:solidFill>
              <a:latin typeface="Arial" charset="0"/>
            </a:endParaRPr>
          </a:p>
        </p:txBody>
      </p:sp>
      <p:cxnSp>
        <p:nvCxnSpPr>
          <p:cNvPr id="72" name="Straight Arrow Connector 71"/>
          <p:cNvCxnSpPr>
            <a:stCxn id="69" idx="3"/>
            <a:endCxn id="70" idx="1"/>
          </p:cNvCxnSpPr>
          <p:nvPr/>
        </p:nvCxnSpPr>
        <p:spPr>
          <a:xfrm flipV="1">
            <a:off x="2608449" y="589330"/>
            <a:ext cx="729080" cy="4007"/>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1017389" y="1004704"/>
            <a:ext cx="6764004" cy="1019"/>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6" name="TextBox 4"/>
          <p:cNvSpPr txBox="1">
            <a:spLocks noChangeArrowheads="1"/>
          </p:cNvSpPr>
          <p:nvPr/>
        </p:nvSpPr>
        <p:spPr bwMode="auto">
          <a:xfrm>
            <a:off x="7014883" y="407899"/>
            <a:ext cx="1533020" cy="369332"/>
          </a:xfrm>
          <a:prstGeom prst="rect">
            <a:avLst/>
          </a:prstGeom>
          <a:solidFill>
            <a:srgbClr val="FFFF00"/>
          </a:solidFill>
          <a:ln w="22225">
            <a:solidFill>
              <a:schemeClr val="tx1"/>
            </a:solidFill>
            <a:miter lim="800000"/>
            <a:headEnd/>
            <a:tailEnd/>
          </a:ln>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a:lnSpc>
                <a:spcPct val="100000"/>
              </a:lnSpc>
              <a:spcBef>
                <a:spcPct val="0"/>
              </a:spcBef>
              <a:buFontTx/>
              <a:buNone/>
            </a:pPr>
            <a:r>
              <a:rPr lang="en-GB" altLang="en-US" sz="1800" dirty="0">
                <a:solidFill>
                  <a:srgbClr val="000000"/>
                </a:solidFill>
                <a:latin typeface="Arial" charset="0"/>
              </a:rPr>
              <a:t>SWOT HC</a:t>
            </a:r>
          </a:p>
        </p:txBody>
      </p:sp>
      <p:cxnSp>
        <p:nvCxnSpPr>
          <p:cNvPr id="89" name="Straight Arrow Connector 88"/>
          <p:cNvCxnSpPr>
            <a:endCxn id="86" idx="1"/>
          </p:cNvCxnSpPr>
          <p:nvPr/>
        </p:nvCxnSpPr>
        <p:spPr>
          <a:xfrm flipV="1">
            <a:off x="6481356" y="592565"/>
            <a:ext cx="533527" cy="551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86" idx="3"/>
          </p:cNvCxnSpPr>
          <p:nvPr/>
        </p:nvCxnSpPr>
        <p:spPr>
          <a:xfrm flipV="1">
            <a:off x="8547903" y="589330"/>
            <a:ext cx="480691" cy="3235"/>
          </a:xfrm>
          <a:prstGeom prst="straightConnector1">
            <a:avLst/>
          </a:prstGeom>
          <a:ln w="3492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012984" y="589330"/>
            <a:ext cx="11704" cy="4528129"/>
          </a:xfrm>
          <a:prstGeom prst="straightConnector1">
            <a:avLst/>
          </a:prstGeom>
          <a:ln w="349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4624751" y="5117459"/>
            <a:ext cx="4399937" cy="13229"/>
          </a:xfrm>
          <a:prstGeom prst="straightConnector1">
            <a:avLst/>
          </a:prstGeom>
          <a:ln w="34925">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4644530" y="4409288"/>
            <a:ext cx="5530" cy="708171"/>
          </a:xfrm>
          <a:prstGeom prst="straightConnector1">
            <a:avLst/>
          </a:prstGeom>
          <a:ln w="34925">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86" idx="2"/>
          </p:cNvCxnSpPr>
          <p:nvPr/>
        </p:nvCxnSpPr>
        <p:spPr>
          <a:xfrm>
            <a:off x="7781393" y="777231"/>
            <a:ext cx="0" cy="240578"/>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endCxn id="114690" idx="0"/>
          </p:cNvCxnSpPr>
          <p:nvPr/>
        </p:nvCxnSpPr>
        <p:spPr>
          <a:xfrm>
            <a:off x="1037073" y="1017809"/>
            <a:ext cx="1" cy="246254"/>
          </a:xfrm>
          <a:prstGeom prst="straightConnector1">
            <a:avLst/>
          </a:prstGeom>
          <a:ln w="3492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1432777" y="1800155"/>
            <a:ext cx="732666" cy="491"/>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a:off x="2165443" y="1804402"/>
            <a:ext cx="5768" cy="156120"/>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3002035" y="1780065"/>
            <a:ext cx="1068892" cy="9158"/>
          </a:xfrm>
          <a:prstGeom prst="straightConnector1">
            <a:avLst/>
          </a:prstGeom>
          <a:ln w="34925">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3018505" y="1780065"/>
            <a:ext cx="4442" cy="206925"/>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H="1">
            <a:off x="2892897" y="2643945"/>
            <a:ext cx="4066428" cy="24172"/>
          </a:xfrm>
          <a:prstGeom prst="straightConnector1">
            <a:avLst/>
          </a:prstGeom>
          <a:ln w="349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2892897" y="2694828"/>
            <a:ext cx="0" cy="201245"/>
          </a:xfrm>
          <a:prstGeom prst="straightConnector1">
            <a:avLst/>
          </a:prstGeom>
          <a:ln w="3492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2" name="TextBox 12"/>
          <p:cNvSpPr txBox="1">
            <a:spLocks noChangeArrowheads="1"/>
          </p:cNvSpPr>
          <p:nvPr/>
        </p:nvSpPr>
        <p:spPr bwMode="auto">
          <a:xfrm>
            <a:off x="7742024" y="789279"/>
            <a:ext cx="14519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What are the main SWOT differences between the host and target country?</a:t>
            </a:r>
          </a:p>
        </p:txBody>
      </p:sp>
      <p:sp>
        <p:nvSpPr>
          <p:cNvPr id="73" name="TextBox 12"/>
          <p:cNvSpPr txBox="1">
            <a:spLocks noChangeArrowheads="1"/>
          </p:cNvSpPr>
          <p:nvPr/>
        </p:nvSpPr>
        <p:spPr bwMode="auto">
          <a:xfrm>
            <a:off x="5264580" y="2163424"/>
            <a:ext cx="14519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en-GB" altLang="en-US" sz="800" i="1" dirty="0">
                <a:solidFill>
                  <a:srgbClr val="000000"/>
                </a:solidFill>
                <a:latin typeface="Arial" charset="0"/>
              </a:rPr>
              <a:t>(Yip’s drivers can also be used to create scenarios)</a:t>
            </a:r>
          </a:p>
        </p:txBody>
      </p:sp>
    </p:spTree>
    <p:extLst>
      <p:ext uri="{BB962C8B-B14F-4D97-AF65-F5344CB8AC3E}">
        <p14:creationId xmlns:p14="http://schemas.microsoft.com/office/powerpoint/2010/main" val="142585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771A-E00D-8741-A592-7CC924B780A2}"/>
              </a:ext>
            </a:extLst>
          </p:cNvPr>
          <p:cNvSpPr>
            <a:spLocks noGrp="1"/>
          </p:cNvSpPr>
          <p:nvPr>
            <p:ph type="title"/>
          </p:nvPr>
        </p:nvSpPr>
        <p:spPr/>
        <p:txBody>
          <a:bodyPr>
            <a:normAutofit fontScale="90000"/>
          </a:bodyPr>
          <a:lstStyle/>
          <a:p>
            <a:r>
              <a:rPr lang="en-GB" b="1" dirty="0"/>
              <a:t>4.2 Target Country External Environment Analysis</a:t>
            </a:r>
            <a:endParaRPr lang="en-US" b="1" dirty="0"/>
          </a:p>
        </p:txBody>
      </p:sp>
      <p:sp>
        <p:nvSpPr>
          <p:cNvPr id="3" name="Content Placeholder 2">
            <a:extLst>
              <a:ext uri="{FF2B5EF4-FFF2-40B4-BE49-F238E27FC236}">
                <a16:creationId xmlns:a16="http://schemas.microsoft.com/office/drawing/2014/main" id="{E3C58212-795C-8A4B-A3EF-C304A241F542}"/>
              </a:ext>
            </a:extLst>
          </p:cNvPr>
          <p:cNvSpPr>
            <a:spLocks noGrp="1"/>
          </p:cNvSpPr>
          <p:nvPr>
            <p:ph idx="1"/>
          </p:nvPr>
        </p:nvSpPr>
        <p:spPr/>
        <p:txBody>
          <a:bodyPr>
            <a:normAutofit fontScale="85000" lnSpcReduction="20000"/>
          </a:bodyPr>
          <a:lstStyle/>
          <a:p>
            <a:r>
              <a:rPr lang="en-GB" dirty="0"/>
              <a:t>Create a PESTEL analysis of the target country. Identify two (or 4) major factors that contribute to the success of the company? Use them to create hypothetical scenarios.</a:t>
            </a:r>
            <a:endParaRPr lang="en-US" dirty="0"/>
          </a:p>
          <a:p>
            <a:r>
              <a:rPr lang="en-GB" dirty="0"/>
              <a:t>Compare the PESTEL home country with the PESTEL target country. Are there important and major differences that could influence the success of the company’s internationalisation? If so, keep these in mind and write about them in the conclusion. </a:t>
            </a:r>
            <a:endParaRPr lang="en-US" dirty="0"/>
          </a:p>
          <a:p>
            <a:r>
              <a:rPr lang="en-US" dirty="0"/>
              <a:t>Use the </a:t>
            </a:r>
            <a:r>
              <a:rPr lang="en-US" dirty="0" err="1"/>
              <a:t>PESTEL_Template.xls</a:t>
            </a:r>
            <a:r>
              <a:rPr lang="en-US" dirty="0"/>
              <a:t> (cut and paste into your document)</a:t>
            </a:r>
          </a:p>
        </p:txBody>
      </p:sp>
      <p:sp>
        <p:nvSpPr>
          <p:cNvPr id="4" name="Date Placeholder 3">
            <a:extLst>
              <a:ext uri="{FF2B5EF4-FFF2-40B4-BE49-F238E27FC236}">
                <a16:creationId xmlns:a16="http://schemas.microsoft.com/office/drawing/2014/main" id="{A4CC22A9-177F-2349-BD4F-31B7BCC1BE83}"/>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E8FB4A9B-F9B9-504D-8AAC-48FB112CB9FD}"/>
              </a:ext>
            </a:extLst>
          </p:cNvPr>
          <p:cNvSpPr>
            <a:spLocks noGrp="1"/>
          </p:cNvSpPr>
          <p:nvPr>
            <p:ph type="sldNum" sz="quarter" idx="12"/>
          </p:nvPr>
        </p:nvSpPr>
        <p:spPr/>
        <p:txBody>
          <a:bodyPr/>
          <a:lstStyle/>
          <a:p>
            <a:fld id="{BC862F6C-3E45-45AA-89CB-204F29459FB4}" type="slidenum">
              <a:rPr lang="en-US" smtClean="0"/>
              <a:t>20</a:t>
            </a:fld>
            <a:endParaRPr lang="en-US" dirty="0"/>
          </a:p>
        </p:txBody>
      </p:sp>
    </p:spTree>
    <p:extLst>
      <p:ext uri="{BB962C8B-B14F-4D97-AF65-F5344CB8AC3E}">
        <p14:creationId xmlns:p14="http://schemas.microsoft.com/office/powerpoint/2010/main" val="322388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C356-2B77-F445-A41D-05940C9A7DA2}"/>
              </a:ext>
            </a:extLst>
          </p:cNvPr>
          <p:cNvSpPr>
            <a:spLocks noGrp="1"/>
          </p:cNvSpPr>
          <p:nvPr>
            <p:ph type="title"/>
          </p:nvPr>
        </p:nvSpPr>
        <p:spPr/>
        <p:txBody>
          <a:bodyPr>
            <a:normAutofit fontScale="90000"/>
          </a:bodyPr>
          <a:lstStyle/>
          <a:p>
            <a:r>
              <a:rPr lang="en-GB" dirty="0"/>
              <a:t>4.2 Target Country External Environment Analysis</a:t>
            </a:r>
            <a:endParaRPr lang="en-US" dirty="0"/>
          </a:p>
        </p:txBody>
      </p:sp>
      <p:sp>
        <p:nvSpPr>
          <p:cNvPr id="4" name="Date Placeholder 3">
            <a:extLst>
              <a:ext uri="{FF2B5EF4-FFF2-40B4-BE49-F238E27FC236}">
                <a16:creationId xmlns:a16="http://schemas.microsoft.com/office/drawing/2014/main" id="{43601884-D6A1-2F40-8349-32E7E111FB05}"/>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5" name="Footer Placeholder 4">
            <a:extLst>
              <a:ext uri="{FF2B5EF4-FFF2-40B4-BE49-F238E27FC236}">
                <a16:creationId xmlns:a16="http://schemas.microsoft.com/office/drawing/2014/main" id="{CF111D86-DE9B-1D40-85C4-42C983DFC16E}"/>
              </a:ext>
            </a:extLst>
          </p:cNvPr>
          <p:cNvSpPr>
            <a:spLocks noGrp="1"/>
          </p:cNvSpPr>
          <p:nvPr>
            <p:ph type="ftr" sz="quarter" idx="11"/>
          </p:nvPr>
        </p:nvSpPr>
        <p:spPr/>
        <p:txBody>
          <a:bodyPr/>
          <a:lstStyle/>
          <a:p>
            <a:r>
              <a:rPr lang="en-GB" noProof="0"/>
              <a:t>Lecturer: Martin J. Griffin</a:t>
            </a:r>
            <a:endParaRPr lang="en-GB" noProof="0" dirty="0"/>
          </a:p>
        </p:txBody>
      </p:sp>
      <p:sp>
        <p:nvSpPr>
          <p:cNvPr id="6" name="Slide Number Placeholder 5">
            <a:extLst>
              <a:ext uri="{FF2B5EF4-FFF2-40B4-BE49-F238E27FC236}">
                <a16:creationId xmlns:a16="http://schemas.microsoft.com/office/drawing/2014/main" id="{5DF4F802-E342-3447-A953-1280D6AF08A4}"/>
              </a:ext>
            </a:extLst>
          </p:cNvPr>
          <p:cNvSpPr>
            <a:spLocks noGrp="1"/>
          </p:cNvSpPr>
          <p:nvPr>
            <p:ph type="sldNum" sz="quarter" idx="12"/>
          </p:nvPr>
        </p:nvSpPr>
        <p:spPr/>
        <p:txBody>
          <a:bodyPr/>
          <a:lstStyle/>
          <a:p>
            <a:fld id="{BC862F6C-3E45-45AA-89CB-204F29459FB4}" type="slidenum">
              <a:rPr lang="en-US" smtClean="0"/>
              <a:t>21</a:t>
            </a:fld>
            <a:endParaRPr lang="en-US" dirty="0"/>
          </a:p>
        </p:txBody>
      </p:sp>
      <p:pic>
        <p:nvPicPr>
          <p:cNvPr id="7" name="Picture 6">
            <a:extLst>
              <a:ext uri="{FF2B5EF4-FFF2-40B4-BE49-F238E27FC236}">
                <a16:creationId xmlns:a16="http://schemas.microsoft.com/office/drawing/2014/main" id="{40C5D0C6-9F18-2148-B509-4F6E68F72C22}"/>
              </a:ext>
            </a:extLst>
          </p:cNvPr>
          <p:cNvPicPr>
            <a:picLocks noChangeAspect="1"/>
          </p:cNvPicPr>
          <p:nvPr/>
        </p:nvPicPr>
        <p:blipFill>
          <a:blip r:embed="rId2"/>
          <a:stretch>
            <a:fillRect/>
          </a:stretch>
        </p:blipFill>
        <p:spPr>
          <a:xfrm>
            <a:off x="2391632" y="1682144"/>
            <a:ext cx="4261077" cy="5039331"/>
          </a:xfrm>
          <a:prstGeom prst="rect">
            <a:avLst/>
          </a:prstGeom>
        </p:spPr>
      </p:pic>
    </p:spTree>
    <p:extLst>
      <p:ext uri="{BB962C8B-B14F-4D97-AF65-F5344CB8AC3E}">
        <p14:creationId xmlns:p14="http://schemas.microsoft.com/office/powerpoint/2010/main" val="90134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B846-3E9A-E04C-AD52-942A270FA9D7}"/>
              </a:ext>
            </a:extLst>
          </p:cNvPr>
          <p:cNvSpPr>
            <a:spLocks noGrp="1"/>
          </p:cNvSpPr>
          <p:nvPr>
            <p:ph type="title"/>
          </p:nvPr>
        </p:nvSpPr>
        <p:spPr/>
        <p:txBody>
          <a:bodyPr>
            <a:normAutofit fontScale="90000"/>
          </a:bodyPr>
          <a:lstStyle/>
          <a:p>
            <a:r>
              <a:rPr lang="en-GB" b="1" dirty="0"/>
              <a:t>5.0 Company Key Drivers and Hypothetical Scenarios </a:t>
            </a:r>
            <a:endParaRPr lang="en-US" dirty="0"/>
          </a:p>
        </p:txBody>
      </p:sp>
      <p:sp>
        <p:nvSpPr>
          <p:cNvPr id="3" name="Content Placeholder 2">
            <a:extLst>
              <a:ext uri="{FF2B5EF4-FFF2-40B4-BE49-F238E27FC236}">
                <a16:creationId xmlns:a16="http://schemas.microsoft.com/office/drawing/2014/main" id="{39ABC458-B20D-284E-8E2C-44174E103CA0}"/>
              </a:ext>
            </a:extLst>
          </p:cNvPr>
          <p:cNvSpPr>
            <a:spLocks noGrp="1"/>
          </p:cNvSpPr>
          <p:nvPr>
            <p:ph idx="1"/>
          </p:nvPr>
        </p:nvSpPr>
        <p:spPr/>
        <p:txBody>
          <a:bodyPr/>
          <a:lstStyle/>
          <a:p>
            <a:r>
              <a:rPr lang="en-US" dirty="0"/>
              <a:t>In this chapter you identify the company’s key drivers and create scenarios. The scenario axes can come from one or more of these drivers</a:t>
            </a:r>
          </a:p>
          <a:p>
            <a:pPr lvl="1"/>
            <a:r>
              <a:rPr lang="en-GB" dirty="0"/>
              <a:t>Internationalisation Drivers</a:t>
            </a:r>
          </a:p>
          <a:p>
            <a:pPr lvl="1"/>
            <a:r>
              <a:rPr lang="en-GB" dirty="0"/>
              <a:t>Company Key Drivers</a:t>
            </a:r>
          </a:p>
          <a:p>
            <a:pPr lvl="1"/>
            <a:r>
              <a:rPr lang="en-GB" dirty="0"/>
              <a:t>Hypothetical Drivers</a:t>
            </a:r>
          </a:p>
          <a:p>
            <a:pPr lvl="1"/>
            <a:endParaRPr lang="en-US" dirty="0"/>
          </a:p>
        </p:txBody>
      </p:sp>
      <p:sp>
        <p:nvSpPr>
          <p:cNvPr id="4" name="Date Placeholder 3">
            <a:extLst>
              <a:ext uri="{FF2B5EF4-FFF2-40B4-BE49-F238E27FC236}">
                <a16:creationId xmlns:a16="http://schemas.microsoft.com/office/drawing/2014/main" id="{17150140-E62E-5E44-8EAB-D52502560EF7}"/>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3174B4CD-0FE8-0A45-BF23-B291D7AE4D75}"/>
              </a:ext>
            </a:extLst>
          </p:cNvPr>
          <p:cNvSpPr>
            <a:spLocks noGrp="1"/>
          </p:cNvSpPr>
          <p:nvPr>
            <p:ph type="sldNum" sz="quarter" idx="12"/>
          </p:nvPr>
        </p:nvSpPr>
        <p:spPr/>
        <p:txBody>
          <a:bodyPr/>
          <a:lstStyle/>
          <a:p>
            <a:fld id="{BC862F6C-3E45-45AA-89CB-204F29459FB4}" type="slidenum">
              <a:rPr lang="en-US" smtClean="0"/>
              <a:t>22</a:t>
            </a:fld>
            <a:endParaRPr lang="en-US" dirty="0"/>
          </a:p>
        </p:txBody>
      </p:sp>
    </p:spTree>
    <p:extLst>
      <p:ext uri="{BB962C8B-B14F-4D97-AF65-F5344CB8AC3E}">
        <p14:creationId xmlns:p14="http://schemas.microsoft.com/office/powerpoint/2010/main" val="1031190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246C-5B77-554D-99DB-2A149E4968E3}"/>
              </a:ext>
            </a:extLst>
          </p:cNvPr>
          <p:cNvSpPr>
            <a:spLocks noGrp="1"/>
          </p:cNvSpPr>
          <p:nvPr>
            <p:ph type="title"/>
          </p:nvPr>
        </p:nvSpPr>
        <p:spPr/>
        <p:txBody>
          <a:bodyPr>
            <a:normAutofit/>
          </a:bodyPr>
          <a:lstStyle/>
          <a:p>
            <a:r>
              <a:rPr lang="en-GB" b="1" dirty="0"/>
              <a:t>5.1 Internationalisation Drivers</a:t>
            </a:r>
            <a:endParaRPr lang="en-US" dirty="0"/>
          </a:p>
        </p:txBody>
      </p:sp>
      <p:sp>
        <p:nvSpPr>
          <p:cNvPr id="3" name="Content Placeholder 2">
            <a:extLst>
              <a:ext uri="{FF2B5EF4-FFF2-40B4-BE49-F238E27FC236}">
                <a16:creationId xmlns:a16="http://schemas.microsoft.com/office/drawing/2014/main" id="{3B7528B9-74F3-B845-BA3A-68A6F59C3DB0}"/>
              </a:ext>
            </a:extLst>
          </p:cNvPr>
          <p:cNvSpPr>
            <a:spLocks noGrp="1"/>
          </p:cNvSpPr>
          <p:nvPr>
            <p:ph idx="1"/>
          </p:nvPr>
        </p:nvSpPr>
        <p:spPr/>
        <p:txBody>
          <a:bodyPr/>
          <a:lstStyle/>
          <a:p>
            <a:r>
              <a:rPr lang="en-GB" dirty="0"/>
              <a:t>Use the </a:t>
            </a:r>
            <a:r>
              <a:rPr lang="en-GB" dirty="0" err="1"/>
              <a:t>Internationalisation_Drivers_Template</a:t>
            </a:r>
            <a:r>
              <a:rPr lang="en-GB" dirty="0"/>
              <a:t> </a:t>
            </a:r>
            <a:r>
              <a:rPr lang="en-GB" dirty="0" err="1"/>
              <a:t>xls</a:t>
            </a:r>
            <a:r>
              <a:rPr lang="en-GB" dirty="0"/>
              <a:t> to analyse and explain why the company should internationalise.</a:t>
            </a:r>
          </a:p>
        </p:txBody>
      </p:sp>
      <p:sp>
        <p:nvSpPr>
          <p:cNvPr id="4" name="Date Placeholder 3">
            <a:extLst>
              <a:ext uri="{FF2B5EF4-FFF2-40B4-BE49-F238E27FC236}">
                <a16:creationId xmlns:a16="http://schemas.microsoft.com/office/drawing/2014/main" id="{D65ABCDC-D837-FF4C-9592-75D3601FD69A}"/>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7C5FBDB7-E839-044D-9F7E-71474F34527C}"/>
              </a:ext>
            </a:extLst>
          </p:cNvPr>
          <p:cNvSpPr>
            <a:spLocks noGrp="1"/>
          </p:cNvSpPr>
          <p:nvPr>
            <p:ph type="sldNum" sz="quarter" idx="12"/>
          </p:nvPr>
        </p:nvSpPr>
        <p:spPr/>
        <p:txBody>
          <a:bodyPr/>
          <a:lstStyle/>
          <a:p>
            <a:fld id="{BC862F6C-3E45-45AA-89CB-204F29459FB4}" type="slidenum">
              <a:rPr lang="en-US" smtClean="0"/>
              <a:t>23</a:t>
            </a:fld>
            <a:endParaRPr lang="en-US" dirty="0"/>
          </a:p>
        </p:txBody>
      </p:sp>
    </p:spTree>
    <p:extLst>
      <p:ext uri="{BB962C8B-B14F-4D97-AF65-F5344CB8AC3E}">
        <p14:creationId xmlns:p14="http://schemas.microsoft.com/office/powerpoint/2010/main" val="421727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246C-5B77-554D-99DB-2A149E4968E3}"/>
              </a:ext>
            </a:extLst>
          </p:cNvPr>
          <p:cNvSpPr>
            <a:spLocks noGrp="1"/>
          </p:cNvSpPr>
          <p:nvPr>
            <p:ph type="title"/>
          </p:nvPr>
        </p:nvSpPr>
        <p:spPr/>
        <p:txBody>
          <a:bodyPr>
            <a:normAutofit/>
          </a:bodyPr>
          <a:lstStyle/>
          <a:p>
            <a:r>
              <a:rPr lang="en-GB" b="1" dirty="0"/>
              <a:t>5.1 Internationalisation Drivers</a:t>
            </a:r>
            <a:endParaRPr lang="en-US" dirty="0"/>
          </a:p>
        </p:txBody>
      </p:sp>
      <p:sp>
        <p:nvSpPr>
          <p:cNvPr id="4" name="Date Placeholder 3">
            <a:extLst>
              <a:ext uri="{FF2B5EF4-FFF2-40B4-BE49-F238E27FC236}">
                <a16:creationId xmlns:a16="http://schemas.microsoft.com/office/drawing/2014/main" id="{D65ABCDC-D837-FF4C-9592-75D3601FD69A}"/>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7C5FBDB7-E839-044D-9F7E-71474F34527C}"/>
              </a:ext>
            </a:extLst>
          </p:cNvPr>
          <p:cNvSpPr>
            <a:spLocks noGrp="1"/>
          </p:cNvSpPr>
          <p:nvPr>
            <p:ph type="sldNum" sz="quarter" idx="12"/>
          </p:nvPr>
        </p:nvSpPr>
        <p:spPr/>
        <p:txBody>
          <a:bodyPr/>
          <a:lstStyle/>
          <a:p>
            <a:fld id="{BC862F6C-3E45-45AA-89CB-204F29459FB4}" type="slidenum">
              <a:rPr lang="en-US" smtClean="0"/>
              <a:t>24</a:t>
            </a:fld>
            <a:endParaRPr lang="en-US" dirty="0"/>
          </a:p>
        </p:txBody>
      </p:sp>
    </p:spTree>
    <p:extLst>
      <p:ext uri="{BB962C8B-B14F-4D97-AF65-F5344CB8AC3E}">
        <p14:creationId xmlns:p14="http://schemas.microsoft.com/office/powerpoint/2010/main" val="114880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575F-68C5-7B49-9FCB-EB7B02C16B61}"/>
              </a:ext>
            </a:extLst>
          </p:cNvPr>
          <p:cNvSpPr>
            <a:spLocks noGrp="1"/>
          </p:cNvSpPr>
          <p:nvPr>
            <p:ph type="title"/>
          </p:nvPr>
        </p:nvSpPr>
        <p:spPr/>
        <p:txBody>
          <a:bodyPr/>
          <a:lstStyle/>
          <a:p>
            <a:r>
              <a:rPr lang="en-US" dirty="0"/>
              <a:t>5.1 </a:t>
            </a:r>
            <a:r>
              <a:rPr lang="en-US" dirty="0" err="1"/>
              <a:t>Internationalisation</a:t>
            </a:r>
            <a:r>
              <a:rPr lang="en-US" dirty="0"/>
              <a:t> Drivers</a:t>
            </a:r>
          </a:p>
        </p:txBody>
      </p:sp>
      <p:sp>
        <p:nvSpPr>
          <p:cNvPr id="9" name="Content Placeholder 8">
            <a:extLst>
              <a:ext uri="{FF2B5EF4-FFF2-40B4-BE49-F238E27FC236}">
                <a16:creationId xmlns:a16="http://schemas.microsoft.com/office/drawing/2014/main" id="{A6983166-E690-3444-A3E6-FFFED3CA06D9}"/>
              </a:ext>
            </a:extLst>
          </p:cNvPr>
          <p:cNvSpPr>
            <a:spLocks noGrp="1"/>
          </p:cNvSpPr>
          <p:nvPr>
            <p:ph idx="1"/>
          </p:nvPr>
        </p:nvSpPr>
        <p:spPr>
          <a:xfrm>
            <a:off x="457200" y="1844824"/>
            <a:ext cx="8229600" cy="1385619"/>
          </a:xfrm>
        </p:spPr>
        <p:txBody>
          <a:bodyPr/>
          <a:lstStyle/>
          <a:p>
            <a:pPr marL="0" indent="0">
              <a:buNone/>
            </a:pPr>
            <a:r>
              <a:rPr lang="en-GB" dirty="0"/>
              <a:t>Enter the degree of internationalization driver</a:t>
            </a:r>
          </a:p>
        </p:txBody>
      </p:sp>
      <p:sp>
        <p:nvSpPr>
          <p:cNvPr id="4" name="Date Placeholder 3">
            <a:extLst>
              <a:ext uri="{FF2B5EF4-FFF2-40B4-BE49-F238E27FC236}">
                <a16:creationId xmlns:a16="http://schemas.microsoft.com/office/drawing/2014/main" id="{27B659FF-72F9-2A4E-8146-2D9A7793A443}"/>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DDE7AB70-E46B-5B48-8DD5-59EA5373E747}"/>
              </a:ext>
            </a:extLst>
          </p:cNvPr>
          <p:cNvSpPr>
            <a:spLocks noGrp="1"/>
          </p:cNvSpPr>
          <p:nvPr>
            <p:ph type="sldNum" sz="quarter" idx="12"/>
          </p:nvPr>
        </p:nvSpPr>
        <p:spPr/>
        <p:txBody>
          <a:bodyPr/>
          <a:lstStyle/>
          <a:p>
            <a:fld id="{BC862F6C-3E45-45AA-89CB-204F29459FB4}" type="slidenum">
              <a:rPr lang="en-US" smtClean="0"/>
              <a:t>25</a:t>
            </a:fld>
            <a:endParaRPr lang="en-US" dirty="0"/>
          </a:p>
        </p:txBody>
      </p:sp>
      <p:pic>
        <p:nvPicPr>
          <p:cNvPr id="8" name="Picture 7">
            <a:extLst>
              <a:ext uri="{FF2B5EF4-FFF2-40B4-BE49-F238E27FC236}">
                <a16:creationId xmlns:a16="http://schemas.microsoft.com/office/drawing/2014/main" id="{22F45167-3F7B-CE41-BFBB-5EC4A01958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9" y="3627557"/>
            <a:ext cx="9144000" cy="2498606"/>
          </a:xfrm>
          <a:prstGeom prst="rect">
            <a:avLst/>
          </a:prstGeom>
        </p:spPr>
      </p:pic>
      <p:cxnSp>
        <p:nvCxnSpPr>
          <p:cNvPr id="11" name="Straight Arrow Connector 10">
            <a:extLst>
              <a:ext uri="{FF2B5EF4-FFF2-40B4-BE49-F238E27FC236}">
                <a16:creationId xmlns:a16="http://schemas.microsoft.com/office/drawing/2014/main" id="{5DE37571-0E01-CE4C-8B17-04542F28F8BB}"/>
              </a:ext>
            </a:extLst>
          </p:cNvPr>
          <p:cNvCxnSpPr/>
          <p:nvPr/>
        </p:nvCxnSpPr>
        <p:spPr>
          <a:xfrm flipH="1">
            <a:off x="1259632" y="2564904"/>
            <a:ext cx="576064" cy="1584176"/>
          </a:xfrm>
          <a:prstGeom prst="straightConnector1">
            <a:avLst/>
          </a:prstGeom>
          <a:ln w="1143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706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B834-B00A-4D47-A232-096E73356781}"/>
              </a:ext>
            </a:extLst>
          </p:cNvPr>
          <p:cNvSpPr>
            <a:spLocks noGrp="1"/>
          </p:cNvSpPr>
          <p:nvPr>
            <p:ph type="title"/>
          </p:nvPr>
        </p:nvSpPr>
        <p:spPr/>
        <p:txBody>
          <a:bodyPr>
            <a:normAutofit fontScale="90000"/>
          </a:bodyPr>
          <a:lstStyle/>
          <a:p>
            <a:r>
              <a:rPr lang="en-US" dirty="0"/>
              <a:t>What is the main internationalization driver?</a:t>
            </a:r>
          </a:p>
        </p:txBody>
      </p:sp>
      <p:sp>
        <p:nvSpPr>
          <p:cNvPr id="10" name="Content Placeholder 9">
            <a:extLst>
              <a:ext uri="{FF2B5EF4-FFF2-40B4-BE49-F238E27FC236}">
                <a16:creationId xmlns:a16="http://schemas.microsoft.com/office/drawing/2014/main" id="{7830A8E6-6007-254B-AA4D-3A874791A351}"/>
              </a:ext>
            </a:extLst>
          </p:cNvPr>
          <p:cNvSpPr>
            <a:spLocks noGrp="1"/>
          </p:cNvSpPr>
          <p:nvPr>
            <p:ph idx="1"/>
          </p:nvPr>
        </p:nvSpPr>
        <p:spPr>
          <a:xfrm>
            <a:off x="457200" y="4046228"/>
            <a:ext cx="8229600" cy="2079935"/>
          </a:xfrm>
        </p:spPr>
        <p:txBody>
          <a:bodyPr/>
          <a:lstStyle/>
          <a:p>
            <a:r>
              <a:rPr lang="en-GB" dirty="0"/>
              <a:t>Summarise the main driver with one or two sentences. </a:t>
            </a:r>
          </a:p>
        </p:txBody>
      </p:sp>
      <p:sp>
        <p:nvSpPr>
          <p:cNvPr id="4" name="Date Placeholder 3">
            <a:extLst>
              <a:ext uri="{FF2B5EF4-FFF2-40B4-BE49-F238E27FC236}">
                <a16:creationId xmlns:a16="http://schemas.microsoft.com/office/drawing/2014/main" id="{5A6CB378-B6F1-FE47-9787-613971CC49BE}"/>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7AEFDFA2-1EC0-C647-8AA8-DFB5985B13F2}"/>
              </a:ext>
            </a:extLst>
          </p:cNvPr>
          <p:cNvSpPr>
            <a:spLocks noGrp="1"/>
          </p:cNvSpPr>
          <p:nvPr>
            <p:ph type="sldNum" sz="quarter" idx="12"/>
          </p:nvPr>
        </p:nvSpPr>
        <p:spPr/>
        <p:txBody>
          <a:bodyPr/>
          <a:lstStyle/>
          <a:p>
            <a:fld id="{BC862F6C-3E45-45AA-89CB-204F29459FB4}" type="slidenum">
              <a:rPr lang="en-US" smtClean="0"/>
              <a:t>26</a:t>
            </a:fld>
            <a:endParaRPr lang="en-US" dirty="0"/>
          </a:p>
        </p:txBody>
      </p:sp>
      <p:pic>
        <p:nvPicPr>
          <p:cNvPr id="9" name="Picture 8">
            <a:extLst>
              <a:ext uri="{FF2B5EF4-FFF2-40B4-BE49-F238E27FC236}">
                <a16:creationId xmlns:a16="http://schemas.microsoft.com/office/drawing/2014/main" id="{C109D6F5-D20D-F44B-B301-2019D7FEF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787" y="3120070"/>
            <a:ext cx="7167626" cy="607690"/>
          </a:xfrm>
          <a:prstGeom prst="rect">
            <a:avLst/>
          </a:prstGeom>
        </p:spPr>
      </p:pic>
    </p:spTree>
    <p:extLst>
      <p:ext uri="{BB962C8B-B14F-4D97-AF65-F5344CB8AC3E}">
        <p14:creationId xmlns:p14="http://schemas.microsoft.com/office/powerpoint/2010/main" val="207422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E46A0-212D-304C-A88B-D18616B9AE56}"/>
              </a:ext>
            </a:extLst>
          </p:cNvPr>
          <p:cNvSpPr>
            <a:spLocks noGrp="1"/>
          </p:cNvSpPr>
          <p:nvPr>
            <p:ph type="title"/>
          </p:nvPr>
        </p:nvSpPr>
        <p:spPr/>
        <p:txBody>
          <a:bodyPr/>
          <a:lstStyle/>
          <a:p>
            <a:r>
              <a:rPr lang="en-US" dirty="0" err="1"/>
              <a:t>Internationalisation</a:t>
            </a:r>
            <a:r>
              <a:rPr lang="en-US" dirty="0"/>
              <a:t> Driver</a:t>
            </a:r>
          </a:p>
        </p:txBody>
      </p:sp>
      <p:sp>
        <p:nvSpPr>
          <p:cNvPr id="3" name="Content Placeholder 2">
            <a:extLst>
              <a:ext uri="{FF2B5EF4-FFF2-40B4-BE49-F238E27FC236}">
                <a16:creationId xmlns:a16="http://schemas.microsoft.com/office/drawing/2014/main" id="{47FAB527-BE15-4548-84DB-FED78D7D47B8}"/>
              </a:ext>
            </a:extLst>
          </p:cNvPr>
          <p:cNvSpPr>
            <a:spLocks noGrp="1"/>
          </p:cNvSpPr>
          <p:nvPr>
            <p:ph idx="1"/>
          </p:nvPr>
        </p:nvSpPr>
        <p:spPr>
          <a:xfrm>
            <a:off x="457200" y="1844825"/>
            <a:ext cx="8229600" cy="576064"/>
          </a:xfrm>
        </p:spPr>
        <p:txBody>
          <a:bodyPr>
            <a:normAutofit lnSpcReduction="10000"/>
          </a:bodyPr>
          <a:lstStyle/>
          <a:p>
            <a:r>
              <a:rPr lang="en-US" dirty="0"/>
              <a:t>Paste the graph into your document.</a:t>
            </a:r>
          </a:p>
        </p:txBody>
      </p:sp>
      <p:sp>
        <p:nvSpPr>
          <p:cNvPr id="4" name="Date Placeholder 3">
            <a:extLst>
              <a:ext uri="{FF2B5EF4-FFF2-40B4-BE49-F238E27FC236}">
                <a16:creationId xmlns:a16="http://schemas.microsoft.com/office/drawing/2014/main" id="{B1ED7EFE-61AA-CF4A-9459-97322FE6C5F2}"/>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1DB4B087-1EC3-7645-B4BD-FB851BEBF0F0}"/>
              </a:ext>
            </a:extLst>
          </p:cNvPr>
          <p:cNvSpPr>
            <a:spLocks noGrp="1"/>
          </p:cNvSpPr>
          <p:nvPr>
            <p:ph type="sldNum" sz="quarter" idx="12"/>
          </p:nvPr>
        </p:nvSpPr>
        <p:spPr/>
        <p:txBody>
          <a:bodyPr/>
          <a:lstStyle/>
          <a:p>
            <a:fld id="{BC862F6C-3E45-45AA-89CB-204F29459FB4}" type="slidenum">
              <a:rPr lang="en-US" smtClean="0"/>
              <a:t>27</a:t>
            </a:fld>
            <a:endParaRPr lang="en-US" dirty="0"/>
          </a:p>
        </p:txBody>
      </p:sp>
      <p:pic>
        <p:nvPicPr>
          <p:cNvPr id="8" name="Picture 7">
            <a:extLst>
              <a:ext uri="{FF2B5EF4-FFF2-40B4-BE49-F238E27FC236}">
                <a16:creationId xmlns:a16="http://schemas.microsoft.com/office/drawing/2014/main" id="{7A21DB17-4380-A848-9A68-F2F1809BC211}"/>
              </a:ext>
            </a:extLst>
          </p:cNvPr>
          <p:cNvPicPr>
            <a:picLocks noChangeAspect="1"/>
          </p:cNvPicPr>
          <p:nvPr/>
        </p:nvPicPr>
        <p:blipFill>
          <a:blip r:embed="rId2"/>
          <a:stretch>
            <a:fillRect/>
          </a:stretch>
        </p:blipFill>
        <p:spPr>
          <a:xfrm>
            <a:off x="1981200" y="2654067"/>
            <a:ext cx="4572000" cy="3213920"/>
          </a:xfrm>
          <a:prstGeom prst="rect">
            <a:avLst/>
          </a:prstGeom>
        </p:spPr>
      </p:pic>
    </p:spTree>
    <p:extLst>
      <p:ext uri="{BB962C8B-B14F-4D97-AF65-F5344CB8AC3E}">
        <p14:creationId xmlns:p14="http://schemas.microsoft.com/office/powerpoint/2010/main" val="2521172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ECCE-4CA4-FC44-A9EA-E1A993982412}"/>
              </a:ext>
            </a:extLst>
          </p:cNvPr>
          <p:cNvSpPr>
            <a:spLocks noGrp="1"/>
          </p:cNvSpPr>
          <p:nvPr>
            <p:ph type="title"/>
          </p:nvPr>
        </p:nvSpPr>
        <p:spPr/>
        <p:txBody>
          <a:bodyPr>
            <a:normAutofit/>
          </a:bodyPr>
          <a:lstStyle/>
          <a:p>
            <a:r>
              <a:rPr lang="en-GB" b="1" dirty="0"/>
              <a:t>5.2 Company Key Drivers</a:t>
            </a:r>
            <a:endParaRPr lang="en-US" dirty="0"/>
          </a:p>
        </p:txBody>
      </p:sp>
      <p:sp>
        <p:nvSpPr>
          <p:cNvPr id="3" name="Content Placeholder 2">
            <a:extLst>
              <a:ext uri="{FF2B5EF4-FFF2-40B4-BE49-F238E27FC236}">
                <a16:creationId xmlns:a16="http://schemas.microsoft.com/office/drawing/2014/main" id="{0358BB50-0A25-A540-ADBC-A91F6E83D919}"/>
              </a:ext>
            </a:extLst>
          </p:cNvPr>
          <p:cNvSpPr>
            <a:spLocks noGrp="1"/>
          </p:cNvSpPr>
          <p:nvPr>
            <p:ph idx="1"/>
          </p:nvPr>
        </p:nvSpPr>
        <p:spPr/>
        <p:txBody>
          <a:bodyPr/>
          <a:lstStyle/>
          <a:p>
            <a:r>
              <a:rPr lang="en-US" dirty="0"/>
              <a:t>Look at your PESTEL and Yip’s internationalization drivers and identify the 2 main factors</a:t>
            </a:r>
          </a:p>
          <a:p>
            <a:r>
              <a:rPr lang="en-US" dirty="0"/>
              <a:t>Create 2 axis</a:t>
            </a:r>
          </a:p>
          <a:p>
            <a:r>
              <a:rPr lang="en-US" dirty="0"/>
              <a:t>Identify the 4 different scenarios</a:t>
            </a:r>
          </a:p>
        </p:txBody>
      </p:sp>
      <p:sp>
        <p:nvSpPr>
          <p:cNvPr id="4" name="Date Placeholder 3">
            <a:extLst>
              <a:ext uri="{FF2B5EF4-FFF2-40B4-BE49-F238E27FC236}">
                <a16:creationId xmlns:a16="http://schemas.microsoft.com/office/drawing/2014/main" id="{C201E22E-BB44-BB44-AF45-F70D991A76C1}"/>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11B006CD-96BB-9E4D-87D7-18504DE158C0}"/>
              </a:ext>
            </a:extLst>
          </p:cNvPr>
          <p:cNvSpPr>
            <a:spLocks noGrp="1"/>
          </p:cNvSpPr>
          <p:nvPr>
            <p:ph type="sldNum" sz="quarter" idx="12"/>
          </p:nvPr>
        </p:nvSpPr>
        <p:spPr/>
        <p:txBody>
          <a:bodyPr/>
          <a:lstStyle/>
          <a:p>
            <a:fld id="{BC862F6C-3E45-45AA-89CB-204F29459FB4}" type="slidenum">
              <a:rPr lang="en-US" smtClean="0"/>
              <a:t>28</a:t>
            </a:fld>
            <a:endParaRPr lang="en-US" dirty="0"/>
          </a:p>
        </p:txBody>
      </p:sp>
    </p:spTree>
    <p:extLst>
      <p:ext uri="{BB962C8B-B14F-4D97-AF65-F5344CB8AC3E}">
        <p14:creationId xmlns:p14="http://schemas.microsoft.com/office/powerpoint/2010/main" val="2104541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14E38-E25C-894F-A316-B7689646FFBD}"/>
              </a:ext>
            </a:extLst>
          </p:cNvPr>
          <p:cNvSpPr>
            <a:spLocks noGrp="1"/>
          </p:cNvSpPr>
          <p:nvPr>
            <p:ph type="title"/>
          </p:nvPr>
        </p:nvSpPr>
        <p:spPr/>
        <p:txBody>
          <a:bodyPr>
            <a:normAutofit/>
          </a:bodyPr>
          <a:lstStyle/>
          <a:p>
            <a:r>
              <a:rPr lang="en-GB" b="1" dirty="0"/>
              <a:t>5.3 Hypothetical Scenarios </a:t>
            </a:r>
            <a:endParaRPr lang="en-US" dirty="0"/>
          </a:p>
        </p:txBody>
      </p:sp>
      <p:sp>
        <p:nvSpPr>
          <p:cNvPr id="4" name="Date Placeholder 3">
            <a:extLst>
              <a:ext uri="{FF2B5EF4-FFF2-40B4-BE49-F238E27FC236}">
                <a16:creationId xmlns:a16="http://schemas.microsoft.com/office/drawing/2014/main" id="{6944AB2C-85C4-A340-A274-DBE70D59A77B}"/>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73B03531-6F74-C342-BC42-AACCA1E666E7}"/>
              </a:ext>
            </a:extLst>
          </p:cNvPr>
          <p:cNvSpPr>
            <a:spLocks noGrp="1"/>
          </p:cNvSpPr>
          <p:nvPr>
            <p:ph type="sldNum" sz="quarter" idx="12"/>
          </p:nvPr>
        </p:nvSpPr>
        <p:spPr/>
        <p:txBody>
          <a:bodyPr/>
          <a:lstStyle/>
          <a:p>
            <a:fld id="{BC862F6C-3E45-45AA-89CB-204F29459FB4}" type="slidenum">
              <a:rPr lang="en-US" smtClean="0"/>
              <a:t>29</a:t>
            </a:fld>
            <a:endParaRPr lang="en-US" dirty="0"/>
          </a:p>
        </p:txBody>
      </p:sp>
      <p:pic>
        <p:nvPicPr>
          <p:cNvPr id="7" name="Picture 6">
            <a:extLst>
              <a:ext uri="{FF2B5EF4-FFF2-40B4-BE49-F238E27FC236}">
                <a16:creationId xmlns:a16="http://schemas.microsoft.com/office/drawing/2014/main" id="{A1D8F230-7C01-F745-85F8-AD5C7884C2F5}"/>
              </a:ext>
            </a:extLst>
          </p:cNvPr>
          <p:cNvPicPr>
            <a:picLocks noChangeAspect="1"/>
          </p:cNvPicPr>
          <p:nvPr/>
        </p:nvPicPr>
        <p:blipFill>
          <a:blip r:embed="rId2"/>
          <a:stretch>
            <a:fillRect/>
          </a:stretch>
        </p:blipFill>
        <p:spPr>
          <a:xfrm>
            <a:off x="1008228" y="1753378"/>
            <a:ext cx="6988805" cy="4602972"/>
          </a:xfrm>
          <a:prstGeom prst="rect">
            <a:avLst/>
          </a:prstGeom>
        </p:spPr>
      </p:pic>
    </p:spTree>
    <p:extLst>
      <p:ext uri="{BB962C8B-B14F-4D97-AF65-F5344CB8AC3E}">
        <p14:creationId xmlns:p14="http://schemas.microsoft.com/office/powerpoint/2010/main" val="333551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Executive Summary</a:t>
            </a:r>
          </a:p>
        </p:txBody>
      </p:sp>
      <p:sp>
        <p:nvSpPr>
          <p:cNvPr id="3" name="Content Placeholder 2"/>
          <p:cNvSpPr>
            <a:spLocks noGrp="1"/>
          </p:cNvSpPr>
          <p:nvPr>
            <p:ph idx="1"/>
          </p:nvPr>
        </p:nvSpPr>
        <p:spPr/>
        <p:txBody>
          <a:bodyPr>
            <a:normAutofit fontScale="85000" lnSpcReduction="10000"/>
          </a:bodyPr>
          <a:lstStyle/>
          <a:p>
            <a:r>
              <a:rPr lang="en-GB" dirty="0"/>
              <a:t>Definition:</a:t>
            </a:r>
          </a:p>
          <a:p>
            <a:pPr lvl="1"/>
            <a:r>
              <a:rPr lang="en-GB" dirty="0"/>
              <a:t>An </a:t>
            </a:r>
            <a:r>
              <a:rPr lang="en-GB" b="1" dirty="0"/>
              <a:t>executive summary</a:t>
            </a:r>
            <a:r>
              <a:rPr lang="en-GB" dirty="0"/>
              <a:t>, or management </a:t>
            </a:r>
            <a:r>
              <a:rPr lang="en-GB" b="1" dirty="0"/>
              <a:t>summary</a:t>
            </a:r>
            <a:r>
              <a:rPr lang="en-GB" dirty="0"/>
              <a:t>, is a short document or section of a document, produced for business purposes, that </a:t>
            </a:r>
            <a:r>
              <a:rPr lang="en-GB" b="1" dirty="0">
                <a:solidFill>
                  <a:srgbClr val="FF0000"/>
                </a:solidFill>
              </a:rPr>
              <a:t>summarises</a:t>
            </a:r>
            <a:r>
              <a:rPr lang="en-GB" dirty="0"/>
              <a:t> a longer report or proposal or a group of related reports in such a way that readers can rapidly become acquainted with a large body of material </a:t>
            </a:r>
            <a:r>
              <a:rPr lang="en-GB" b="1" dirty="0">
                <a:solidFill>
                  <a:srgbClr val="FF0000"/>
                </a:solidFill>
              </a:rPr>
              <a:t>without having to read it all</a:t>
            </a:r>
            <a:r>
              <a:rPr lang="en-GB" dirty="0">
                <a:solidFill>
                  <a:srgbClr val="FF0000"/>
                </a:solidFill>
              </a:rPr>
              <a:t>.</a:t>
            </a:r>
          </a:p>
          <a:p>
            <a:pPr lvl="1"/>
            <a:endParaRPr lang="en-GB" dirty="0"/>
          </a:p>
          <a:p>
            <a:r>
              <a:rPr lang="en-GB" dirty="0"/>
              <a:t>This is the last section you write.</a:t>
            </a:r>
          </a:p>
          <a:p>
            <a:r>
              <a:rPr lang="en-GB" dirty="0"/>
              <a:t>Take 1-2 key issues from each section and summarise them in maximum 1-2 paragraphs.</a:t>
            </a:r>
          </a:p>
          <a:p>
            <a:endParaRPr lang="en-GB" dirty="0"/>
          </a:p>
          <a:p>
            <a:endParaRPr lang="en-GB" dirty="0"/>
          </a:p>
        </p:txBody>
      </p:sp>
    </p:spTree>
    <p:extLst>
      <p:ext uri="{BB962C8B-B14F-4D97-AF65-F5344CB8AC3E}">
        <p14:creationId xmlns:p14="http://schemas.microsoft.com/office/powerpoint/2010/main" val="1341627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EA0DB-5759-634A-A1F9-101C1246237E}"/>
              </a:ext>
            </a:extLst>
          </p:cNvPr>
          <p:cNvSpPr>
            <a:spLocks noGrp="1"/>
          </p:cNvSpPr>
          <p:nvPr>
            <p:ph type="title"/>
          </p:nvPr>
        </p:nvSpPr>
        <p:spPr/>
        <p:txBody>
          <a:bodyPr>
            <a:normAutofit/>
          </a:bodyPr>
          <a:lstStyle/>
          <a:p>
            <a:r>
              <a:rPr lang="en-GB" b="1" dirty="0"/>
              <a:t>6. Target Country Attractiveness</a:t>
            </a:r>
            <a:endParaRPr lang="en-US" dirty="0"/>
          </a:p>
        </p:txBody>
      </p:sp>
      <p:sp>
        <p:nvSpPr>
          <p:cNvPr id="3" name="Content Placeholder 2">
            <a:extLst>
              <a:ext uri="{FF2B5EF4-FFF2-40B4-BE49-F238E27FC236}">
                <a16:creationId xmlns:a16="http://schemas.microsoft.com/office/drawing/2014/main" id="{D7B50F47-07C6-3E40-949D-50DB19BD1FB9}"/>
              </a:ext>
            </a:extLst>
          </p:cNvPr>
          <p:cNvSpPr>
            <a:spLocks noGrp="1"/>
          </p:cNvSpPr>
          <p:nvPr>
            <p:ph idx="1"/>
          </p:nvPr>
        </p:nvSpPr>
        <p:spPr/>
        <p:txBody>
          <a:bodyPr/>
          <a:lstStyle/>
          <a:p>
            <a:r>
              <a:rPr lang="en-US" dirty="0"/>
              <a:t>In this section you identify how attractive is for the company to expand to.</a:t>
            </a:r>
          </a:p>
          <a:p>
            <a:r>
              <a:rPr lang="en-US" dirty="0"/>
              <a:t>It includes:</a:t>
            </a:r>
          </a:p>
          <a:p>
            <a:pPr lvl="1"/>
            <a:r>
              <a:rPr lang="en-US" dirty="0"/>
              <a:t>Porter’s 5 Forces analysis</a:t>
            </a:r>
          </a:p>
          <a:p>
            <a:pPr lvl="1"/>
            <a:r>
              <a:rPr lang="en-US" dirty="0"/>
              <a:t>Use Porters5ForcesCalc.xls</a:t>
            </a:r>
          </a:p>
          <a:p>
            <a:endParaRPr lang="en-US" dirty="0"/>
          </a:p>
        </p:txBody>
      </p:sp>
      <p:sp>
        <p:nvSpPr>
          <p:cNvPr id="4" name="Date Placeholder 3">
            <a:extLst>
              <a:ext uri="{FF2B5EF4-FFF2-40B4-BE49-F238E27FC236}">
                <a16:creationId xmlns:a16="http://schemas.microsoft.com/office/drawing/2014/main" id="{93DF36C3-9EFC-5946-9B20-6A70A03D60C4}"/>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74056140-D0C2-2649-ACA4-ED1A9B430193}"/>
              </a:ext>
            </a:extLst>
          </p:cNvPr>
          <p:cNvSpPr>
            <a:spLocks noGrp="1"/>
          </p:cNvSpPr>
          <p:nvPr>
            <p:ph type="sldNum" sz="quarter" idx="12"/>
          </p:nvPr>
        </p:nvSpPr>
        <p:spPr/>
        <p:txBody>
          <a:bodyPr/>
          <a:lstStyle/>
          <a:p>
            <a:fld id="{BC862F6C-3E45-45AA-89CB-204F29459FB4}" type="slidenum">
              <a:rPr lang="en-US" smtClean="0"/>
              <a:t>30</a:t>
            </a:fld>
            <a:endParaRPr lang="en-US" dirty="0"/>
          </a:p>
        </p:txBody>
      </p:sp>
    </p:spTree>
    <p:extLst>
      <p:ext uri="{BB962C8B-B14F-4D97-AF65-F5344CB8AC3E}">
        <p14:creationId xmlns:p14="http://schemas.microsoft.com/office/powerpoint/2010/main" val="721122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A934-B313-764F-99D9-BE53DE76FF86}"/>
              </a:ext>
            </a:extLst>
          </p:cNvPr>
          <p:cNvSpPr>
            <a:spLocks noGrp="1"/>
          </p:cNvSpPr>
          <p:nvPr>
            <p:ph type="title"/>
          </p:nvPr>
        </p:nvSpPr>
        <p:spPr/>
        <p:txBody>
          <a:bodyPr/>
          <a:lstStyle/>
          <a:p>
            <a:r>
              <a:rPr lang="en-US" dirty="0"/>
              <a:t>Porters5ForcesCalc.xls template</a:t>
            </a:r>
          </a:p>
        </p:txBody>
      </p:sp>
      <p:sp>
        <p:nvSpPr>
          <p:cNvPr id="12" name="Content Placeholder 11">
            <a:extLst>
              <a:ext uri="{FF2B5EF4-FFF2-40B4-BE49-F238E27FC236}">
                <a16:creationId xmlns:a16="http://schemas.microsoft.com/office/drawing/2014/main" id="{8BEB91FE-0F42-F94F-AAFA-8D7535273F89}"/>
              </a:ext>
            </a:extLst>
          </p:cNvPr>
          <p:cNvSpPr>
            <a:spLocks noGrp="1"/>
          </p:cNvSpPr>
          <p:nvPr>
            <p:ph idx="1"/>
          </p:nvPr>
        </p:nvSpPr>
        <p:spPr>
          <a:xfrm>
            <a:off x="457200" y="1844825"/>
            <a:ext cx="8229600" cy="864096"/>
          </a:xfrm>
        </p:spPr>
        <p:txBody>
          <a:bodyPr/>
          <a:lstStyle/>
          <a:p>
            <a:r>
              <a:rPr lang="en-US" dirty="0"/>
              <a:t>Enter the threat level</a:t>
            </a:r>
          </a:p>
        </p:txBody>
      </p:sp>
      <p:sp>
        <p:nvSpPr>
          <p:cNvPr id="4" name="Date Placeholder 3">
            <a:extLst>
              <a:ext uri="{FF2B5EF4-FFF2-40B4-BE49-F238E27FC236}">
                <a16:creationId xmlns:a16="http://schemas.microsoft.com/office/drawing/2014/main" id="{A6CCD0F2-CFC9-DE45-BB94-83FBC1EB2DE8}"/>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72AF2C32-5716-6546-BD75-A4C65FC64E98}"/>
              </a:ext>
            </a:extLst>
          </p:cNvPr>
          <p:cNvSpPr>
            <a:spLocks noGrp="1"/>
          </p:cNvSpPr>
          <p:nvPr>
            <p:ph type="sldNum" sz="quarter" idx="12"/>
          </p:nvPr>
        </p:nvSpPr>
        <p:spPr/>
        <p:txBody>
          <a:bodyPr/>
          <a:lstStyle/>
          <a:p>
            <a:fld id="{BC862F6C-3E45-45AA-89CB-204F29459FB4}" type="slidenum">
              <a:rPr lang="en-US" smtClean="0"/>
              <a:t>31</a:t>
            </a:fld>
            <a:endParaRPr lang="en-US" dirty="0"/>
          </a:p>
        </p:txBody>
      </p:sp>
      <p:pic>
        <p:nvPicPr>
          <p:cNvPr id="11" name="Picture 10">
            <a:extLst>
              <a:ext uri="{FF2B5EF4-FFF2-40B4-BE49-F238E27FC236}">
                <a16:creationId xmlns:a16="http://schemas.microsoft.com/office/drawing/2014/main" id="{5DA7319E-7151-434E-AC3C-F348DE297B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8" y="4005064"/>
            <a:ext cx="9144000" cy="1894375"/>
          </a:xfrm>
          <a:prstGeom prst="rect">
            <a:avLst/>
          </a:prstGeom>
        </p:spPr>
      </p:pic>
    </p:spTree>
    <p:extLst>
      <p:ext uri="{BB962C8B-B14F-4D97-AF65-F5344CB8AC3E}">
        <p14:creationId xmlns:p14="http://schemas.microsoft.com/office/powerpoint/2010/main" val="4210241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6252-715B-8B4D-853C-627FAE0E90CE}"/>
              </a:ext>
            </a:extLst>
          </p:cNvPr>
          <p:cNvSpPr>
            <a:spLocks noGrp="1"/>
          </p:cNvSpPr>
          <p:nvPr>
            <p:ph type="title"/>
          </p:nvPr>
        </p:nvSpPr>
        <p:spPr/>
        <p:txBody>
          <a:bodyPr/>
          <a:lstStyle/>
          <a:p>
            <a:r>
              <a:rPr lang="en-US" dirty="0"/>
              <a:t>Porters5ForcesCalc.xls template</a:t>
            </a:r>
          </a:p>
        </p:txBody>
      </p:sp>
      <p:sp>
        <p:nvSpPr>
          <p:cNvPr id="4" name="Date Placeholder 3">
            <a:extLst>
              <a:ext uri="{FF2B5EF4-FFF2-40B4-BE49-F238E27FC236}">
                <a16:creationId xmlns:a16="http://schemas.microsoft.com/office/drawing/2014/main" id="{22D4E117-21DA-C747-8193-DB63E9EBBAC1}"/>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665A4EC2-F467-8A4F-981F-343C777A9C73}"/>
              </a:ext>
            </a:extLst>
          </p:cNvPr>
          <p:cNvSpPr>
            <a:spLocks noGrp="1"/>
          </p:cNvSpPr>
          <p:nvPr>
            <p:ph type="sldNum" sz="quarter" idx="12"/>
          </p:nvPr>
        </p:nvSpPr>
        <p:spPr/>
        <p:txBody>
          <a:bodyPr/>
          <a:lstStyle/>
          <a:p>
            <a:fld id="{BC862F6C-3E45-45AA-89CB-204F29459FB4}" type="slidenum">
              <a:rPr lang="en-US" smtClean="0"/>
              <a:t>32</a:t>
            </a:fld>
            <a:endParaRPr lang="en-US" dirty="0"/>
          </a:p>
        </p:txBody>
      </p:sp>
      <p:sp>
        <p:nvSpPr>
          <p:cNvPr id="14" name="Content Placeholder 13">
            <a:extLst>
              <a:ext uri="{FF2B5EF4-FFF2-40B4-BE49-F238E27FC236}">
                <a16:creationId xmlns:a16="http://schemas.microsoft.com/office/drawing/2014/main" id="{72244F1F-2EDD-CE4C-96EE-E6EF6CB1FDA1}"/>
              </a:ext>
            </a:extLst>
          </p:cNvPr>
          <p:cNvSpPr>
            <a:spLocks noGrp="1"/>
          </p:cNvSpPr>
          <p:nvPr>
            <p:ph idx="1"/>
          </p:nvPr>
        </p:nvSpPr>
        <p:spPr>
          <a:xfrm>
            <a:off x="457200" y="1844825"/>
            <a:ext cx="8229600" cy="864096"/>
          </a:xfrm>
        </p:spPr>
        <p:txBody>
          <a:bodyPr/>
          <a:lstStyle/>
          <a:p>
            <a:r>
              <a:rPr lang="en-GB" dirty="0"/>
              <a:t>How attractive is the internationalisation level</a:t>
            </a:r>
          </a:p>
        </p:txBody>
      </p:sp>
      <p:pic>
        <p:nvPicPr>
          <p:cNvPr id="18" name="Picture 17">
            <a:extLst>
              <a:ext uri="{FF2B5EF4-FFF2-40B4-BE49-F238E27FC236}">
                <a16:creationId xmlns:a16="http://schemas.microsoft.com/office/drawing/2014/main" id="{362BD525-58A1-E84F-ABA9-1622E1181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17" y="3355975"/>
            <a:ext cx="6966166" cy="1158230"/>
          </a:xfrm>
          <a:prstGeom prst="rect">
            <a:avLst/>
          </a:prstGeom>
        </p:spPr>
      </p:pic>
    </p:spTree>
    <p:extLst>
      <p:ext uri="{BB962C8B-B14F-4D97-AF65-F5344CB8AC3E}">
        <p14:creationId xmlns:p14="http://schemas.microsoft.com/office/powerpoint/2010/main" val="480221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C8D7-FFEB-744E-AD88-A4B0335BF751}"/>
              </a:ext>
            </a:extLst>
          </p:cNvPr>
          <p:cNvSpPr>
            <a:spLocks noGrp="1"/>
          </p:cNvSpPr>
          <p:nvPr>
            <p:ph type="title"/>
          </p:nvPr>
        </p:nvSpPr>
        <p:spPr/>
        <p:txBody>
          <a:bodyPr/>
          <a:lstStyle/>
          <a:p>
            <a:r>
              <a:rPr lang="en-US" dirty="0"/>
              <a:t>Porters5ForcesCalc.xls template</a:t>
            </a:r>
          </a:p>
        </p:txBody>
      </p:sp>
      <p:sp>
        <p:nvSpPr>
          <p:cNvPr id="3" name="Content Placeholder 2">
            <a:extLst>
              <a:ext uri="{FF2B5EF4-FFF2-40B4-BE49-F238E27FC236}">
                <a16:creationId xmlns:a16="http://schemas.microsoft.com/office/drawing/2014/main" id="{73AD66CD-32BC-3E4E-BE7D-000431A76A14}"/>
              </a:ext>
            </a:extLst>
          </p:cNvPr>
          <p:cNvSpPr>
            <a:spLocks noGrp="1"/>
          </p:cNvSpPr>
          <p:nvPr>
            <p:ph idx="1"/>
          </p:nvPr>
        </p:nvSpPr>
        <p:spPr/>
        <p:txBody>
          <a:bodyPr/>
          <a:lstStyle/>
          <a:p>
            <a:r>
              <a:rPr lang="en-GB" dirty="0"/>
              <a:t>Paste the graph into the document and summarise.</a:t>
            </a:r>
          </a:p>
        </p:txBody>
      </p:sp>
      <p:sp>
        <p:nvSpPr>
          <p:cNvPr id="4" name="Date Placeholder 3">
            <a:extLst>
              <a:ext uri="{FF2B5EF4-FFF2-40B4-BE49-F238E27FC236}">
                <a16:creationId xmlns:a16="http://schemas.microsoft.com/office/drawing/2014/main" id="{B83EEB79-1F09-DD4F-81BB-F69F0135522A}"/>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96A4D62E-82D5-4946-8E64-3BD19D3507E7}"/>
              </a:ext>
            </a:extLst>
          </p:cNvPr>
          <p:cNvSpPr>
            <a:spLocks noGrp="1"/>
          </p:cNvSpPr>
          <p:nvPr>
            <p:ph type="sldNum" sz="quarter" idx="12"/>
          </p:nvPr>
        </p:nvSpPr>
        <p:spPr/>
        <p:txBody>
          <a:bodyPr/>
          <a:lstStyle/>
          <a:p>
            <a:fld id="{BC862F6C-3E45-45AA-89CB-204F29459FB4}" type="slidenum">
              <a:rPr lang="en-US" smtClean="0"/>
              <a:t>33</a:t>
            </a:fld>
            <a:endParaRPr lang="en-US" dirty="0"/>
          </a:p>
        </p:txBody>
      </p:sp>
      <p:pic>
        <p:nvPicPr>
          <p:cNvPr id="8" name="Picture 7">
            <a:extLst>
              <a:ext uri="{FF2B5EF4-FFF2-40B4-BE49-F238E27FC236}">
                <a16:creationId xmlns:a16="http://schemas.microsoft.com/office/drawing/2014/main" id="{7CFCD892-4CFB-C04E-9120-8A7914681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056" y="2817700"/>
            <a:ext cx="4532893" cy="3538650"/>
          </a:xfrm>
          <a:prstGeom prst="rect">
            <a:avLst/>
          </a:prstGeom>
        </p:spPr>
      </p:pic>
    </p:spTree>
    <p:extLst>
      <p:ext uri="{BB962C8B-B14F-4D97-AF65-F5344CB8AC3E}">
        <p14:creationId xmlns:p14="http://schemas.microsoft.com/office/powerpoint/2010/main" val="1627308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0CC62-83AB-A241-88AA-437A52418191}"/>
              </a:ext>
            </a:extLst>
          </p:cNvPr>
          <p:cNvSpPr>
            <a:spLocks noGrp="1"/>
          </p:cNvSpPr>
          <p:nvPr>
            <p:ph type="title"/>
          </p:nvPr>
        </p:nvSpPr>
        <p:spPr/>
        <p:txBody>
          <a:bodyPr>
            <a:normAutofit/>
          </a:bodyPr>
          <a:lstStyle/>
          <a:p>
            <a:r>
              <a:rPr lang="en-GB" b="1" dirty="0"/>
              <a:t>7. Culture Issues</a:t>
            </a:r>
            <a:endParaRPr lang="en-US" dirty="0"/>
          </a:p>
        </p:txBody>
      </p:sp>
      <p:sp>
        <p:nvSpPr>
          <p:cNvPr id="3" name="Content Placeholder 2">
            <a:extLst>
              <a:ext uri="{FF2B5EF4-FFF2-40B4-BE49-F238E27FC236}">
                <a16:creationId xmlns:a16="http://schemas.microsoft.com/office/drawing/2014/main" id="{99BF10DF-578C-724F-AEE8-53570A2A828C}"/>
              </a:ext>
            </a:extLst>
          </p:cNvPr>
          <p:cNvSpPr>
            <a:spLocks noGrp="1"/>
          </p:cNvSpPr>
          <p:nvPr>
            <p:ph idx="1"/>
          </p:nvPr>
        </p:nvSpPr>
        <p:spPr/>
        <p:txBody>
          <a:bodyPr/>
          <a:lstStyle/>
          <a:p>
            <a:r>
              <a:rPr lang="en-GB" dirty="0"/>
              <a:t>Use </a:t>
            </a:r>
            <a:r>
              <a:rPr lang="en-GB" dirty="0" err="1"/>
              <a:t>Hofestede</a:t>
            </a:r>
            <a:r>
              <a:rPr lang="en-GB" dirty="0"/>
              <a:t> and CAGE to analyse the culture differences between the home and target country.  </a:t>
            </a:r>
          </a:p>
          <a:p>
            <a:r>
              <a:rPr lang="en-US" dirty="0">
                <a:hlinkClick r:id="rId2"/>
              </a:rPr>
              <a:t>https://www.hofstede-insights.com</a:t>
            </a:r>
            <a:endParaRPr lang="en-US" dirty="0"/>
          </a:p>
          <a:p>
            <a:endParaRPr lang="en-US" dirty="0"/>
          </a:p>
          <a:p>
            <a:endParaRPr lang="en-US" dirty="0"/>
          </a:p>
        </p:txBody>
      </p:sp>
      <p:sp>
        <p:nvSpPr>
          <p:cNvPr id="4" name="Date Placeholder 3">
            <a:extLst>
              <a:ext uri="{FF2B5EF4-FFF2-40B4-BE49-F238E27FC236}">
                <a16:creationId xmlns:a16="http://schemas.microsoft.com/office/drawing/2014/main" id="{24417FAD-A295-714B-97F1-06CB84DCC42F}"/>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BE6AE2C4-CE69-5540-A288-7BB19C79DD5E}"/>
              </a:ext>
            </a:extLst>
          </p:cNvPr>
          <p:cNvSpPr>
            <a:spLocks noGrp="1"/>
          </p:cNvSpPr>
          <p:nvPr>
            <p:ph type="sldNum" sz="quarter" idx="12"/>
          </p:nvPr>
        </p:nvSpPr>
        <p:spPr/>
        <p:txBody>
          <a:bodyPr/>
          <a:lstStyle/>
          <a:p>
            <a:fld id="{BC862F6C-3E45-45AA-89CB-204F29459FB4}" type="slidenum">
              <a:rPr lang="en-US" smtClean="0"/>
              <a:t>34</a:t>
            </a:fld>
            <a:endParaRPr lang="en-US" dirty="0"/>
          </a:p>
        </p:txBody>
      </p:sp>
    </p:spTree>
    <p:extLst>
      <p:ext uri="{BB962C8B-B14F-4D97-AF65-F5344CB8AC3E}">
        <p14:creationId xmlns:p14="http://schemas.microsoft.com/office/powerpoint/2010/main" val="425462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ACF1-2D8E-D84F-A637-9672B63F58D8}"/>
              </a:ext>
            </a:extLst>
          </p:cNvPr>
          <p:cNvSpPr>
            <a:spLocks noGrp="1"/>
          </p:cNvSpPr>
          <p:nvPr>
            <p:ph type="title"/>
          </p:nvPr>
        </p:nvSpPr>
        <p:spPr/>
        <p:txBody>
          <a:bodyPr/>
          <a:lstStyle/>
          <a:p>
            <a:r>
              <a:rPr lang="en-US" dirty="0"/>
              <a:t>Hofstede analysis</a:t>
            </a:r>
          </a:p>
        </p:txBody>
      </p:sp>
      <p:sp>
        <p:nvSpPr>
          <p:cNvPr id="3" name="Content Placeholder 2">
            <a:extLst>
              <a:ext uri="{FF2B5EF4-FFF2-40B4-BE49-F238E27FC236}">
                <a16:creationId xmlns:a16="http://schemas.microsoft.com/office/drawing/2014/main" id="{1C68E00B-7DC4-9A4A-8CED-ADEC318A85CA}"/>
              </a:ext>
            </a:extLst>
          </p:cNvPr>
          <p:cNvSpPr>
            <a:spLocks noGrp="1"/>
          </p:cNvSpPr>
          <p:nvPr>
            <p:ph idx="1"/>
          </p:nvPr>
        </p:nvSpPr>
        <p:spPr/>
        <p:txBody>
          <a:bodyPr/>
          <a:lstStyle/>
          <a:p>
            <a:r>
              <a:rPr lang="en-US" dirty="0"/>
              <a:t>Use </a:t>
            </a:r>
            <a:r>
              <a:rPr lang="en-US" dirty="0">
                <a:hlinkClick r:id="rId2"/>
              </a:rPr>
              <a:t>https://www.hofstede-insights.com</a:t>
            </a:r>
            <a:r>
              <a:rPr lang="en-US" dirty="0"/>
              <a:t> and/or CAGE</a:t>
            </a:r>
          </a:p>
          <a:p>
            <a:r>
              <a:rPr lang="en-US" dirty="0"/>
              <a:t>Cut and paste figure into your document:</a:t>
            </a:r>
          </a:p>
          <a:p>
            <a:endParaRPr lang="en-US" dirty="0"/>
          </a:p>
        </p:txBody>
      </p:sp>
      <p:sp>
        <p:nvSpPr>
          <p:cNvPr id="4" name="Date Placeholder 3">
            <a:extLst>
              <a:ext uri="{FF2B5EF4-FFF2-40B4-BE49-F238E27FC236}">
                <a16:creationId xmlns:a16="http://schemas.microsoft.com/office/drawing/2014/main" id="{ED27B52B-C027-3B48-B9CF-D0866112D889}"/>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3968BB03-D1B9-C34A-B510-0B68AD3CAD8F}"/>
              </a:ext>
            </a:extLst>
          </p:cNvPr>
          <p:cNvSpPr>
            <a:spLocks noGrp="1"/>
          </p:cNvSpPr>
          <p:nvPr>
            <p:ph type="sldNum" sz="quarter" idx="12"/>
          </p:nvPr>
        </p:nvSpPr>
        <p:spPr/>
        <p:txBody>
          <a:bodyPr/>
          <a:lstStyle/>
          <a:p>
            <a:fld id="{BC862F6C-3E45-45AA-89CB-204F29459FB4}" type="slidenum">
              <a:rPr lang="en-US" smtClean="0"/>
              <a:t>35</a:t>
            </a:fld>
            <a:endParaRPr lang="en-US" dirty="0"/>
          </a:p>
        </p:txBody>
      </p:sp>
      <p:pic>
        <p:nvPicPr>
          <p:cNvPr id="8" name="Picture 7">
            <a:extLst>
              <a:ext uri="{FF2B5EF4-FFF2-40B4-BE49-F238E27FC236}">
                <a16:creationId xmlns:a16="http://schemas.microsoft.com/office/drawing/2014/main" id="{BA38FBB2-3A1B-8B42-9B24-B8D86F25FA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518470"/>
            <a:ext cx="5220072" cy="2948051"/>
          </a:xfrm>
          <a:prstGeom prst="rect">
            <a:avLst/>
          </a:prstGeom>
        </p:spPr>
      </p:pic>
    </p:spTree>
    <p:extLst>
      <p:ext uri="{BB962C8B-B14F-4D97-AF65-F5344CB8AC3E}">
        <p14:creationId xmlns:p14="http://schemas.microsoft.com/office/powerpoint/2010/main" val="1083783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A2EB-4165-424A-A762-72AC0AEA8E63}"/>
              </a:ext>
            </a:extLst>
          </p:cNvPr>
          <p:cNvSpPr>
            <a:spLocks noGrp="1"/>
          </p:cNvSpPr>
          <p:nvPr>
            <p:ph type="title"/>
          </p:nvPr>
        </p:nvSpPr>
        <p:spPr/>
        <p:txBody>
          <a:bodyPr>
            <a:normAutofit fontScale="90000"/>
          </a:bodyPr>
          <a:lstStyle/>
          <a:p>
            <a:r>
              <a:rPr lang="en-GB" b="1" dirty="0"/>
              <a:t>7.2 Global-Local Standardisation Analysis</a:t>
            </a:r>
            <a:endParaRPr lang="en-US" dirty="0"/>
          </a:p>
        </p:txBody>
      </p:sp>
      <p:sp>
        <p:nvSpPr>
          <p:cNvPr id="3" name="Content Placeholder 2">
            <a:extLst>
              <a:ext uri="{FF2B5EF4-FFF2-40B4-BE49-F238E27FC236}">
                <a16:creationId xmlns:a16="http://schemas.microsoft.com/office/drawing/2014/main" id="{CD8440E8-4792-844D-8943-E7C18AE66352}"/>
              </a:ext>
            </a:extLst>
          </p:cNvPr>
          <p:cNvSpPr>
            <a:spLocks noGrp="1"/>
          </p:cNvSpPr>
          <p:nvPr>
            <p:ph idx="1"/>
          </p:nvPr>
        </p:nvSpPr>
        <p:spPr/>
        <p:txBody>
          <a:bodyPr/>
          <a:lstStyle/>
          <a:p>
            <a:r>
              <a:rPr lang="en-GB" dirty="0"/>
              <a:t>Do the products, packaging, etc. need to be modified because of the culture and standards in the target county?</a:t>
            </a:r>
            <a:endParaRPr lang="en-US" b="1" dirty="0"/>
          </a:p>
        </p:txBody>
      </p:sp>
      <p:sp>
        <p:nvSpPr>
          <p:cNvPr id="4" name="Date Placeholder 3">
            <a:extLst>
              <a:ext uri="{FF2B5EF4-FFF2-40B4-BE49-F238E27FC236}">
                <a16:creationId xmlns:a16="http://schemas.microsoft.com/office/drawing/2014/main" id="{7B92FD0E-79E5-7645-A3BB-93792AAD02AF}"/>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4E709F59-B713-534F-ACD2-79524C44E234}"/>
              </a:ext>
            </a:extLst>
          </p:cNvPr>
          <p:cNvSpPr>
            <a:spLocks noGrp="1"/>
          </p:cNvSpPr>
          <p:nvPr>
            <p:ph type="sldNum" sz="quarter" idx="12"/>
          </p:nvPr>
        </p:nvSpPr>
        <p:spPr/>
        <p:txBody>
          <a:bodyPr/>
          <a:lstStyle/>
          <a:p>
            <a:fld id="{BC862F6C-3E45-45AA-89CB-204F29459FB4}" type="slidenum">
              <a:rPr lang="en-US" smtClean="0"/>
              <a:t>36</a:t>
            </a:fld>
            <a:endParaRPr lang="en-US" dirty="0"/>
          </a:p>
        </p:txBody>
      </p:sp>
    </p:spTree>
    <p:extLst>
      <p:ext uri="{BB962C8B-B14F-4D97-AF65-F5344CB8AC3E}">
        <p14:creationId xmlns:p14="http://schemas.microsoft.com/office/powerpoint/2010/main" val="824956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5BEB2-FAB1-4F46-8854-02641F821841}"/>
              </a:ext>
            </a:extLst>
          </p:cNvPr>
          <p:cNvSpPr>
            <a:spLocks noGrp="1"/>
          </p:cNvSpPr>
          <p:nvPr>
            <p:ph type="title"/>
          </p:nvPr>
        </p:nvSpPr>
        <p:spPr/>
        <p:txBody>
          <a:bodyPr>
            <a:normAutofit/>
          </a:bodyPr>
          <a:lstStyle/>
          <a:p>
            <a:r>
              <a:rPr lang="en-GB" b="1" dirty="0"/>
              <a:t>8. Internationalisation Evaluation </a:t>
            </a:r>
            <a:endParaRPr lang="en-US" dirty="0"/>
          </a:p>
        </p:txBody>
      </p:sp>
      <p:sp>
        <p:nvSpPr>
          <p:cNvPr id="3" name="Content Placeholder 2">
            <a:extLst>
              <a:ext uri="{FF2B5EF4-FFF2-40B4-BE49-F238E27FC236}">
                <a16:creationId xmlns:a16="http://schemas.microsoft.com/office/drawing/2014/main" id="{620E1D66-B48D-5A48-A2E4-36F664EBE1FA}"/>
              </a:ext>
            </a:extLst>
          </p:cNvPr>
          <p:cNvSpPr>
            <a:spLocks noGrp="1"/>
          </p:cNvSpPr>
          <p:nvPr>
            <p:ph idx="1"/>
          </p:nvPr>
        </p:nvSpPr>
        <p:spPr/>
        <p:txBody>
          <a:bodyPr/>
          <a:lstStyle/>
          <a:p>
            <a:r>
              <a:rPr lang="en-GB" dirty="0"/>
              <a:t>In this section you analyse what kind of market entry mode and which is the best generic strategy for the company in expanding their operations to the host country. </a:t>
            </a:r>
            <a:endParaRPr lang="en-US" dirty="0"/>
          </a:p>
          <a:p>
            <a:endParaRPr lang="en-US" dirty="0"/>
          </a:p>
        </p:txBody>
      </p:sp>
      <p:sp>
        <p:nvSpPr>
          <p:cNvPr id="4" name="Date Placeholder 3">
            <a:extLst>
              <a:ext uri="{FF2B5EF4-FFF2-40B4-BE49-F238E27FC236}">
                <a16:creationId xmlns:a16="http://schemas.microsoft.com/office/drawing/2014/main" id="{404CFC1D-F52B-3B4D-8357-F2F1B29CAFD0}"/>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40C2F1ED-8DEC-DE4A-A3BB-D39EAC8CE02B}"/>
              </a:ext>
            </a:extLst>
          </p:cNvPr>
          <p:cNvSpPr>
            <a:spLocks noGrp="1"/>
          </p:cNvSpPr>
          <p:nvPr>
            <p:ph type="sldNum" sz="quarter" idx="12"/>
          </p:nvPr>
        </p:nvSpPr>
        <p:spPr/>
        <p:txBody>
          <a:bodyPr/>
          <a:lstStyle/>
          <a:p>
            <a:fld id="{BC862F6C-3E45-45AA-89CB-204F29459FB4}" type="slidenum">
              <a:rPr lang="en-US" smtClean="0"/>
              <a:t>37</a:t>
            </a:fld>
            <a:endParaRPr lang="en-US" dirty="0"/>
          </a:p>
        </p:txBody>
      </p:sp>
    </p:spTree>
    <p:extLst>
      <p:ext uri="{BB962C8B-B14F-4D97-AF65-F5344CB8AC3E}">
        <p14:creationId xmlns:p14="http://schemas.microsoft.com/office/powerpoint/2010/main" val="1443817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FFDF-578B-7E4F-B7DD-ADC17C547534}"/>
              </a:ext>
            </a:extLst>
          </p:cNvPr>
          <p:cNvSpPr>
            <a:spLocks noGrp="1"/>
          </p:cNvSpPr>
          <p:nvPr>
            <p:ph type="title"/>
          </p:nvPr>
        </p:nvSpPr>
        <p:spPr/>
        <p:txBody>
          <a:bodyPr>
            <a:normAutofit/>
          </a:bodyPr>
          <a:lstStyle/>
          <a:p>
            <a:r>
              <a:rPr lang="en-GB" b="1" dirty="0"/>
              <a:t>8.1 Mode of Market Entry</a:t>
            </a:r>
            <a:endParaRPr lang="en-US" dirty="0"/>
          </a:p>
        </p:txBody>
      </p:sp>
      <p:sp>
        <p:nvSpPr>
          <p:cNvPr id="3" name="Content Placeholder 2">
            <a:extLst>
              <a:ext uri="{FF2B5EF4-FFF2-40B4-BE49-F238E27FC236}">
                <a16:creationId xmlns:a16="http://schemas.microsoft.com/office/drawing/2014/main" id="{9568EDE9-3443-FA4C-B536-F4338E1C2ED3}"/>
              </a:ext>
            </a:extLst>
          </p:cNvPr>
          <p:cNvSpPr>
            <a:spLocks noGrp="1"/>
          </p:cNvSpPr>
          <p:nvPr>
            <p:ph idx="1"/>
          </p:nvPr>
        </p:nvSpPr>
        <p:spPr/>
        <p:txBody>
          <a:bodyPr/>
          <a:lstStyle/>
          <a:p>
            <a:r>
              <a:rPr lang="en-GB" dirty="0"/>
              <a:t>This is where you describe your suggested market entry mode. It is either, Export, Licence or Franchise, Joint venture, or Wholly owned subsidiary (or FDI). Describe why the one you have chosen is the best one. </a:t>
            </a:r>
            <a:endParaRPr lang="en-US" dirty="0"/>
          </a:p>
          <a:p>
            <a:endParaRPr lang="en-US" dirty="0"/>
          </a:p>
        </p:txBody>
      </p:sp>
      <p:sp>
        <p:nvSpPr>
          <p:cNvPr id="4" name="Date Placeholder 3">
            <a:extLst>
              <a:ext uri="{FF2B5EF4-FFF2-40B4-BE49-F238E27FC236}">
                <a16:creationId xmlns:a16="http://schemas.microsoft.com/office/drawing/2014/main" id="{061F952A-921D-F24D-9EC9-5E1EE2398B93}"/>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701BFB5C-197F-CE40-A04E-3D58C81236EC}"/>
              </a:ext>
            </a:extLst>
          </p:cNvPr>
          <p:cNvSpPr>
            <a:spLocks noGrp="1"/>
          </p:cNvSpPr>
          <p:nvPr>
            <p:ph type="sldNum" sz="quarter" idx="12"/>
          </p:nvPr>
        </p:nvSpPr>
        <p:spPr/>
        <p:txBody>
          <a:bodyPr/>
          <a:lstStyle/>
          <a:p>
            <a:fld id="{BC862F6C-3E45-45AA-89CB-204F29459FB4}" type="slidenum">
              <a:rPr lang="en-US" smtClean="0"/>
              <a:t>38</a:t>
            </a:fld>
            <a:endParaRPr lang="en-US" dirty="0"/>
          </a:p>
        </p:txBody>
      </p:sp>
    </p:spTree>
    <p:extLst>
      <p:ext uri="{BB962C8B-B14F-4D97-AF65-F5344CB8AC3E}">
        <p14:creationId xmlns:p14="http://schemas.microsoft.com/office/powerpoint/2010/main" val="1191299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4794E-C282-CF47-974C-CE69BCE6579C}"/>
              </a:ext>
            </a:extLst>
          </p:cNvPr>
          <p:cNvSpPr>
            <a:spLocks noGrp="1"/>
          </p:cNvSpPr>
          <p:nvPr>
            <p:ph type="title"/>
          </p:nvPr>
        </p:nvSpPr>
        <p:spPr/>
        <p:txBody>
          <a:bodyPr>
            <a:normAutofit/>
          </a:bodyPr>
          <a:lstStyle/>
          <a:p>
            <a:r>
              <a:rPr lang="en-GB" b="1" dirty="0"/>
              <a:t>8.1 International Strategy</a:t>
            </a:r>
            <a:endParaRPr lang="en-US" dirty="0"/>
          </a:p>
        </p:txBody>
      </p:sp>
      <p:sp>
        <p:nvSpPr>
          <p:cNvPr id="3" name="Content Placeholder 2">
            <a:extLst>
              <a:ext uri="{FF2B5EF4-FFF2-40B4-BE49-F238E27FC236}">
                <a16:creationId xmlns:a16="http://schemas.microsoft.com/office/drawing/2014/main" id="{78EDB6E9-218E-0049-94AC-21B5249A5759}"/>
              </a:ext>
            </a:extLst>
          </p:cNvPr>
          <p:cNvSpPr>
            <a:spLocks noGrp="1"/>
          </p:cNvSpPr>
          <p:nvPr>
            <p:ph idx="1"/>
          </p:nvPr>
        </p:nvSpPr>
        <p:spPr/>
        <p:txBody>
          <a:bodyPr/>
          <a:lstStyle/>
          <a:p>
            <a:r>
              <a:rPr lang="en-GB" dirty="0"/>
              <a:t>By looking at your previous analysis and findings, identify points that support your suggestion for an international strategy. Describe your reasons. (Export, Global, Transnational, or Multi-domestic).</a:t>
            </a:r>
            <a:endParaRPr lang="en-US" dirty="0"/>
          </a:p>
          <a:p>
            <a:endParaRPr lang="en-US" dirty="0"/>
          </a:p>
        </p:txBody>
      </p:sp>
      <p:sp>
        <p:nvSpPr>
          <p:cNvPr id="4" name="Date Placeholder 3">
            <a:extLst>
              <a:ext uri="{FF2B5EF4-FFF2-40B4-BE49-F238E27FC236}">
                <a16:creationId xmlns:a16="http://schemas.microsoft.com/office/drawing/2014/main" id="{FDEB4ECE-2C76-164F-B726-044B8E0D827C}"/>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1FCF0340-735F-1F45-9B84-B05C1D34B06A}"/>
              </a:ext>
            </a:extLst>
          </p:cNvPr>
          <p:cNvSpPr>
            <a:spLocks noGrp="1"/>
          </p:cNvSpPr>
          <p:nvPr>
            <p:ph type="sldNum" sz="quarter" idx="12"/>
          </p:nvPr>
        </p:nvSpPr>
        <p:spPr/>
        <p:txBody>
          <a:bodyPr/>
          <a:lstStyle/>
          <a:p>
            <a:fld id="{BC862F6C-3E45-45AA-89CB-204F29459FB4}" type="slidenum">
              <a:rPr lang="en-US" smtClean="0"/>
              <a:t>39</a:t>
            </a:fld>
            <a:endParaRPr lang="en-US" dirty="0"/>
          </a:p>
        </p:txBody>
      </p:sp>
    </p:spTree>
    <p:extLst>
      <p:ext uri="{BB962C8B-B14F-4D97-AF65-F5344CB8AC3E}">
        <p14:creationId xmlns:p14="http://schemas.microsoft.com/office/powerpoint/2010/main" val="94790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TOC: Table of Contents</a:t>
            </a:r>
          </a:p>
        </p:txBody>
      </p:sp>
      <p:sp>
        <p:nvSpPr>
          <p:cNvPr id="3" name="Content Placeholder 2"/>
          <p:cNvSpPr>
            <a:spLocks noGrp="1"/>
          </p:cNvSpPr>
          <p:nvPr>
            <p:ph idx="1"/>
          </p:nvPr>
        </p:nvSpPr>
        <p:spPr/>
        <p:txBody>
          <a:bodyPr/>
          <a:lstStyle/>
          <a:p>
            <a:r>
              <a:rPr lang="en-GB" dirty="0"/>
              <a:t>Don’t forget!</a:t>
            </a:r>
          </a:p>
          <a:p>
            <a:endParaRPr lang="en-GB" dirty="0"/>
          </a:p>
          <a:p>
            <a:r>
              <a:rPr lang="en-GB" dirty="0"/>
              <a:t>Generate using Word functionality.</a:t>
            </a:r>
          </a:p>
          <a:p>
            <a:endParaRPr lang="en-GB" dirty="0"/>
          </a:p>
          <a:p>
            <a:r>
              <a:rPr lang="en-GB" i="1" dirty="0">
                <a:hlinkClick r:id="rId2"/>
              </a:rPr>
              <a:t>https://support.microsoft.com/en-us/help/285059/how-to-create-a-table-of-contents-by-marking-text-in-word</a:t>
            </a:r>
            <a:endParaRPr lang="en-GB" i="1" dirty="0"/>
          </a:p>
          <a:p>
            <a:endParaRPr lang="en-GB" i="1" dirty="0"/>
          </a:p>
        </p:txBody>
      </p:sp>
      <p:sp>
        <p:nvSpPr>
          <p:cNvPr id="4" name="Date Placeholder 3"/>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p:cNvSpPr>
            <a:spLocks noGrp="1"/>
          </p:cNvSpPr>
          <p:nvPr>
            <p:ph type="sldNum" sz="quarter" idx="12"/>
          </p:nvPr>
        </p:nvSpPr>
        <p:spPr/>
        <p:txBody>
          <a:bodyPr/>
          <a:lstStyle/>
          <a:p>
            <a:fld id="{BC862F6C-3E45-45AA-89CB-204F29459FB4}" type="slidenum">
              <a:rPr lang="en-US" smtClean="0"/>
              <a:t>4</a:t>
            </a:fld>
            <a:endParaRPr lang="en-US" dirty="0"/>
          </a:p>
        </p:txBody>
      </p:sp>
    </p:spTree>
    <p:extLst>
      <p:ext uri="{BB962C8B-B14F-4D97-AF65-F5344CB8AC3E}">
        <p14:creationId xmlns:p14="http://schemas.microsoft.com/office/powerpoint/2010/main" val="399696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25DDF-9FAF-0143-8E51-52B2067202B8}"/>
              </a:ext>
            </a:extLst>
          </p:cNvPr>
          <p:cNvSpPr>
            <a:spLocks noGrp="1"/>
          </p:cNvSpPr>
          <p:nvPr>
            <p:ph type="title"/>
          </p:nvPr>
        </p:nvSpPr>
        <p:spPr/>
        <p:txBody>
          <a:bodyPr>
            <a:normAutofit fontScale="90000"/>
          </a:bodyPr>
          <a:lstStyle/>
          <a:p>
            <a:r>
              <a:rPr lang="en-GB" b="1" dirty="0"/>
              <a:t>9. Conclusion and Recommendations</a:t>
            </a:r>
            <a:endParaRPr lang="en-US" dirty="0"/>
          </a:p>
        </p:txBody>
      </p:sp>
      <p:sp>
        <p:nvSpPr>
          <p:cNvPr id="3" name="Content Placeholder 2">
            <a:extLst>
              <a:ext uri="{FF2B5EF4-FFF2-40B4-BE49-F238E27FC236}">
                <a16:creationId xmlns:a16="http://schemas.microsoft.com/office/drawing/2014/main" id="{718D9689-27D2-8943-BAE8-89ED617FBBEE}"/>
              </a:ext>
            </a:extLst>
          </p:cNvPr>
          <p:cNvSpPr>
            <a:spLocks noGrp="1"/>
          </p:cNvSpPr>
          <p:nvPr>
            <p:ph idx="1"/>
          </p:nvPr>
        </p:nvSpPr>
        <p:spPr/>
        <p:txBody>
          <a:bodyPr/>
          <a:lstStyle/>
          <a:p>
            <a:r>
              <a:rPr lang="en-GB" dirty="0"/>
              <a:t>This section provides the reader, based on your analysis, with your conclusions and recommendations and how successful you evaluate the company’s international expansion strategy into the host country</a:t>
            </a:r>
            <a:endParaRPr lang="en-US" dirty="0"/>
          </a:p>
          <a:p>
            <a:endParaRPr lang="en-US" dirty="0"/>
          </a:p>
        </p:txBody>
      </p:sp>
      <p:sp>
        <p:nvSpPr>
          <p:cNvPr id="4" name="Date Placeholder 3">
            <a:extLst>
              <a:ext uri="{FF2B5EF4-FFF2-40B4-BE49-F238E27FC236}">
                <a16:creationId xmlns:a16="http://schemas.microsoft.com/office/drawing/2014/main" id="{B8A3BC2F-ABD7-7244-8C79-E9CB8B4E9A67}"/>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58F2D3F0-4703-7F4B-B165-CB1DB0327DF6}"/>
              </a:ext>
            </a:extLst>
          </p:cNvPr>
          <p:cNvSpPr>
            <a:spLocks noGrp="1"/>
          </p:cNvSpPr>
          <p:nvPr>
            <p:ph type="sldNum" sz="quarter" idx="12"/>
          </p:nvPr>
        </p:nvSpPr>
        <p:spPr/>
        <p:txBody>
          <a:bodyPr/>
          <a:lstStyle/>
          <a:p>
            <a:fld id="{BC862F6C-3E45-45AA-89CB-204F29459FB4}" type="slidenum">
              <a:rPr lang="en-US" smtClean="0"/>
              <a:t>40</a:t>
            </a:fld>
            <a:endParaRPr lang="en-US" dirty="0"/>
          </a:p>
        </p:txBody>
      </p:sp>
    </p:spTree>
    <p:extLst>
      <p:ext uri="{BB962C8B-B14F-4D97-AF65-F5344CB8AC3E}">
        <p14:creationId xmlns:p14="http://schemas.microsoft.com/office/powerpoint/2010/main" val="842614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Bibliography</a:t>
            </a:r>
          </a:p>
        </p:txBody>
      </p:sp>
      <p:sp>
        <p:nvSpPr>
          <p:cNvPr id="3" name="Content Placeholder 2"/>
          <p:cNvSpPr>
            <a:spLocks noGrp="1"/>
          </p:cNvSpPr>
          <p:nvPr>
            <p:ph idx="1"/>
          </p:nvPr>
        </p:nvSpPr>
        <p:spPr/>
        <p:txBody>
          <a:bodyPr>
            <a:normAutofit/>
          </a:bodyPr>
          <a:lstStyle/>
          <a:p>
            <a:r>
              <a:rPr lang="en-GB" dirty="0"/>
              <a:t>Important: 10 – 20 academic citations.</a:t>
            </a:r>
          </a:p>
          <a:p>
            <a:pPr lvl="1"/>
            <a:r>
              <a:rPr lang="en-GB" dirty="0"/>
              <a:t>Tip: Use Google Scholar to find references</a:t>
            </a:r>
          </a:p>
          <a:p>
            <a:r>
              <a:rPr lang="en-GB" dirty="0"/>
              <a:t>Use APA / Harvard standard</a:t>
            </a:r>
          </a:p>
          <a:p>
            <a:endParaRPr lang="en-GB" dirty="0"/>
          </a:p>
          <a:p>
            <a:r>
              <a:rPr lang="en-GB" i="1" dirty="0"/>
              <a:t>Generate using Word functionality</a:t>
            </a:r>
          </a:p>
          <a:p>
            <a:pPr lvl="1"/>
            <a:r>
              <a:rPr lang="en-GB" i="1" dirty="0">
                <a:hlinkClick r:id="rId2"/>
              </a:rPr>
              <a:t>https://support.office.com/en-us/article/create-a-bibliography-citations-and-references-17686589-4824-4940-9c69-342c289fa2a5</a:t>
            </a:r>
            <a:endParaRPr lang="en-GB" i="1" dirty="0"/>
          </a:p>
          <a:p>
            <a:pPr lvl="1"/>
            <a:endParaRPr lang="en-GB" i="1" dirty="0"/>
          </a:p>
        </p:txBody>
      </p:sp>
      <p:sp>
        <p:nvSpPr>
          <p:cNvPr id="4" name="Date Placeholder 3"/>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p:cNvSpPr>
            <a:spLocks noGrp="1"/>
          </p:cNvSpPr>
          <p:nvPr>
            <p:ph type="sldNum" sz="quarter" idx="12"/>
          </p:nvPr>
        </p:nvSpPr>
        <p:spPr/>
        <p:txBody>
          <a:bodyPr/>
          <a:lstStyle/>
          <a:p>
            <a:fld id="{BC862F6C-3E45-45AA-89CB-204F29459FB4}" type="slidenum">
              <a:rPr lang="en-US" smtClean="0"/>
              <a:t>41</a:t>
            </a:fld>
            <a:endParaRPr lang="en-US" dirty="0"/>
          </a:p>
        </p:txBody>
      </p:sp>
    </p:spTree>
    <p:extLst>
      <p:ext uri="{BB962C8B-B14F-4D97-AF65-F5344CB8AC3E}">
        <p14:creationId xmlns:p14="http://schemas.microsoft.com/office/powerpoint/2010/main" val="1153455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DB5D-B5B0-A24B-BB7F-21B04206490D}"/>
              </a:ext>
            </a:extLst>
          </p:cNvPr>
          <p:cNvSpPr>
            <a:spLocks noGrp="1"/>
          </p:cNvSpPr>
          <p:nvPr>
            <p:ph type="title"/>
          </p:nvPr>
        </p:nvSpPr>
        <p:spPr/>
        <p:txBody>
          <a:bodyPr/>
          <a:lstStyle/>
          <a:p>
            <a:r>
              <a:rPr lang="en-US" dirty="0"/>
              <a:t>12. Appendices</a:t>
            </a:r>
          </a:p>
        </p:txBody>
      </p:sp>
      <p:sp>
        <p:nvSpPr>
          <p:cNvPr id="3" name="Content Placeholder 2">
            <a:extLst>
              <a:ext uri="{FF2B5EF4-FFF2-40B4-BE49-F238E27FC236}">
                <a16:creationId xmlns:a16="http://schemas.microsoft.com/office/drawing/2014/main" id="{3562E22F-8556-8743-B922-E5C74ABF442C}"/>
              </a:ext>
            </a:extLst>
          </p:cNvPr>
          <p:cNvSpPr>
            <a:spLocks noGrp="1"/>
          </p:cNvSpPr>
          <p:nvPr>
            <p:ph idx="1"/>
          </p:nvPr>
        </p:nvSpPr>
        <p:spPr/>
        <p:txBody>
          <a:bodyPr/>
          <a:lstStyle/>
          <a:p>
            <a:r>
              <a:rPr lang="en-GB" dirty="0"/>
              <a:t>You may use this to place graphs, figures, and additional information. You refer to them in your text i.e. “See appendix xx”. </a:t>
            </a:r>
            <a:endParaRPr lang="en-US" dirty="0"/>
          </a:p>
          <a:p>
            <a:endParaRPr lang="en-US" dirty="0"/>
          </a:p>
        </p:txBody>
      </p:sp>
      <p:sp>
        <p:nvSpPr>
          <p:cNvPr id="4" name="Date Placeholder 3">
            <a:extLst>
              <a:ext uri="{FF2B5EF4-FFF2-40B4-BE49-F238E27FC236}">
                <a16:creationId xmlns:a16="http://schemas.microsoft.com/office/drawing/2014/main" id="{C718CC79-4BEC-8F46-89E8-6F21B3384C8B}"/>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62EB2815-F5AE-DC46-A9D1-29372371A6EA}"/>
              </a:ext>
            </a:extLst>
          </p:cNvPr>
          <p:cNvSpPr>
            <a:spLocks noGrp="1"/>
          </p:cNvSpPr>
          <p:nvPr>
            <p:ph type="sldNum" sz="quarter" idx="12"/>
          </p:nvPr>
        </p:nvSpPr>
        <p:spPr/>
        <p:txBody>
          <a:bodyPr/>
          <a:lstStyle/>
          <a:p>
            <a:fld id="{BC862F6C-3E45-45AA-89CB-204F29459FB4}" type="slidenum">
              <a:rPr lang="en-US" smtClean="0"/>
              <a:t>42</a:t>
            </a:fld>
            <a:endParaRPr lang="en-US" dirty="0"/>
          </a:p>
        </p:txBody>
      </p:sp>
    </p:spTree>
    <p:extLst>
      <p:ext uri="{BB962C8B-B14F-4D97-AF65-F5344CB8AC3E}">
        <p14:creationId xmlns:p14="http://schemas.microsoft.com/office/powerpoint/2010/main" val="267932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GB" dirty="0"/>
              <a:t>1.1 Background to the Study</a:t>
            </a:r>
          </a:p>
        </p:txBody>
      </p:sp>
      <p:sp>
        <p:nvSpPr>
          <p:cNvPr id="3" name="Content Placeholder 2"/>
          <p:cNvSpPr>
            <a:spLocks noGrp="1"/>
          </p:cNvSpPr>
          <p:nvPr>
            <p:ph idx="1"/>
          </p:nvPr>
        </p:nvSpPr>
        <p:spPr/>
        <p:txBody>
          <a:bodyPr/>
          <a:lstStyle/>
          <a:p>
            <a:r>
              <a:rPr lang="en-GB" dirty="0"/>
              <a:t>Provide some background to the study. </a:t>
            </a:r>
          </a:p>
          <a:p>
            <a:r>
              <a:rPr lang="en-GB" dirty="0"/>
              <a:t>Why are YOU doing this study? </a:t>
            </a:r>
          </a:p>
          <a:p>
            <a:pPr lvl="1"/>
            <a:r>
              <a:rPr lang="en-GB" dirty="0"/>
              <a:t>… part of the International Business course to obtain the degree of BA, etc. </a:t>
            </a:r>
            <a:endParaRPr lang="en-US" dirty="0"/>
          </a:p>
          <a:p>
            <a:endParaRPr lang="en-GB" i="1" dirty="0"/>
          </a:p>
        </p:txBody>
      </p:sp>
      <p:sp>
        <p:nvSpPr>
          <p:cNvPr id="4" name="Date Placeholder 3"/>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p:cNvSpPr>
            <a:spLocks noGrp="1"/>
          </p:cNvSpPr>
          <p:nvPr>
            <p:ph type="sldNum" sz="quarter" idx="12"/>
          </p:nvPr>
        </p:nvSpPr>
        <p:spPr/>
        <p:txBody>
          <a:bodyPr/>
          <a:lstStyle/>
          <a:p>
            <a:fld id="{BC862F6C-3E45-45AA-89CB-204F29459FB4}" type="slidenum">
              <a:rPr lang="en-US" smtClean="0"/>
              <a:t>5</a:t>
            </a:fld>
            <a:endParaRPr lang="en-US" dirty="0"/>
          </a:p>
        </p:txBody>
      </p:sp>
    </p:spTree>
    <p:extLst>
      <p:ext uri="{BB962C8B-B14F-4D97-AF65-F5344CB8AC3E}">
        <p14:creationId xmlns:p14="http://schemas.microsoft.com/office/powerpoint/2010/main" val="111036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28992" cy="1143000"/>
          </a:xfrm>
        </p:spPr>
        <p:txBody>
          <a:bodyPr>
            <a:normAutofit/>
          </a:bodyPr>
          <a:lstStyle/>
          <a:p>
            <a:r>
              <a:rPr lang="en-GB" dirty="0"/>
              <a:t>1.2 Aims and Objectives</a:t>
            </a:r>
          </a:p>
        </p:txBody>
      </p:sp>
      <p:sp>
        <p:nvSpPr>
          <p:cNvPr id="3" name="Content Placeholder 2"/>
          <p:cNvSpPr>
            <a:spLocks noGrp="1"/>
          </p:cNvSpPr>
          <p:nvPr>
            <p:ph idx="1"/>
          </p:nvPr>
        </p:nvSpPr>
        <p:spPr/>
        <p:txBody>
          <a:bodyPr>
            <a:normAutofit/>
          </a:bodyPr>
          <a:lstStyle/>
          <a:p>
            <a:r>
              <a:rPr lang="en-GB" dirty="0"/>
              <a:t>What are the aims and objectives of this study?</a:t>
            </a:r>
            <a:endParaRPr lang="en-US" dirty="0"/>
          </a:p>
          <a:p>
            <a:endParaRPr lang="en-GB" dirty="0"/>
          </a:p>
          <a:p>
            <a:r>
              <a:rPr lang="en-GB" dirty="0"/>
              <a:t>i.e.</a:t>
            </a:r>
          </a:p>
          <a:p>
            <a:pPr lvl="1"/>
            <a:r>
              <a:rPr lang="en-GB" dirty="0"/>
              <a:t>To analyse </a:t>
            </a:r>
            <a:r>
              <a:rPr lang="en-GB" dirty="0" err="1"/>
              <a:t>xyz’s</a:t>
            </a:r>
            <a:r>
              <a:rPr lang="en-GB" dirty="0"/>
              <a:t> current position and internationalisation strategy for a potential expansion to (host country) and based on this analysis, suggest a strategic option.</a:t>
            </a:r>
          </a:p>
          <a:p>
            <a:pPr marL="0" indent="0">
              <a:buNone/>
            </a:pPr>
            <a:endParaRPr lang="en-GB" i="1" dirty="0"/>
          </a:p>
        </p:txBody>
      </p:sp>
      <p:sp>
        <p:nvSpPr>
          <p:cNvPr id="4" name="Date Placeholder 3"/>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p:cNvSpPr>
            <a:spLocks noGrp="1"/>
          </p:cNvSpPr>
          <p:nvPr>
            <p:ph type="sldNum" sz="quarter" idx="12"/>
          </p:nvPr>
        </p:nvSpPr>
        <p:spPr/>
        <p:txBody>
          <a:bodyPr/>
          <a:lstStyle/>
          <a:p>
            <a:fld id="{BC862F6C-3E45-45AA-89CB-204F29459FB4}" type="slidenum">
              <a:rPr lang="en-US" smtClean="0"/>
              <a:t>6</a:t>
            </a:fld>
            <a:endParaRPr lang="en-US" dirty="0"/>
          </a:p>
        </p:txBody>
      </p:sp>
    </p:spTree>
    <p:extLst>
      <p:ext uri="{BB962C8B-B14F-4D97-AF65-F5344CB8AC3E}">
        <p14:creationId xmlns:p14="http://schemas.microsoft.com/office/powerpoint/2010/main" val="30401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2.0 Company Overview</a:t>
            </a:r>
          </a:p>
        </p:txBody>
      </p:sp>
      <p:sp>
        <p:nvSpPr>
          <p:cNvPr id="3" name="Content Placeholder 2"/>
          <p:cNvSpPr>
            <a:spLocks noGrp="1"/>
          </p:cNvSpPr>
          <p:nvPr>
            <p:ph idx="1"/>
          </p:nvPr>
        </p:nvSpPr>
        <p:spPr/>
        <p:txBody>
          <a:bodyPr>
            <a:normAutofit fontScale="92500" lnSpcReduction="10000"/>
          </a:bodyPr>
          <a:lstStyle/>
          <a:p>
            <a:r>
              <a:rPr lang="en-GB" dirty="0"/>
              <a:t>Provide some information about the company. </a:t>
            </a:r>
            <a:endParaRPr lang="en-US" dirty="0"/>
          </a:p>
          <a:p>
            <a:endParaRPr lang="en-GB" dirty="0"/>
          </a:p>
          <a:p>
            <a:r>
              <a:rPr lang="en-GB" dirty="0"/>
              <a:t>This section contains information about:.</a:t>
            </a:r>
          </a:p>
          <a:p>
            <a:pPr lvl="1"/>
            <a:r>
              <a:rPr lang="en-GB" dirty="0"/>
              <a:t>The company’s background</a:t>
            </a:r>
          </a:p>
          <a:p>
            <a:pPr lvl="2"/>
            <a:r>
              <a:rPr lang="en-GB" dirty="0"/>
              <a:t>Do they have internationalisation experience? If so was it successful or a failure? Why?</a:t>
            </a:r>
          </a:p>
          <a:p>
            <a:pPr lvl="1"/>
            <a:r>
              <a:rPr lang="en-GB" dirty="0"/>
              <a:t>The company’s vision and mission</a:t>
            </a:r>
          </a:p>
          <a:p>
            <a:pPr lvl="1"/>
            <a:r>
              <a:rPr lang="en-GB" dirty="0"/>
              <a:t>The company organisation</a:t>
            </a:r>
          </a:p>
          <a:p>
            <a:pPr lvl="1"/>
            <a:r>
              <a:rPr lang="en-GB" dirty="0"/>
              <a:t>The company’s firm and country specific advantages</a:t>
            </a:r>
          </a:p>
        </p:txBody>
      </p:sp>
      <p:sp>
        <p:nvSpPr>
          <p:cNvPr id="4" name="Date Placeholder 3"/>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p:cNvSpPr>
            <a:spLocks noGrp="1"/>
          </p:cNvSpPr>
          <p:nvPr>
            <p:ph type="sldNum" sz="quarter" idx="12"/>
          </p:nvPr>
        </p:nvSpPr>
        <p:spPr/>
        <p:txBody>
          <a:bodyPr/>
          <a:lstStyle/>
          <a:p>
            <a:fld id="{BC862F6C-3E45-45AA-89CB-204F29459FB4}" type="slidenum">
              <a:rPr lang="en-US" smtClean="0"/>
              <a:t>7</a:t>
            </a:fld>
            <a:endParaRPr lang="en-US" dirty="0"/>
          </a:p>
        </p:txBody>
      </p:sp>
    </p:spTree>
    <p:extLst>
      <p:ext uri="{BB962C8B-B14F-4D97-AF65-F5344CB8AC3E}">
        <p14:creationId xmlns:p14="http://schemas.microsoft.com/office/powerpoint/2010/main" val="4769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229F8-AA3D-7249-9A54-63C2641F70AF}"/>
              </a:ext>
            </a:extLst>
          </p:cNvPr>
          <p:cNvSpPr>
            <a:spLocks noGrp="1"/>
          </p:cNvSpPr>
          <p:nvPr>
            <p:ph type="title"/>
          </p:nvPr>
        </p:nvSpPr>
        <p:spPr/>
        <p:txBody>
          <a:bodyPr/>
          <a:lstStyle/>
          <a:p>
            <a:r>
              <a:rPr lang="en-US" dirty="0"/>
              <a:t>2.1 Company Vision and Mission</a:t>
            </a:r>
          </a:p>
        </p:txBody>
      </p:sp>
      <p:sp>
        <p:nvSpPr>
          <p:cNvPr id="3" name="Content Placeholder 2">
            <a:extLst>
              <a:ext uri="{FF2B5EF4-FFF2-40B4-BE49-F238E27FC236}">
                <a16:creationId xmlns:a16="http://schemas.microsoft.com/office/drawing/2014/main" id="{B349D858-A9A9-D746-A0D2-8A63FEB21E24}"/>
              </a:ext>
            </a:extLst>
          </p:cNvPr>
          <p:cNvSpPr>
            <a:spLocks noGrp="1"/>
          </p:cNvSpPr>
          <p:nvPr>
            <p:ph idx="1"/>
          </p:nvPr>
        </p:nvSpPr>
        <p:spPr/>
        <p:txBody>
          <a:bodyPr/>
          <a:lstStyle/>
          <a:p>
            <a:r>
              <a:rPr lang="en-GB" dirty="0"/>
              <a:t>What is the company’s vision? </a:t>
            </a:r>
          </a:p>
          <a:p>
            <a:r>
              <a:rPr lang="en-GB" dirty="0"/>
              <a:t>What is the company’s mission statement? </a:t>
            </a:r>
          </a:p>
          <a:p>
            <a:r>
              <a:rPr lang="en-GB" dirty="0"/>
              <a:t>If you can’t find them, write about what you could find. </a:t>
            </a:r>
          </a:p>
          <a:p>
            <a:r>
              <a:rPr lang="en-GB" dirty="0"/>
              <a:t>If you can’t find them, suggest them in the recommendation section at the end of the report.</a:t>
            </a:r>
            <a:endParaRPr lang="en-US" dirty="0"/>
          </a:p>
          <a:p>
            <a:endParaRPr lang="en-US" dirty="0"/>
          </a:p>
        </p:txBody>
      </p:sp>
      <p:sp>
        <p:nvSpPr>
          <p:cNvPr id="4" name="Date Placeholder 3">
            <a:extLst>
              <a:ext uri="{FF2B5EF4-FFF2-40B4-BE49-F238E27FC236}">
                <a16:creationId xmlns:a16="http://schemas.microsoft.com/office/drawing/2014/main" id="{41C6B777-2E65-9E42-BA3C-BD1E48AF7288}"/>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3EE70C74-F4B1-3A4B-BBE8-25C8F9E9DB50}"/>
              </a:ext>
            </a:extLst>
          </p:cNvPr>
          <p:cNvSpPr>
            <a:spLocks noGrp="1"/>
          </p:cNvSpPr>
          <p:nvPr>
            <p:ph type="sldNum" sz="quarter" idx="12"/>
          </p:nvPr>
        </p:nvSpPr>
        <p:spPr/>
        <p:txBody>
          <a:bodyPr/>
          <a:lstStyle/>
          <a:p>
            <a:fld id="{BC862F6C-3E45-45AA-89CB-204F29459FB4}" type="slidenum">
              <a:rPr lang="en-US" smtClean="0"/>
              <a:t>8</a:t>
            </a:fld>
            <a:endParaRPr lang="en-US" dirty="0"/>
          </a:p>
        </p:txBody>
      </p:sp>
    </p:spTree>
    <p:extLst>
      <p:ext uri="{BB962C8B-B14F-4D97-AF65-F5344CB8AC3E}">
        <p14:creationId xmlns:p14="http://schemas.microsoft.com/office/powerpoint/2010/main" val="320957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B5B2B-97CF-864C-B316-98D43D7E85ED}"/>
              </a:ext>
            </a:extLst>
          </p:cNvPr>
          <p:cNvSpPr>
            <a:spLocks noGrp="1"/>
          </p:cNvSpPr>
          <p:nvPr>
            <p:ph type="title"/>
          </p:nvPr>
        </p:nvSpPr>
        <p:spPr/>
        <p:txBody>
          <a:bodyPr/>
          <a:lstStyle/>
          <a:p>
            <a:r>
              <a:rPr lang="en-US" dirty="0"/>
              <a:t>2.2 </a:t>
            </a:r>
            <a:r>
              <a:rPr lang="en-GB" dirty="0"/>
              <a:t>Company Organisation</a:t>
            </a:r>
          </a:p>
        </p:txBody>
      </p:sp>
      <p:sp>
        <p:nvSpPr>
          <p:cNvPr id="3" name="Content Placeholder 2">
            <a:extLst>
              <a:ext uri="{FF2B5EF4-FFF2-40B4-BE49-F238E27FC236}">
                <a16:creationId xmlns:a16="http://schemas.microsoft.com/office/drawing/2014/main" id="{7EF43283-A6FC-7C4A-A501-7F82B5B3BB3B}"/>
              </a:ext>
            </a:extLst>
          </p:cNvPr>
          <p:cNvSpPr>
            <a:spLocks noGrp="1"/>
          </p:cNvSpPr>
          <p:nvPr>
            <p:ph idx="1"/>
          </p:nvPr>
        </p:nvSpPr>
        <p:spPr/>
        <p:txBody>
          <a:bodyPr/>
          <a:lstStyle/>
          <a:p>
            <a:r>
              <a:rPr lang="en-GB" dirty="0"/>
              <a:t>How is the company organised? </a:t>
            </a:r>
          </a:p>
          <a:p>
            <a:r>
              <a:rPr lang="en-GB" dirty="0"/>
              <a:t>What kind of structure does it have? </a:t>
            </a:r>
          </a:p>
          <a:p>
            <a:r>
              <a:rPr lang="en-GB" dirty="0"/>
              <a:t>Do they already have subsidiaries abroad? </a:t>
            </a:r>
            <a:endParaRPr lang="en-US" dirty="0"/>
          </a:p>
          <a:p>
            <a:r>
              <a:rPr lang="en-GB" dirty="0"/>
              <a:t>Provide an organisation chart.</a:t>
            </a:r>
            <a:endParaRPr lang="en-US" dirty="0"/>
          </a:p>
          <a:p>
            <a:endParaRPr lang="en-US" dirty="0"/>
          </a:p>
        </p:txBody>
      </p:sp>
      <p:sp>
        <p:nvSpPr>
          <p:cNvPr id="4" name="Date Placeholder 3">
            <a:extLst>
              <a:ext uri="{FF2B5EF4-FFF2-40B4-BE49-F238E27FC236}">
                <a16:creationId xmlns:a16="http://schemas.microsoft.com/office/drawing/2014/main" id="{F69BD633-D050-5C4D-9C38-711000E9FA23}"/>
              </a:ext>
            </a:extLst>
          </p:cNvPr>
          <p:cNvSpPr>
            <a:spLocks noGrp="1"/>
          </p:cNvSpPr>
          <p:nvPr>
            <p:ph type="dt" sz="half" idx="10"/>
          </p:nvPr>
        </p:nvSpPr>
        <p:spPr/>
        <p:txBody>
          <a:bodyPr/>
          <a:lstStyle/>
          <a:p>
            <a:fld id="{DD71A31F-8E27-42CC-A849-C33ED1696E00}" type="datetime1">
              <a:rPr lang="en-GB" smtClean="0"/>
              <a:t>14/07/2022</a:t>
            </a:fld>
            <a:endParaRPr lang="en-US" dirty="0"/>
          </a:p>
        </p:txBody>
      </p:sp>
      <p:sp>
        <p:nvSpPr>
          <p:cNvPr id="6" name="Slide Number Placeholder 5">
            <a:extLst>
              <a:ext uri="{FF2B5EF4-FFF2-40B4-BE49-F238E27FC236}">
                <a16:creationId xmlns:a16="http://schemas.microsoft.com/office/drawing/2014/main" id="{D8EF879E-A41E-A74A-972B-8AACF8FC3EB6}"/>
              </a:ext>
            </a:extLst>
          </p:cNvPr>
          <p:cNvSpPr>
            <a:spLocks noGrp="1"/>
          </p:cNvSpPr>
          <p:nvPr>
            <p:ph type="sldNum" sz="quarter" idx="12"/>
          </p:nvPr>
        </p:nvSpPr>
        <p:spPr/>
        <p:txBody>
          <a:bodyPr/>
          <a:lstStyle/>
          <a:p>
            <a:fld id="{BC862F6C-3E45-45AA-89CB-204F29459FB4}" type="slidenum">
              <a:rPr lang="en-US" smtClean="0"/>
              <a:t>9</a:t>
            </a:fld>
            <a:endParaRPr lang="en-US" dirty="0"/>
          </a:p>
        </p:txBody>
      </p:sp>
    </p:spTree>
    <p:extLst>
      <p:ext uri="{BB962C8B-B14F-4D97-AF65-F5344CB8AC3E}">
        <p14:creationId xmlns:p14="http://schemas.microsoft.com/office/powerpoint/2010/main" val="3585088510"/>
      </p:ext>
    </p:extLst>
  </p:cSld>
  <p:clrMapOvr>
    <a:masterClrMapping/>
  </p:clrMapOvr>
</p:sld>
</file>

<file path=ppt/theme/theme1.xml><?xml version="1.0" encoding="utf-8"?>
<a:theme xmlns:a="http://schemas.openxmlformats.org/drawingml/2006/main" name="AcademicPurposeTemplate_2015_PPT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AcademicPurposeTemplate_RGU_2015</Template>
  <TotalTime>3361</TotalTime>
  <Words>1654</Words>
  <Application>Microsoft Office PowerPoint</Application>
  <PresentationFormat>On-screen Show (4:3)</PresentationFormat>
  <Paragraphs>269</Paragraphs>
  <Slides>42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Arial</vt:lpstr>
      <vt:lpstr>Calibri</vt:lpstr>
      <vt:lpstr>Calibri Light</vt:lpstr>
      <vt:lpstr>Wingdings 2</vt:lpstr>
      <vt:lpstr>AcademicPurposeTemplate_2015_PPT2010</vt:lpstr>
      <vt:lpstr>Custom Design</vt:lpstr>
      <vt:lpstr>International Business Environment  CW2 Assignment Briefing</vt:lpstr>
      <vt:lpstr>PowerPoint Presentation</vt:lpstr>
      <vt:lpstr>The Executive Summary</vt:lpstr>
      <vt:lpstr>TOC: Table of Contents</vt:lpstr>
      <vt:lpstr>1.1 Background to the Study</vt:lpstr>
      <vt:lpstr>1.2 Aims and Objectives</vt:lpstr>
      <vt:lpstr>2.0 Company Overview</vt:lpstr>
      <vt:lpstr>2.1 Company Vision and Mission</vt:lpstr>
      <vt:lpstr>2.2 Company Organisation</vt:lpstr>
      <vt:lpstr>2.3 Firm and Country Specific Advantages</vt:lpstr>
      <vt:lpstr>3. Company’s Home Country Analysis</vt:lpstr>
      <vt:lpstr>3.1 Home Country SWOT Analysis</vt:lpstr>
      <vt:lpstr>3.2 Home Country External Environment Analysis</vt:lpstr>
      <vt:lpstr>3.2 Home Country External Environment Analysis</vt:lpstr>
      <vt:lpstr>3.2 Home Country External Environment Analysis</vt:lpstr>
      <vt:lpstr>3.2 Home Country External Environment Analysis</vt:lpstr>
      <vt:lpstr>4.0 Target Country Analysis</vt:lpstr>
      <vt:lpstr>4.1 Target Country SWOT Analysis</vt:lpstr>
      <vt:lpstr>4.1 Target Country SWOT Analysis</vt:lpstr>
      <vt:lpstr>4.2 Target Country External Environment Analysis</vt:lpstr>
      <vt:lpstr>4.2 Target Country External Environment Analysis</vt:lpstr>
      <vt:lpstr>5.0 Company Key Drivers and Hypothetical Scenarios </vt:lpstr>
      <vt:lpstr>5.1 Internationalisation Drivers</vt:lpstr>
      <vt:lpstr>5.1 Internationalisation Drivers</vt:lpstr>
      <vt:lpstr>5.1 Internationalisation Drivers</vt:lpstr>
      <vt:lpstr>What is the main internationalization driver?</vt:lpstr>
      <vt:lpstr>Internationalisation Driver</vt:lpstr>
      <vt:lpstr>5.2 Company Key Drivers</vt:lpstr>
      <vt:lpstr>5.3 Hypothetical Scenarios </vt:lpstr>
      <vt:lpstr>6. Target Country Attractiveness</vt:lpstr>
      <vt:lpstr>Porters5ForcesCalc.xls template</vt:lpstr>
      <vt:lpstr>Porters5ForcesCalc.xls template</vt:lpstr>
      <vt:lpstr>Porters5ForcesCalc.xls template</vt:lpstr>
      <vt:lpstr>7. Culture Issues</vt:lpstr>
      <vt:lpstr>Hofstede analysis</vt:lpstr>
      <vt:lpstr>7.2 Global-Local Standardisation Analysis</vt:lpstr>
      <vt:lpstr>8. Internationalisation Evaluation </vt:lpstr>
      <vt:lpstr>8.1 Mode of Market Entry</vt:lpstr>
      <vt:lpstr>8.1 International Strategy</vt:lpstr>
      <vt:lpstr>9. Conclusion and Recommendations</vt:lpstr>
      <vt:lpstr>Bibliography</vt:lpstr>
      <vt:lpstr>12. Appendices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Samia.Hossfeld</dc:creator>
  <cp:lastModifiedBy>THANAROEK KRITTHANATHIP (2211685)</cp:lastModifiedBy>
  <cp:revision>319</cp:revision>
  <cp:lastPrinted>2016-09-09T06:51:35Z</cp:lastPrinted>
  <dcterms:created xsi:type="dcterms:W3CDTF">2016-01-13T06:39:35Z</dcterms:created>
  <dcterms:modified xsi:type="dcterms:W3CDTF">2022-07-14T08:39:59Z</dcterms:modified>
</cp:coreProperties>
</file>