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 Cedric Al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94660"/>
  </p:normalViewPr>
  <p:slideViewPr>
    <p:cSldViewPr snapToGrid="0">
      <p:cViewPr varScale="1">
        <p:scale>
          <a:sx n="128" d="100"/>
          <a:sy n="128" d="100"/>
        </p:scale>
        <p:origin x="608" y="176"/>
      </p:cViewPr>
      <p:guideLst>
        <p:guide orient="horz" pos="2160"/>
        <p:guide pos="3840"/>
      </p:guideLst>
    </p:cSldViewPr>
  </p:slideViewPr>
  <p:notesTextViewPr>
    <p:cViewPr>
      <p:scale>
        <a:sx n="3" d="2"/>
        <a:sy n="3" d="2"/>
      </p:scale>
      <p:origin x="0" y="0"/>
    </p:cViewPr>
  </p:notesTextViewPr>
  <p:sorterViewPr>
    <p:cViewPr>
      <p:scale>
        <a:sx n="200" d="100"/>
        <a:sy n="200" d="100"/>
      </p:scale>
      <p:origin x="0" y="-17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1B5D15-70AA-B6BF-27A2-A27B4729AD1F}"/>
              </a:ext>
            </a:extLst>
          </p:cNvPr>
          <p:cNvSpPr>
            <a:spLocks noGrp="1"/>
          </p:cNvSpPr>
          <p:nvPr>
            <p:ph type="dt" sz="half" idx="10"/>
          </p:nvPr>
        </p:nvSpPr>
        <p:spPr/>
        <p:txBody>
          <a:bodyPr/>
          <a:lstStyle>
            <a:lvl1pPr>
              <a:defRPr/>
            </a:lvl1pPr>
          </a:lstStyle>
          <a:p>
            <a:pPr>
              <a:defRPr/>
            </a:pPr>
            <a:fld id="{8D96BF70-55DE-E44E-86E0-D4CF06B04B82}" type="datetimeFigureOut">
              <a:rPr lang="en-US"/>
              <a:pPr>
                <a:defRPr/>
              </a:pPr>
              <a:t>1/1/23</a:t>
            </a:fld>
            <a:endParaRPr lang="en-US"/>
          </a:p>
        </p:txBody>
      </p:sp>
      <p:sp>
        <p:nvSpPr>
          <p:cNvPr id="5" name="Footer Placeholder 4">
            <a:extLst>
              <a:ext uri="{FF2B5EF4-FFF2-40B4-BE49-F238E27FC236}">
                <a16:creationId xmlns:a16="http://schemas.microsoft.com/office/drawing/2014/main" id="{BBEB56FC-BDCB-0134-0B72-13DFA3C766D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650DC93-7D6B-ABE3-44E8-DD64FF9F1530}"/>
              </a:ext>
            </a:extLst>
          </p:cNvPr>
          <p:cNvSpPr>
            <a:spLocks noGrp="1"/>
          </p:cNvSpPr>
          <p:nvPr>
            <p:ph type="sldNum" sz="quarter" idx="12"/>
          </p:nvPr>
        </p:nvSpPr>
        <p:spPr/>
        <p:txBody>
          <a:bodyPr/>
          <a:lstStyle>
            <a:lvl1pPr>
              <a:defRPr/>
            </a:lvl1pPr>
          </a:lstStyle>
          <a:p>
            <a:pPr>
              <a:defRPr/>
            </a:pPr>
            <a:fld id="{FBAD637E-D993-4B44-AD12-E2021768E65F}" type="slidenum">
              <a:rPr lang="en-US" altLang="en-US"/>
              <a:pPr>
                <a:defRPr/>
              </a:pPr>
              <a:t>‹#›</a:t>
            </a:fld>
            <a:endParaRPr lang="en-US" altLang="en-US"/>
          </a:p>
        </p:txBody>
      </p:sp>
    </p:spTree>
    <p:extLst>
      <p:ext uri="{BB962C8B-B14F-4D97-AF65-F5344CB8AC3E}">
        <p14:creationId xmlns:p14="http://schemas.microsoft.com/office/powerpoint/2010/main" val="965151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87680" y="1825625"/>
            <a:ext cx="10866120" cy="4351338"/>
          </a:xfrm>
        </p:spPr>
        <p:txBody>
          <a:bodyPr vert="eaVert"/>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p:cNvSpPr>
            <a:spLocks noGrp="1"/>
          </p:cNvSpPr>
          <p:nvPr>
            <p:ph type="title"/>
          </p:nvPr>
        </p:nvSpPr>
        <p:spPr>
          <a:xfrm>
            <a:off x="487680" y="333393"/>
            <a:ext cx="10515600" cy="882666"/>
          </a:xfrm>
        </p:spPr>
        <p:txBody>
          <a:bodyPr/>
          <a:lstStyle>
            <a:lvl1pPr>
              <a:defRPr>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2" name="Date Placeholder 3">
            <a:extLst>
              <a:ext uri="{FF2B5EF4-FFF2-40B4-BE49-F238E27FC236}">
                <a16:creationId xmlns:a16="http://schemas.microsoft.com/office/drawing/2014/main" id="{F6BEFC39-F126-A462-1A3E-D325865ED046}"/>
              </a:ext>
            </a:extLst>
          </p:cNvPr>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pPr>
              <a:defRPr/>
            </a:pPr>
            <a:fld id="{975DB0BF-61D4-C440-9C65-DE2CC50E701F}" type="datetimeFigureOut">
              <a:rPr lang="en-US"/>
              <a:pPr>
                <a:defRPr/>
              </a:pPr>
              <a:t>1/1/23</a:t>
            </a:fld>
            <a:endParaRPr lang="en-US"/>
          </a:p>
        </p:txBody>
      </p:sp>
      <p:sp>
        <p:nvSpPr>
          <p:cNvPr id="4" name="Footer Placeholder 4">
            <a:extLst>
              <a:ext uri="{FF2B5EF4-FFF2-40B4-BE49-F238E27FC236}">
                <a16:creationId xmlns:a16="http://schemas.microsoft.com/office/drawing/2014/main" id="{C890D9C7-037C-BDD9-0C94-5A94EC8F5580}"/>
              </a:ext>
            </a:extLst>
          </p:cNvPr>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pPr>
              <a:defRPr/>
            </a:pPr>
            <a:endParaRPr lang="en-US"/>
          </a:p>
        </p:txBody>
      </p:sp>
      <p:sp>
        <p:nvSpPr>
          <p:cNvPr id="5" name="Slide Number Placeholder 5">
            <a:extLst>
              <a:ext uri="{FF2B5EF4-FFF2-40B4-BE49-F238E27FC236}">
                <a16:creationId xmlns:a16="http://schemas.microsoft.com/office/drawing/2014/main" id="{43975855-D994-622B-2973-5179CA2CDD51}"/>
              </a:ext>
            </a:extLst>
          </p:cNvPr>
          <p:cNvSpPr>
            <a:spLocks noGrp="1"/>
          </p:cNvSpPr>
          <p:nvPr>
            <p:ph type="sldNum" sz="quarter" idx="12"/>
          </p:nvPr>
        </p:nvSpPr>
        <p:spPr/>
        <p:txBody>
          <a:bodyPr/>
          <a:lstStyle>
            <a:lvl1pPr>
              <a:defRPr smtClean="0">
                <a:latin typeface="Segoe UI" panose="020B0502040204020203" pitchFamily="34" charset="0"/>
                <a:cs typeface="Segoe UI" panose="020B0502040204020203" pitchFamily="34" charset="0"/>
              </a:defRPr>
            </a:lvl1pPr>
          </a:lstStyle>
          <a:p>
            <a:pPr>
              <a:defRPr/>
            </a:pPr>
            <a:fld id="{1881D702-D16B-A94B-B980-0372F95A94A1}" type="slidenum">
              <a:rPr lang="en-US" altLang="en-US"/>
              <a:pPr>
                <a:defRPr/>
              </a:pPr>
              <a:t>‹#›</a:t>
            </a:fld>
            <a:endParaRPr lang="en-US" altLang="en-US"/>
          </a:p>
        </p:txBody>
      </p:sp>
    </p:spTree>
    <p:extLst>
      <p:ext uri="{BB962C8B-B14F-4D97-AF65-F5344CB8AC3E}">
        <p14:creationId xmlns:p14="http://schemas.microsoft.com/office/powerpoint/2010/main" val="177806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12742" y="365125"/>
            <a:ext cx="7959758" cy="5811838"/>
          </a:xfrm>
        </p:spPr>
        <p:txBody>
          <a:bodyPr vert="eaVert"/>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BCC290-CFCB-55DD-7B72-F61C834BF8B3}"/>
              </a:ext>
            </a:extLst>
          </p:cNvPr>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pPr>
              <a:defRPr/>
            </a:pPr>
            <a:fld id="{760EE4D1-2F5F-4745-93AA-17D449124B89}" type="datetimeFigureOut">
              <a:rPr lang="en-US"/>
              <a:pPr>
                <a:defRPr/>
              </a:pPr>
              <a:t>1/1/23</a:t>
            </a:fld>
            <a:endParaRPr lang="en-US"/>
          </a:p>
        </p:txBody>
      </p:sp>
      <p:sp>
        <p:nvSpPr>
          <p:cNvPr id="5" name="Footer Placeholder 4">
            <a:extLst>
              <a:ext uri="{FF2B5EF4-FFF2-40B4-BE49-F238E27FC236}">
                <a16:creationId xmlns:a16="http://schemas.microsoft.com/office/drawing/2014/main" id="{965FAF72-E97E-44AD-3412-DBC6F2DF2A98}"/>
              </a:ext>
            </a:extLst>
          </p:cNvPr>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EAE9D4C9-42D1-0D39-96FC-8CD48764F3C7}"/>
              </a:ext>
            </a:extLst>
          </p:cNvPr>
          <p:cNvSpPr>
            <a:spLocks noGrp="1"/>
          </p:cNvSpPr>
          <p:nvPr>
            <p:ph type="sldNum" sz="quarter" idx="12"/>
          </p:nvPr>
        </p:nvSpPr>
        <p:spPr/>
        <p:txBody>
          <a:bodyPr/>
          <a:lstStyle>
            <a:lvl1pPr>
              <a:defRPr smtClean="0">
                <a:latin typeface="Segoe UI" panose="020B0502040204020203" pitchFamily="34" charset="0"/>
                <a:cs typeface="Segoe UI" panose="020B0502040204020203" pitchFamily="34" charset="0"/>
              </a:defRPr>
            </a:lvl1pPr>
          </a:lstStyle>
          <a:p>
            <a:pPr>
              <a:defRPr/>
            </a:pPr>
            <a:fld id="{97A4127C-BC3D-D14D-9099-55A59E162DD8}" type="slidenum">
              <a:rPr lang="en-US" altLang="en-US"/>
              <a:pPr>
                <a:defRPr/>
              </a:pPr>
              <a:t>‹#›</a:t>
            </a:fld>
            <a:endParaRPr lang="en-US" altLang="en-US"/>
          </a:p>
        </p:txBody>
      </p:sp>
    </p:spTree>
    <p:extLst>
      <p:ext uri="{BB962C8B-B14F-4D97-AF65-F5344CB8AC3E}">
        <p14:creationId xmlns:p14="http://schemas.microsoft.com/office/powerpoint/2010/main" val="590578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10">
            <a:extLst>
              <a:ext uri="{FF2B5EF4-FFF2-40B4-BE49-F238E27FC236}">
                <a16:creationId xmlns:a16="http://schemas.microsoft.com/office/drawing/2014/main" id="{F59A35B9-F644-A832-E68C-8225C1C9704E}"/>
              </a:ext>
            </a:extLst>
          </p:cNvPr>
          <p:cNvSpPr>
            <a:spLocks noChangeArrowheads="1"/>
          </p:cNvSpPr>
          <p:nvPr userDrawn="1"/>
        </p:nvSpPr>
        <p:spPr bwMode="auto">
          <a:xfrm>
            <a:off x="736600" y="6402388"/>
            <a:ext cx="4722813" cy="369887"/>
          </a:xfrm>
          <a:prstGeom prst="rect">
            <a:avLst/>
          </a:prstGeom>
          <a:noFill/>
          <a:ln>
            <a:noFill/>
          </a:ln>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a:latin typeface="Segoe UI" panose="020B0502040204020203"/>
                <a:ea typeface="Segoe UI" panose="020B0502040204020203"/>
                <a:cs typeface="Segoe UI" panose="020B0502040204020203"/>
              </a:rPr>
              <a:t>JWI 518 / Marketing in a Global Environment</a:t>
            </a: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7763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412688-6AAD-1C39-9514-45ABC99C92FC}"/>
              </a:ext>
            </a:extLst>
          </p:cNvPr>
          <p:cNvSpPr>
            <a:spLocks noGrp="1"/>
          </p:cNvSpPr>
          <p:nvPr>
            <p:ph type="dt" sz="half" idx="10"/>
          </p:nvPr>
        </p:nvSpPr>
        <p:spPr/>
        <p:txBody>
          <a:bodyPr/>
          <a:lstStyle>
            <a:lvl1pPr>
              <a:defRPr/>
            </a:lvl1pPr>
          </a:lstStyle>
          <a:p>
            <a:pPr>
              <a:defRPr/>
            </a:pPr>
            <a:fld id="{C4AF3E51-54A4-EE43-B86F-2ECEE3C3C0BF}" type="datetimeFigureOut">
              <a:rPr lang="en-US"/>
              <a:pPr>
                <a:defRPr/>
              </a:pPr>
              <a:t>1/1/23</a:t>
            </a:fld>
            <a:endParaRPr lang="en-US"/>
          </a:p>
        </p:txBody>
      </p:sp>
      <p:sp>
        <p:nvSpPr>
          <p:cNvPr id="5" name="Footer Placeholder 4">
            <a:extLst>
              <a:ext uri="{FF2B5EF4-FFF2-40B4-BE49-F238E27FC236}">
                <a16:creationId xmlns:a16="http://schemas.microsoft.com/office/drawing/2014/main" id="{AFB19BDF-6939-9C86-0B25-60BED805E1C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9EC952C-2D34-902B-7212-A2B76242D731}"/>
              </a:ext>
            </a:extLst>
          </p:cNvPr>
          <p:cNvSpPr>
            <a:spLocks noGrp="1"/>
          </p:cNvSpPr>
          <p:nvPr>
            <p:ph type="sldNum" sz="quarter" idx="12"/>
          </p:nvPr>
        </p:nvSpPr>
        <p:spPr/>
        <p:txBody>
          <a:bodyPr/>
          <a:lstStyle>
            <a:lvl1pPr>
              <a:defRPr/>
            </a:lvl1pPr>
          </a:lstStyle>
          <a:p>
            <a:pPr>
              <a:defRPr/>
            </a:pPr>
            <a:fld id="{8C9649C2-9342-BB47-80D1-CC34F5A13963}" type="slidenum">
              <a:rPr lang="en-US" altLang="en-US"/>
              <a:pPr>
                <a:defRPr/>
              </a:pPr>
              <a:t>‹#›</a:t>
            </a:fld>
            <a:endParaRPr lang="en-US" altLang="en-US"/>
          </a:p>
        </p:txBody>
      </p:sp>
    </p:spTree>
    <p:extLst>
      <p:ext uri="{BB962C8B-B14F-4D97-AF65-F5344CB8AC3E}">
        <p14:creationId xmlns:p14="http://schemas.microsoft.com/office/powerpoint/2010/main" val="344489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87680" y="333393"/>
            <a:ext cx="10515600" cy="882666"/>
          </a:xfrm>
        </p:spPr>
        <p:txBody>
          <a:bodyPr/>
          <a:lstStyle>
            <a:lvl1pPr>
              <a:defRPr>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F49F002-311A-601E-B827-DF27ADCAFB73}"/>
              </a:ext>
            </a:extLst>
          </p:cNvPr>
          <p:cNvSpPr>
            <a:spLocks noGrp="1"/>
          </p:cNvSpPr>
          <p:nvPr>
            <p:ph type="dt" sz="half" idx="10"/>
          </p:nvPr>
        </p:nvSpPr>
        <p:spPr/>
        <p:txBody>
          <a:bodyPr/>
          <a:lstStyle>
            <a:lvl1pPr>
              <a:defRPr/>
            </a:lvl1pPr>
          </a:lstStyle>
          <a:p>
            <a:pPr>
              <a:defRPr/>
            </a:pPr>
            <a:fld id="{678FFC8B-D77B-B04B-9BB4-1B4303A5776B}" type="datetimeFigureOut">
              <a:rPr lang="en-US"/>
              <a:pPr>
                <a:defRPr/>
              </a:pPr>
              <a:t>1/1/23</a:t>
            </a:fld>
            <a:endParaRPr lang="en-US"/>
          </a:p>
        </p:txBody>
      </p:sp>
      <p:sp>
        <p:nvSpPr>
          <p:cNvPr id="6" name="Footer Placeholder 4">
            <a:extLst>
              <a:ext uri="{FF2B5EF4-FFF2-40B4-BE49-F238E27FC236}">
                <a16:creationId xmlns:a16="http://schemas.microsoft.com/office/drawing/2014/main" id="{C4084162-E8DB-5C70-699E-3EF5BB892E0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6585E90-5158-FEB8-4D58-274DA9F48954}"/>
              </a:ext>
            </a:extLst>
          </p:cNvPr>
          <p:cNvSpPr>
            <a:spLocks noGrp="1"/>
          </p:cNvSpPr>
          <p:nvPr>
            <p:ph type="sldNum" sz="quarter" idx="12"/>
          </p:nvPr>
        </p:nvSpPr>
        <p:spPr/>
        <p:txBody>
          <a:bodyPr/>
          <a:lstStyle>
            <a:lvl1pPr>
              <a:defRPr/>
            </a:lvl1pPr>
          </a:lstStyle>
          <a:p>
            <a:pPr>
              <a:defRPr/>
            </a:pPr>
            <a:fld id="{FEAF328F-4B86-E242-82EC-BC13F7EF1C20}" type="slidenum">
              <a:rPr lang="en-US" altLang="en-US"/>
              <a:pPr>
                <a:defRPr/>
              </a:pPr>
              <a:t>‹#›</a:t>
            </a:fld>
            <a:endParaRPr lang="en-US" altLang="en-US"/>
          </a:p>
        </p:txBody>
      </p:sp>
    </p:spTree>
    <p:extLst>
      <p:ext uri="{BB962C8B-B14F-4D97-AF65-F5344CB8AC3E}">
        <p14:creationId xmlns:p14="http://schemas.microsoft.com/office/powerpoint/2010/main" val="12640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7680" y="1681163"/>
            <a:ext cx="5509895"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87680" y="2505075"/>
            <a:ext cx="5509895"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487680" y="333393"/>
            <a:ext cx="10515600" cy="882666"/>
          </a:xfrm>
        </p:spPr>
        <p:txBody>
          <a:bodyPr/>
          <a:lstStyle>
            <a:lvl1pPr>
              <a:defRPr>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2" name="Date Placeholder 6">
            <a:extLst>
              <a:ext uri="{FF2B5EF4-FFF2-40B4-BE49-F238E27FC236}">
                <a16:creationId xmlns:a16="http://schemas.microsoft.com/office/drawing/2014/main" id="{60CEC7C3-F76A-BE30-0605-1E3FB382858C}"/>
              </a:ext>
            </a:extLst>
          </p:cNvPr>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pPr>
              <a:defRPr/>
            </a:pPr>
            <a:fld id="{2704E6EE-7002-8E4D-96D1-BE74F89071AA}" type="datetimeFigureOut">
              <a:rPr lang="en-US"/>
              <a:pPr>
                <a:defRPr/>
              </a:pPr>
              <a:t>1/1/23</a:t>
            </a:fld>
            <a:endParaRPr lang="en-US"/>
          </a:p>
        </p:txBody>
      </p:sp>
      <p:sp>
        <p:nvSpPr>
          <p:cNvPr id="7" name="Footer Placeholder 7">
            <a:extLst>
              <a:ext uri="{FF2B5EF4-FFF2-40B4-BE49-F238E27FC236}">
                <a16:creationId xmlns:a16="http://schemas.microsoft.com/office/drawing/2014/main" id="{5F20A5A7-C348-F005-3A0E-147E55CD6024}"/>
              </a:ext>
            </a:extLst>
          </p:cNvPr>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pPr>
              <a:defRPr/>
            </a:pPr>
            <a:endParaRPr lang="en-US"/>
          </a:p>
        </p:txBody>
      </p:sp>
      <p:sp>
        <p:nvSpPr>
          <p:cNvPr id="8" name="Slide Number Placeholder 8">
            <a:extLst>
              <a:ext uri="{FF2B5EF4-FFF2-40B4-BE49-F238E27FC236}">
                <a16:creationId xmlns:a16="http://schemas.microsoft.com/office/drawing/2014/main" id="{85CBBFEB-F1BC-7051-A301-8AF5CC672BEE}"/>
              </a:ext>
            </a:extLst>
          </p:cNvPr>
          <p:cNvSpPr>
            <a:spLocks noGrp="1"/>
          </p:cNvSpPr>
          <p:nvPr>
            <p:ph type="sldNum" sz="quarter" idx="12"/>
          </p:nvPr>
        </p:nvSpPr>
        <p:spPr/>
        <p:txBody>
          <a:bodyPr/>
          <a:lstStyle>
            <a:lvl1pPr>
              <a:defRPr smtClean="0">
                <a:latin typeface="Segoe UI" panose="020B0502040204020203" pitchFamily="34" charset="0"/>
                <a:cs typeface="Segoe UI" panose="020B0502040204020203" pitchFamily="34" charset="0"/>
              </a:defRPr>
            </a:lvl1pPr>
          </a:lstStyle>
          <a:p>
            <a:pPr>
              <a:defRPr/>
            </a:pPr>
            <a:fld id="{9AF4A1FC-8176-BD4D-A5E1-85CE26F51E2A}" type="slidenum">
              <a:rPr lang="en-US" altLang="en-US"/>
              <a:pPr>
                <a:defRPr/>
              </a:pPr>
              <a:t>‹#›</a:t>
            </a:fld>
            <a:endParaRPr lang="en-US" altLang="en-US"/>
          </a:p>
        </p:txBody>
      </p:sp>
    </p:spTree>
    <p:extLst>
      <p:ext uri="{BB962C8B-B14F-4D97-AF65-F5344CB8AC3E}">
        <p14:creationId xmlns:p14="http://schemas.microsoft.com/office/powerpoint/2010/main" val="1981584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87680" y="333393"/>
            <a:ext cx="10515600" cy="882666"/>
          </a:xfrm>
        </p:spPr>
        <p:txBody>
          <a:bodyPr/>
          <a:lstStyle>
            <a:lvl1pPr>
              <a:defRPr>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2" name="Date Placeholder 2">
            <a:extLst>
              <a:ext uri="{FF2B5EF4-FFF2-40B4-BE49-F238E27FC236}">
                <a16:creationId xmlns:a16="http://schemas.microsoft.com/office/drawing/2014/main" id="{3B4B311C-5107-D5B8-FAE3-391A6E0837F7}"/>
              </a:ext>
            </a:extLst>
          </p:cNvPr>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pPr>
              <a:defRPr/>
            </a:pPr>
            <a:fld id="{3704F674-7547-094E-8F37-8FDEA03F58B5}" type="datetimeFigureOut">
              <a:rPr lang="en-US"/>
              <a:pPr>
                <a:defRPr/>
              </a:pPr>
              <a:t>1/1/23</a:t>
            </a:fld>
            <a:endParaRPr lang="en-US"/>
          </a:p>
        </p:txBody>
      </p:sp>
      <p:sp>
        <p:nvSpPr>
          <p:cNvPr id="3" name="Footer Placeholder 3">
            <a:extLst>
              <a:ext uri="{FF2B5EF4-FFF2-40B4-BE49-F238E27FC236}">
                <a16:creationId xmlns:a16="http://schemas.microsoft.com/office/drawing/2014/main" id="{AB952559-1109-9E80-FC1C-53236AE24E5B}"/>
              </a:ext>
            </a:extLst>
          </p:cNvPr>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pPr>
              <a:defRPr/>
            </a:pPr>
            <a:endParaRPr lang="en-US"/>
          </a:p>
        </p:txBody>
      </p:sp>
      <p:sp>
        <p:nvSpPr>
          <p:cNvPr id="4" name="Slide Number Placeholder 4">
            <a:extLst>
              <a:ext uri="{FF2B5EF4-FFF2-40B4-BE49-F238E27FC236}">
                <a16:creationId xmlns:a16="http://schemas.microsoft.com/office/drawing/2014/main" id="{A41A2132-0FB2-5A5E-DB8A-033418E1F5E6}"/>
              </a:ext>
            </a:extLst>
          </p:cNvPr>
          <p:cNvSpPr>
            <a:spLocks noGrp="1"/>
          </p:cNvSpPr>
          <p:nvPr>
            <p:ph type="sldNum" sz="quarter" idx="12"/>
          </p:nvPr>
        </p:nvSpPr>
        <p:spPr/>
        <p:txBody>
          <a:bodyPr/>
          <a:lstStyle>
            <a:lvl1pPr>
              <a:defRPr smtClean="0">
                <a:latin typeface="Segoe UI" panose="020B0502040204020203" pitchFamily="34" charset="0"/>
                <a:cs typeface="Segoe UI" panose="020B0502040204020203" pitchFamily="34" charset="0"/>
              </a:defRPr>
            </a:lvl1pPr>
          </a:lstStyle>
          <a:p>
            <a:pPr>
              <a:defRPr/>
            </a:pPr>
            <a:fld id="{A7AB6FB0-A5C1-3344-8EA8-E2F953F4B786}" type="slidenum">
              <a:rPr lang="en-US" altLang="en-US"/>
              <a:pPr>
                <a:defRPr/>
              </a:pPr>
              <a:t>‹#›</a:t>
            </a:fld>
            <a:endParaRPr lang="en-US" altLang="en-US"/>
          </a:p>
        </p:txBody>
      </p:sp>
    </p:spTree>
    <p:extLst>
      <p:ext uri="{BB962C8B-B14F-4D97-AF65-F5344CB8AC3E}">
        <p14:creationId xmlns:p14="http://schemas.microsoft.com/office/powerpoint/2010/main" val="2599644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487680" y="333393"/>
            <a:ext cx="10515600" cy="882666"/>
          </a:xfrm>
        </p:spPr>
        <p:txBody>
          <a:bodyPr/>
          <a:lstStyle>
            <a:lvl1pPr>
              <a:defRPr>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2" name="Date Placeholder 3">
            <a:extLst>
              <a:ext uri="{FF2B5EF4-FFF2-40B4-BE49-F238E27FC236}">
                <a16:creationId xmlns:a16="http://schemas.microsoft.com/office/drawing/2014/main" id="{2C7C86F1-86D9-3EB3-0296-73EDCF03E7AD}"/>
              </a:ext>
            </a:extLst>
          </p:cNvPr>
          <p:cNvSpPr>
            <a:spLocks noGrp="1"/>
          </p:cNvSpPr>
          <p:nvPr>
            <p:ph type="dt" sz="half" idx="10"/>
          </p:nvPr>
        </p:nvSpPr>
        <p:spPr/>
        <p:txBody>
          <a:bodyPr/>
          <a:lstStyle>
            <a:lvl1pPr>
              <a:defRPr/>
            </a:lvl1pPr>
          </a:lstStyle>
          <a:p>
            <a:pPr>
              <a:defRPr/>
            </a:pPr>
            <a:fld id="{045ABEA3-D62C-CE4D-8F9A-7D22289CB316}" type="datetimeFigureOut">
              <a:rPr lang="en-US"/>
              <a:pPr>
                <a:defRPr/>
              </a:pPr>
              <a:t>1/1/23</a:t>
            </a:fld>
            <a:endParaRPr lang="en-US"/>
          </a:p>
        </p:txBody>
      </p:sp>
      <p:sp>
        <p:nvSpPr>
          <p:cNvPr id="3" name="Footer Placeholder 4">
            <a:extLst>
              <a:ext uri="{FF2B5EF4-FFF2-40B4-BE49-F238E27FC236}">
                <a16:creationId xmlns:a16="http://schemas.microsoft.com/office/drawing/2014/main" id="{71CD6FBF-97B0-D84E-C47D-83ACC138B17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0E06B45-697A-4A27-8B5A-0B8C60E93C2D}"/>
              </a:ext>
            </a:extLst>
          </p:cNvPr>
          <p:cNvSpPr>
            <a:spLocks noGrp="1"/>
          </p:cNvSpPr>
          <p:nvPr>
            <p:ph type="sldNum" sz="quarter" idx="12"/>
          </p:nvPr>
        </p:nvSpPr>
        <p:spPr/>
        <p:txBody>
          <a:bodyPr/>
          <a:lstStyle>
            <a:lvl1pPr>
              <a:defRPr/>
            </a:lvl1pPr>
          </a:lstStyle>
          <a:p>
            <a:pPr>
              <a:defRPr/>
            </a:pPr>
            <a:fld id="{1207D61B-71AB-1D40-8BCA-71A9C1A91388}" type="slidenum">
              <a:rPr lang="en-US" altLang="en-US"/>
              <a:pPr>
                <a:defRPr/>
              </a:pPr>
              <a:t>‹#›</a:t>
            </a:fld>
            <a:endParaRPr lang="en-US" altLang="en-US"/>
          </a:p>
        </p:txBody>
      </p:sp>
    </p:spTree>
    <p:extLst>
      <p:ext uri="{BB962C8B-B14F-4D97-AF65-F5344CB8AC3E}">
        <p14:creationId xmlns:p14="http://schemas.microsoft.com/office/powerpoint/2010/main" val="353429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4462" y="457200"/>
            <a:ext cx="4187563" cy="1600200"/>
          </a:xfrm>
        </p:spPr>
        <p:txBody>
          <a:bodyPr anchor="b"/>
          <a:lstStyle>
            <a:lvl1pPr>
              <a:defRPr sz="3200">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84462" y="2049462"/>
            <a:ext cx="4187563"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D224D6-F3C8-32EE-BE71-0122A3BDEE69}"/>
              </a:ext>
            </a:extLst>
          </p:cNvPr>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pPr>
              <a:defRPr/>
            </a:pPr>
            <a:fld id="{3DD43251-50DC-AC4F-9B06-F71334FCA977}" type="datetimeFigureOut">
              <a:rPr lang="en-US"/>
              <a:pPr>
                <a:defRPr/>
              </a:pPr>
              <a:t>1/1/23</a:t>
            </a:fld>
            <a:endParaRPr lang="en-US"/>
          </a:p>
        </p:txBody>
      </p:sp>
      <p:sp>
        <p:nvSpPr>
          <p:cNvPr id="6" name="Footer Placeholder 5">
            <a:extLst>
              <a:ext uri="{FF2B5EF4-FFF2-40B4-BE49-F238E27FC236}">
                <a16:creationId xmlns:a16="http://schemas.microsoft.com/office/drawing/2014/main" id="{B89451AD-88D7-9B97-28FC-76EE07E3BFF6}"/>
              </a:ext>
            </a:extLst>
          </p:cNvPr>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A3C33559-11C2-D24B-36C7-4390F2E169DF}"/>
              </a:ext>
            </a:extLst>
          </p:cNvPr>
          <p:cNvSpPr>
            <a:spLocks noGrp="1"/>
          </p:cNvSpPr>
          <p:nvPr>
            <p:ph type="sldNum" sz="quarter" idx="12"/>
          </p:nvPr>
        </p:nvSpPr>
        <p:spPr/>
        <p:txBody>
          <a:bodyPr/>
          <a:lstStyle>
            <a:lvl1pPr>
              <a:defRPr smtClean="0">
                <a:latin typeface="Segoe UI" panose="020B0502040204020203" pitchFamily="34" charset="0"/>
                <a:cs typeface="Segoe UI" panose="020B0502040204020203" pitchFamily="34" charset="0"/>
              </a:defRPr>
            </a:lvl1pPr>
          </a:lstStyle>
          <a:p>
            <a:pPr>
              <a:defRPr/>
            </a:pPr>
            <a:fld id="{E1934BD6-A418-F94C-8AB0-53A4AB207220}" type="slidenum">
              <a:rPr lang="en-US" altLang="en-US"/>
              <a:pPr>
                <a:defRPr/>
              </a:pPr>
              <a:t>‹#›</a:t>
            </a:fld>
            <a:endParaRPr lang="en-US" altLang="en-US"/>
          </a:p>
        </p:txBody>
      </p:sp>
    </p:spTree>
    <p:extLst>
      <p:ext uri="{BB962C8B-B14F-4D97-AF65-F5344CB8AC3E}">
        <p14:creationId xmlns:p14="http://schemas.microsoft.com/office/powerpoint/2010/main" val="1246833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1596" y="457200"/>
            <a:ext cx="4140429" cy="1600200"/>
          </a:xfrm>
        </p:spPr>
        <p:txBody>
          <a:bodyPr anchor="b"/>
          <a:lstStyle>
            <a:lvl1pPr>
              <a:defRPr sz="3200">
                <a:latin typeface="Segoe UI" panose="020B0502040204020203" pitchFamily="34" charset="0"/>
                <a:cs typeface="Segoe UI" panose="020B0502040204020203" pitchFamily="34" charset="0"/>
              </a:defRPr>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atin typeface="Segoe UI" panose="020B0502040204020203" pitchFamily="34" charset="0"/>
                <a:cs typeface="Segoe UI" panose="020B0502040204020203"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1596" y="2057400"/>
            <a:ext cx="4140429"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6552E4-23EB-5AAA-8B58-AF9F174D2E66}"/>
              </a:ext>
            </a:extLst>
          </p:cNvPr>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pPr>
              <a:defRPr/>
            </a:pPr>
            <a:fld id="{8FE9FA46-8C00-F846-8BDB-68F29848FA86}" type="datetimeFigureOut">
              <a:rPr lang="en-US"/>
              <a:pPr>
                <a:defRPr/>
              </a:pPr>
              <a:t>1/1/23</a:t>
            </a:fld>
            <a:endParaRPr lang="en-US"/>
          </a:p>
        </p:txBody>
      </p:sp>
      <p:sp>
        <p:nvSpPr>
          <p:cNvPr id="6" name="Footer Placeholder 5">
            <a:extLst>
              <a:ext uri="{FF2B5EF4-FFF2-40B4-BE49-F238E27FC236}">
                <a16:creationId xmlns:a16="http://schemas.microsoft.com/office/drawing/2014/main" id="{3E829754-9914-3B48-7F21-31BB6CAE8A92}"/>
              </a:ext>
            </a:extLst>
          </p:cNvPr>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64707CCC-4094-1EC7-BD3C-852F521E53D8}"/>
              </a:ext>
            </a:extLst>
          </p:cNvPr>
          <p:cNvSpPr>
            <a:spLocks noGrp="1"/>
          </p:cNvSpPr>
          <p:nvPr>
            <p:ph type="sldNum" sz="quarter" idx="12"/>
          </p:nvPr>
        </p:nvSpPr>
        <p:spPr/>
        <p:txBody>
          <a:bodyPr/>
          <a:lstStyle>
            <a:lvl1pPr>
              <a:defRPr smtClean="0">
                <a:latin typeface="Segoe UI" panose="020B0502040204020203" pitchFamily="34" charset="0"/>
                <a:cs typeface="Segoe UI" panose="020B0502040204020203" pitchFamily="34" charset="0"/>
              </a:defRPr>
            </a:lvl1pPr>
          </a:lstStyle>
          <a:p>
            <a:pPr>
              <a:defRPr/>
            </a:pPr>
            <a:fld id="{E26C6AB8-3AC3-9A43-8A11-6CF3F85D5D94}" type="slidenum">
              <a:rPr lang="en-US" altLang="en-US"/>
              <a:pPr>
                <a:defRPr/>
              </a:pPr>
              <a:t>‹#›</a:t>
            </a:fld>
            <a:endParaRPr lang="en-US" altLang="en-US"/>
          </a:p>
        </p:txBody>
      </p:sp>
    </p:spTree>
    <p:extLst>
      <p:ext uri="{BB962C8B-B14F-4D97-AF65-F5344CB8AC3E}">
        <p14:creationId xmlns:p14="http://schemas.microsoft.com/office/powerpoint/2010/main" val="4168420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5CB6B5B-EB5E-D146-7FCD-FFD560E283A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5AAE396-32EE-EA2B-59BD-DCFC7CDDBDF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DFF453F-B774-D863-3680-E6F0FAB783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2430113-0BAE-2049-A5B3-636EB4A671DA}" type="datetimeFigureOut">
              <a:rPr lang="en-US"/>
              <a:pPr>
                <a:defRPr/>
              </a:pPr>
              <a:t>1/1/23</a:t>
            </a:fld>
            <a:endParaRPr lang="en-US"/>
          </a:p>
        </p:txBody>
      </p:sp>
      <p:sp>
        <p:nvSpPr>
          <p:cNvPr id="5" name="Footer Placeholder 4">
            <a:extLst>
              <a:ext uri="{FF2B5EF4-FFF2-40B4-BE49-F238E27FC236}">
                <a16:creationId xmlns:a16="http://schemas.microsoft.com/office/drawing/2014/main" id="{B0919DF9-95E8-1928-248D-D543E2A0BF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10519E90-995E-8571-2E8F-D47BF3642387}"/>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6BCAED4D-C737-F042-8119-F3B1A2C635CA}" type="slidenum">
              <a:rPr lang="en-US" altLang="en-US"/>
              <a:pPr>
                <a:defRPr/>
              </a:pPr>
              <a:t>‹#›</a:t>
            </a:fld>
            <a:endParaRPr lang="en-US" altLang="en-US"/>
          </a:p>
        </p:txBody>
      </p:sp>
      <p:pic>
        <p:nvPicPr>
          <p:cNvPr id="1031" name="Picture 6" descr="Marketing Plan Background_2.jpg">
            <a:extLst>
              <a:ext uri="{FF2B5EF4-FFF2-40B4-BE49-F238E27FC236}">
                <a16:creationId xmlns:a16="http://schemas.microsoft.com/office/drawing/2014/main" id="{501CBC88-50D2-9443-E452-3464CD1BF3E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48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8AFCB307-7A40-7CAF-834D-BBF6C3881636}"/>
              </a:ext>
            </a:extLst>
          </p:cNvPr>
          <p:cNvSpPr/>
          <p:nvPr userDrawn="1"/>
        </p:nvSpPr>
        <p:spPr>
          <a:xfrm>
            <a:off x="0" y="0"/>
            <a:ext cx="7212013" cy="6858000"/>
          </a:xfrm>
          <a:prstGeom prst="rect">
            <a:avLst/>
          </a:prstGeom>
          <a:gradFill flip="none" rotWithShape="1">
            <a:gsLst>
              <a:gs pos="77000">
                <a:srgbClr val="FFFFFF"/>
              </a:gs>
              <a:gs pos="0">
                <a:schemeClr val="bg1"/>
              </a:gs>
              <a:gs pos="0">
                <a:srgbClr val="ECECEC"/>
              </a:gs>
              <a:gs pos="97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33" name="Picture 9" descr="jwmi_logo_Trans_md.png">
            <a:extLst>
              <a:ext uri="{FF2B5EF4-FFF2-40B4-BE49-F238E27FC236}">
                <a16:creationId xmlns:a16="http://schemas.microsoft.com/office/drawing/2014/main" id="{A1BB0CBF-20F4-13A3-A9FB-497D498B629A}"/>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352213" y="6059488"/>
            <a:ext cx="71278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9" r:id="rId1"/>
    <p:sldLayoutId id="2147483923" r:id="rId2"/>
    <p:sldLayoutId id="2147483920" r:id="rId3"/>
    <p:sldLayoutId id="2147483921" r:id="rId4"/>
    <p:sldLayoutId id="2147483924" r:id="rId5"/>
    <p:sldLayoutId id="2147483925" r:id="rId6"/>
    <p:sldLayoutId id="2147483922" r:id="rId7"/>
    <p:sldLayoutId id="2147483926" r:id="rId8"/>
    <p:sldLayoutId id="2147483927" r:id="rId9"/>
    <p:sldLayoutId id="2147483928" r:id="rId10"/>
    <p:sldLayoutId id="214748392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254A171D-B4DF-D9BB-07AD-706AE445EE94}"/>
              </a:ext>
            </a:extLst>
          </p:cNvPr>
          <p:cNvSpPr>
            <a:spLocks noGrp="1" noChangeArrowheads="1"/>
          </p:cNvSpPr>
          <p:nvPr>
            <p:ph type="ctrTitle"/>
          </p:nvPr>
        </p:nvSpPr>
        <p:spPr>
          <a:xfrm>
            <a:off x="633413" y="2484438"/>
            <a:ext cx="10642600" cy="1436687"/>
          </a:xfrm>
        </p:spPr>
        <p:txBody>
          <a:bodyPr/>
          <a:lstStyle/>
          <a:p>
            <a:pPr algn="l" eaLnBrk="1" hangingPunct="1">
              <a:spcBef>
                <a:spcPts val="1000"/>
              </a:spcBef>
            </a:pPr>
            <a:r>
              <a:rPr lang="en-US" altLang="en-US" sz="2400">
                <a:latin typeface="Verdana" panose="020B0604030504040204" pitchFamily="34" charset="0"/>
                <a:ea typeface="Verdana" panose="020B0604030504040204" pitchFamily="34" charset="0"/>
                <a:cs typeface="Verdana" panose="020B0604030504040204" pitchFamily="34" charset="0"/>
              </a:rPr>
              <a:t>Company:  </a:t>
            </a:r>
            <a:r>
              <a:rPr lang="en-US" altLang="en-US" sz="2400" i="1">
                <a:latin typeface="Verdana" panose="020B0604030504040204" pitchFamily="34" charset="0"/>
                <a:ea typeface="Verdana" panose="020B0604030504040204" pitchFamily="34" charset="0"/>
                <a:cs typeface="Verdana" panose="020B0604030504040204" pitchFamily="34" charset="0"/>
              </a:rPr>
              <a:t>Enter Company name here</a:t>
            </a:r>
            <a:br>
              <a:rPr lang="en-US" altLang="en-US" sz="2400" i="1">
                <a:latin typeface="Verdana" panose="020B0604030504040204" pitchFamily="34" charset="0"/>
                <a:ea typeface="Verdana" panose="020B0604030504040204" pitchFamily="34" charset="0"/>
                <a:cs typeface="Verdana" panose="020B0604030504040204" pitchFamily="34" charset="0"/>
              </a:rPr>
            </a:br>
            <a:r>
              <a:rPr lang="en-US" altLang="en-US" sz="1200" i="1">
                <a:latin typeface="Verdana" panose="020B0604030504040204" pitchFamily="34" charset="0"/>
                <a:ea typeface="Verdana" panose="020B0604030504040204" pitchFamily="34" charset="0"/>
                <a:cs typeface="Verdana" panose="020B0604030504040204" pitchFamily="34" charset="0"/>
              </a:rPr>
              <a:t> </a:t>
            </a:r>
            <a:br>
              <a:rPr lang="en-US" altLang="en-US" sz="2400">
                <a:latin typeface="Verdana" panose="020B0604030504040204" pitchFamily="34" charset="0"/>
                <a:ea typeface="Verdana" panose="020B0604030504040204" pitchFamily="34" charset="0"/>
                <a:cs typeface="Verdana" panose="020B0604030504040204" pitchFamily="34" charset="0"/>
              </a:rPr>
            </a:br>
            <a:r>
              <a:rPr lang="en-US" altLang="en-US" sz="2400">
                <a:latin typeface="Verdana" panose="020B0604030504040204" pitchFamily="34" charset="0"/>
                <a:ea typeface="Verdana" panose="020B0604030504040204" pitchFamily="34" charset="0"/>
                <a:cs typeface="Verdana" panose="020B0604030504040204" pitchFamily="34" charset="0"/>
              </a:rPr>
              <a:t>Campaign:</a:t>
            </a:r>
            <a:r>
              <a:rPr lang="en-US" altLang="en-US" sz="2400" i="1">
                <a:latin typeface="Verdana" panose="020B0604030504040204" pitchFamily="34" charset="0"/>
                <a:ea typeface="Verdana" panose="020B0604030504040204" pitchFamily="34" charset="0"/>
                <a:cs typeface="Verdana" panose="020B0604030504040204" pitchFamily="34" charset="0"/>
              </a:rPr>
              <a:t>  Enter Campaign name here</a:t>
            </a:r>
            <a:br>
              <a:rPr lang="en-US" altLang="en-US" sz="2400" i="1">
                <a:latin typeface="Verdana" panose="020B0604030504040204" pitchFamily="34" charset="0"/>
                <a:ea typeface="Verdana" panose="020B0604030504040204" pitchFamily="34" charset="0"/>
                <a:cs typeface="Verdana" panose="020B0604030504040204" pitchFamily="34" charset="0"/>
              </a:rPr>
            </a:br>
            <a:r>
              <a:rPr lang="en-US" altLang="en-US" sz="1200" i="1">
                <a:latin typeface="Verdana" panose="020B0604030504040204" pitchFamily="34" charset="0"/>
                <a:ea typeface="Verdana" panose="020B0604030504040204" pitchFamily="34" charset="0"/>
                <a:cs typeface="Verdana" panose="020B0604030504040204" pitchFamily="34" charset="0"/>
              </a:rPr>
              <a:t> </a:t>
            </a:r>
            <a:br>
              <a:rPr lang="en-US" altLang="en-US" sz="2400" i="1">
                <a:latin typeface="Verdana" panose="020B0604030504040204" pitchFamily="34" charset="0"/>
                <a:ea typeface="Verdana" panose="020B0604030504040204" pitchFamily="34" charset="0"/>
                <a:cs typeface="Verdana" panose="020B0604030504040204" pitchFamily="34" charset="0"/>
              </a:rPr>
            </a:br>
            <a:r>
              <a:rPr lang="en-US" altLang="en-US" sz="2400">
                <a:latin typeface="Verdana" panose="020B0604030504040204" pitchFamily="34" charset="0"/>
                <a:ea typeface="Verdana" panose="020B0604030504040204" pitchFamily="34" charset="0"/>
                <a:cs typeface="Verdana" panose="020B0604030504040204" pitchFamily="34" charset="0"/>
              </a:rPr>
              <a:t>Product or Service:  </a:t>
            </a:r>
            <a:r>
              <a:rPr lang="en-US" altLang="en-US" sz="2400" i="1">
                <a:latin typeface="Verdana" panose="020B0604030504040204" pitchFamily="34" charset="0"/>
                <a:ea typeface="Verdana" panose="020B0604030504040204" pitchFamily="34" charset="0"/>
                <a:cs typeface="Verdana" panose="020B0604030504040204" pitchFamily="34" charset="0"/>
              </a:rPr>
              <a:t>Enter Product or Service name here</a:t>
            </a:r>
          </a:p>
        </p:txBody>
      </p:sp>
      <p:sp>
        <p:nvSpPr>
          <p:cNvPr id="13314" name="Subtitle 2">
            <a:extLst>
              <a:ext uri="{FF2B5EF4-FFF2-40B4-BE49-F238E27FC236}">
                <a16:creationId xmlns:a16="http://schemas.microsoft.com/office/drawing/2014/main" id="{671E7A42-416B-1AFC-3F3D-93BAD6BF2A4D}"/>
              </a:ext>
            </a:extLst>
          </p:cNvPr>
          <p:cNvSpPr>
            <a:spLocks noGrp="1" noChangeArrowheads="1"/>
          </p:cNvSpPr>
          <p:nvPr>
            <p:ph type="subTitle" idx="1"/>
          </p:nvPr>
        </p:nvSpPr>
        <p:spPr>
          <a:xfrm>
            <a:off x="633413" y="4286250"/>
            <a:ext cx="9144000" cy="1160463"/>
          </a:xfrm>
        </p:spPr>
        <p:txBody>
          <a:bodyPr/>
          <a:lstStyle/>
          <a:p>
            <a:pPr algn="l" eaLnBrk="1" hangingPunct="1"/>
            <a:r>
              <a:rPr lang="en-US" altLang="en-US" sz="1600">
                <a:latin typeface="Verdana" panose="020B0604030504040204" pitchFamily="34" charset="0"/>
                <a:ea typeface="Verdana" panose="020B0604030504040204" pitchFamily="34" charset="0"/>
                <a:cs typeface="Verdana" panose="020B0604030504040204" pitchFamily="34" charset="0"/>
              </a:rPr>
              <a:t>Marketing Director:  </a:t>
            </a:r>
            <a:r>
              <a:rPr lang="en-US" altLang="en-US" sz="1600" i="1">
                <a:latin typeface="Verdana" panose="020B0604030504040204" pitchFamily="34" charset="0"/>
                <a:ea typeface="Verdana" panose="020B0604030504040204" pitchFamily="34" charset="0"/>
                <a:cs typeface="Verdana" panose="020B0604030504040204" pitchFamily="34" charset="0"/>
              </a:rPr>
              <a:t>Enter Student Name here </a:t>
            </a:r>
          </a:p>
          <a:p>
            <a:pPr algn="l" eaLnBrk="1" hangingPunct="1"/>
            <a:r>
              <a:rPr lang="en-US" altLang="en-US" sz="1600">
                <a:latin typeface="Verdana" panose="020B0604030504040204" pitchFamily="34" charset="0"/>
                <a:ea typeface="Verdana" panose="020B0604030504040204" pitchFamily="34" charset="0"/>
                <a:cs typeface="Verdana" panose="020B0604030504040204" pitchFamily="34" charset="0"/>
              </a:rPr>
              <a:t>Chief Marketing Officer:   </a:t>
            </a:r>
            <a:r>
              <a:rPr lang="en-US" altLang="en-US" sz="1600" i="1">
                <a:latin typeface="Verdana" panose="020B0604030504040204" pitchFamily="34" charset="0"/>
                <a:ea typeface="Verdana" panose="020B0604030504040204" pitchFamily="34" charset="0"/>
                <a:cs typeface="Verdana" panose="020B0604030504040204" pitchFamily="34" charset="0"/>
              </a:rPr>
              <a:t>Enter Professor Name here  </a:t>
            </a:r>
          </a:p>
          <a:p>
            <a:pPr algn="l" eaLnBrk="1" hangingPunct="1"/>
            <a:r>
              <a:rPr lang="en-US" altLang="en-US" sz="1600">
                <a:latin typeface="Verdana" panose="020B0604030504040204" pitchFamily="34" charset="0"/>
                <a:ea typeface="Verdana" panose="020B0604030504040204" pitchFamily="34" charset="0"/>
                <a:cs typeface="Verdana" panose="020B0604030504040204" pitchFamily="34" charset="0"/>
              </a:rPr>
              <a:t>Submitted on:   </a:t>
            </a:r>
            <a:r>
              <a:rPr lang="en-US" altLang="en-US" sz="1600" i="1">
                <a:latin typeface="Verdana" panose="020B0604030504040204" pitchFamily="34" charset="0"/>
                <a:ea typeface="Verdana" panose="020B0604030504040204" pitchFamily="34" charset="0"/>
                <a:cs typeface="Verdana" panose="020B0604030504040204" pitchFamily="34" charset="0"/>
              </a:rPr>
              <a:t>Enter Date here</a:t>
            </a:r>
          </a:p>
        </p:txBody>
      </p:sp>
      <p:sp>
        <p:nvSpPr>
          <p:cNvPr id="13315" name="Title 1">
            <a:extLst>
              <a:ext uri="{FF2B5EF4-FFF2-40B4-BE49-F238E27FC236}">
                <a16:creationId xmlns:a16="http://schemas.microsoft.com/office/drawing/2014/main" id="{84EC8E76-BECC-E79D-C65A-7A7047C19AE0}"/>
              </a:ext>
            </a:extLst>
          </p:cNvPr>
          <p:cNvSpPr txBox="1">
            <a:spLocks noChangeArrowheads="1"/>
          </p:cNvSpPr>
          <p:nvPr/>
        </p:nvSpPr>
        <p:spPr bwMode="auto">
          <a:xfrm>
            <a:off x="633413" y="1208088"/>
            <a:ext cx="9144000"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800" b="1">
                <a:solidFill>
                  <a:srgbClr val="58738E"/>
                </a:solidFill>
                <a:latin typeface="Verdana" panose="020B0604030504040204" pitchFamily="34" charset="0"/>
                <a:ea typeface="Verdana" panose="020B0604030504040204" pitchFamily="34" charset="0"/>
                <a:cs typeface="Verdana" panose="020B0604030504040204" pitchFamily="34" charset="0"/>
              </a:rPr>
              <a:t>CAMPAIGN PROPOSAL</a:t>
            </a:r>
          </a:p>
        </p:txBody>
      </p:sp>
      <p:sp>
        <p:nvSpPr>
          <p:cNvPr id="13316" name="Rectangle 11">
            <a:extLst>
              <a:ext uri="{FF2B5EF4-FFF2-40B4-BE49-F238E27FC236}">
                <a16:creationId xmlns:a16="http://schemas.microsoft.com/office/drawing/2014/main" id="{FCDDE585-FE8A-305B-91BB-60A1DF59C84F}"/>
              </a:ext>
            </a:extLst>
          </p:cNvPr>
          <p:cNvSpPr>
            <a:spLocks noChangeArrowheads="1"/>
          </p:cNvSpPr>
          <p:nvPr/>
        </p:nvSpPr>
        <p:spPr bwMode="auto">
          <a:xfrm>
            <a:off x="142875" y="1746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28FF82CF-5BBF-AC53-B4BF-40F8F4C7D579}"/>
              </a:ext>
            </a:extLst>
          </p:cNvPr>
          <p:cNvSpPr txBox="1">
            <a:spLocks noChangeArrowheads="1"/>
          </p:cNvSpPr>
          <p:nvPr/>
        </p:nvSpPr>
        <p:spPr bwMode="auto">
          <a:xfrm>
            <a:off x="487363" y="366713"/>
            <a:ext cx="9144000"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000">
                <a:latin typeface="Verdana" panose="020B0604030504040204" pitchFamily="34" charset="0"/>
                <a:ea typeface="Verdana" panose="020B0604030504040204" pitchFamily="34" charset="0"/>
                <a:cs typeface="Verdana" panose="020B0604030504040204" pitchFamily="34" charset="0"/>
              </a:rPr>
              <a:t>Conclusion </a:t>
            </a:r>
          </a:p>
        </p:txBody>
      </p:sp>
      <p:sp>
        <p:nvSpPr>
          <p:cNvPr id="22530" name="Title 1">
            <a:extLst>
              <a:ext uri="{FF2B5EF4-FFF2-40B4-BE49-F238E27FC236}">
                <a16:creationId xmlns:a16="http://schemas.microsoft.com/office/drawing/2014/main" id="{27BA0973-33D3-6894-6B7E-1FF40D91F267}"/>
              </a:ext>
            </a:extLst>
          </p:cNvPr>
          <p:cNvSpPr txBox="1">
            <a:spLocks noChangeArrowheads="1"/>
          </p:cNvSpPr>
          <p:nvPr/>
        </p:nvSpPr>
        <p:spPr bwMode="auto">
          <a:xfrm>
            <a:off x="487363" y="1231900"/>
            <a:ext cx="914400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BENEFITS OF THE PROPOSED CAMPAIGN</a:t>
            </a:r>
          </a:p>
        </p:txBody>
      </p:sp>
      <p:sp>
        <p:nvSpPr>
          <p:cNvPr id="22531" name="Rectangle 4">
            <a:extLst>
              <a:ext uri="{FF2B5EF4-FFF2-40B4-BE49-F238E27FC236}">
                <a16:creationId xmlns:a16="http://schemas.microsoft.com/office/drawing/2014/main" id="{9D435C97-ACB2-0D4C-779F-614236ED5133}"/>
              </a:ext>
            </a:extLst>
          </p:cNvPr>
          <p:cNvSpPr>
            <a:spLocks noChangeArrowheads="1"/>
          </p:cNvSpPr>
          <p:nvPr/>
        </p:nvSpPr>
        <p:spPr bwMode="auto">
          <a:xfrm>
            <a:off x="487363" y="1641475"/>
            <a:ext cx="112172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Describe the short term and long term benefits of a successful campaign</a:t>
            </a:r>
          </a:p>
        </p:txBody>
      </p:sp>
      <p:sp>
        <p:nvSpPr>
          <p:cNvPr id="22532" name="Title 1">
            <a:extLst>
              <a:ext uri="{FF2B5EF4-FFF2-40B4-BE49-F238E27FC236}">
                <a16:creationId xmlns:a16="http://schemas.microsoft.com/office/drawing/2014/main" id="{11135717-E303-DD46-4A31-DABD74AE7791}"/>
              </a:ext>
            </a:extLst>
          </p:cNvPr>
          <p:cNvSpPr txBox="1">
            <a:spLocks noChangeArrowheads="1"/>
          </p:cNvSpPr>
          <p:nvPr/>
        </p:nvSpPr>
        <p:spPr bwMode="auto">
          <a:xfrm>
            <a:off x="487363" y="3052763"/>
            <a:ext cx="91440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REASONS TO ENDORSE THE PROPOSAL </a:t>
            </a:r>
          </a:p>
        </p:txBody>
      </p:sp>
      <p:sp>
        <p:nvSpPr>
          <p:cNvPr id="22533" name="Rectangle 11">
            <a:extLst>
              <a:ext uri="{FF2B5EF4-FFF2-40B4-BE49-F238E27FC236}">
                <a16:creationId xmlns:a16="http://schemas.microsoft.com/office/drawing/2014/main" id="{1EF68B1E-9F92-EDAC-BAD4-982D849A16D3}"/>
              </a:ext>
            </a:extLst>
          </p:cNvPr>
          <p:cNvSpPr>
            <a:spLocks noChangeArrowheads="1"/>
          </p:cNvSpPr>
          <p:nvPr/>
        </p:nvSpPr>
        <p:spPr bwMode="auto">
          <a:xfrm>
            <a:off x="487363" y="3440113"/>
            <a:ext cx="11217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Specify the reasons why the executive team should endorse your proposal</a:t>
            </a:r>
          </a:p>
        </p:txBody>
      </p:sp>
      <p:sp>
        <p:nvSpPr>
          <p:cNvPr id="7" name="Rectangle 6">
            <a:extLst>
              <a:ext uri="{FF2B5EF4-FFF2-40B4-BE49-F238E27FC236}">
                <a16:creationId xmlns:a16="http://schemas.microsoft.com/office/drawing/2014/main" id="{A8294571-E87E-06CD-C72A-E3FA11D221C3}"/>
              </a:ext>
            </a:extLst>
          </p:cNvPr>
          <p:cNvSpPr/>
          <p:nvPr/>
        </p:nvSpPr>
        <p:spPr>
          <a:xfrm>
            <a:off x="585788" y="2028825"/>
            <a:ext cx="10240962" cy="9144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Enter description:   </a:t>
            </a:r>
          </a:p>
        </p:txBody>
      </p:sp>
      <p:sp>
        <p:nvSpPr>
          <p:cNvPr id="15" name="Rectangle 14">
            <a:extLst>
              <a:ext uri="{FF2B5EF4-FFF2-40B4-BE49-F238E27FC236}">
                <a16:creationId xmlns:a16="http://schemas.microsoft.com/office/drawing/2014/main" id="{195986DB-A511-C092-D505-9377AE2B0E38}"/>
              </a:ext>
            </a:extLst>
          </p:cNvPr>
          <p:cNvSpPr/>
          <p:nvPr/>
        </p:nvSpPr>
        <p:spPr>
          <a:xfrm>
            <a:off x="585788" y="3827463"/>
            <a:ext cx="10240962" cy="9144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Specify reasons:   </a:t>
            </a:r>
          </a:p>
        </p:txBody>
      </p:sp>
      <p:sp>
        <p:nvSpPr>
          <p:cNvPr id="9" name="Rectangle 8">
            <a:extLst>
              <a:ext uri="{FF2B5EF4-FFF2-40B4-BE49-F238E27FC236}">
                <a16:creationId xmlns:a16="http://schemas.microsoft.com/office/drawing/2014/main" id="{15FB5808-1995-0E17-4359-2AC5A28F232B}"/>
              </a:ext>
            </a:extLst>
          </p:cNvPr>
          <p:cNvSpPr/>
          <p:nvPr/>
        </p:nvSpPr>
        <p:spPr>
          <a:xfrm>
            <a:off x="585788" y="5626100"/>
            <a:ext cx="10240962" cy="9144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Conclude your presentation:    </a:t>
            </a:r>
          </a:p>
        </p:txBody>
      </p:sp>
      <p:sp>
        <p:nvSpPr>
          <p:cNvPr id="22537" name="Title 1">
            <a:extLst>
              <a:ext uri="{FF2B5EF4-FFF2-40B4-BE49-F238E27FC236}">
                <a16:creationId xmlns:a16="http://schemas.microsoft.com/office/drawing/2014/main" id="{E3E43B90-48FD-2061-0FB6-384AFF531EFF}"/>
              </a:ext>
            </a:extLst>
          </p:cNvPr>
          <p:cNvSpPr txBox="1">
            <a:spLocks noChangeArrowheads="1"/>
          </p:cNvSpPr>
          <p:nvPr/>
        </p:nvSpPr>
        <p:spPr bwMode="auto">
          <a:xfrm>
            <a:off x="487363" y="4851400"/>
            <a:ext cx="9144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THANK YOU! </a:t>
            </a:r>
          </a:p>
        </p:txBody>
      </p:sp>
      <p:sp>
        <p:nvSpPr>
          <p:cNvPr id="22538" name="Rectangle 12">
            <a:extLst>
              <a:ext uri="{FF2B5EF4-FFF2-40B4-BE49-F238E27FC236}">
                <a16:creationId xmlns:a16="http://schemas.microsoft.com/office/drawing/2014/main" id="{2CA71E8A-24BD-DB14-429B-4E807E716FC3}"/>
              </a:ext>
            </a:extLst>
          </p:cNvPr>
          <p:cNvSpPr>
            <a:spLocks noChangeArrowheads="1"/>
          </p:cNvSpPr>
          <p:nvPr/>
        </p:nvSpPr>
        <p:spPr bwMode="auto">
          <a:xfrm>
            <a:off x="487363" y="5240338"/>
            <a:ext cx="11217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Thank your audience and invite questions</a:t>
            </a:r>
          </a:p>
        </p:txBody>
      </p:sp>
      <p:sp>
        <p:nvSpPr>
          <p:cNvPr id="22539" name="Rectangle 11">
            <a:extLst>
              <a:ext uri="{FF2B5EF4-FFF2-40B4-BE49-F238E27FC236}">
                <a16:creationId xmlns:a16="http://schemas.microsoft.com/office/drawing/2014/main" id="{57F5284A-1A4B-FA92-DD41-48C0FEB060E1}"/>
              </a:ext>
            </a:extLst>
          </p:cNvPr>
          <p:cNvSpPr>
            <a:spLocks noChangeArrowheads="1"/>
          </p:cNvSpPr>
          <p:nvPr/>
        </p:nvSpPr>
        <p:spPr bwMode="auto">
          <a:xfrm>
            <a:off x="96838" y="174625"/>
            <a:ext cx="554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EBACE35-D823-2F46-137D-59C3B2439377}"/>
              </a:ext>
            </a:extLst>
          </p:cNvPr>
          <p:cNvSpPr txBox="1">
            <a:spLocks noChangeArrowheads="1"/>
          </p:cNvSpPr>
          <p:nvPr/>
        </p:nvSpPr>
        <p:spPr bwMode="auto">
          <a:xfrm>
            <a:off x="487363" y="366713"/>
            <a:ext cx="9144000"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000">
                <a:latin typeface="Verdana" panose="020B0604030504040204" pitchFamily="34" charset="0"/>
                <a:ea typeface="Verdana" panose="020B0604030504040204" pitchFamily="34" charset="0"/>
                <a:cs typeface="Verdana" panose="020B0604030504040204" pitchFamily="34" charset="0"/>
              </a:rPr>
              <a:t>References</a:t>
            </a:r>
          </a:p>
        </p:txBody>
      </p:sp>
      <p:sp>
        <p:nvSpPr>
          <p:cNvPr id="8" name="Content Placeholder 2">
            <a:extLst>
              <a:ext uri="{FF2B5EF4-FFF2-40B4-BE49-F238E27FC236}">
                <a16:creationId xmlns:a16="http://schemas.microsoft.com/office/drawing/2014/main" id="{CBE82186-7928-A989-EB5D-4820AE8FD643}"/>
              </a:ext>
            </a:extLst>
          </p:cNvPr>
          <p:cNvSpPr txBox="1">
            <a:spLocks/>
          </p:cNvSpPr>
          <p:nvPr/>
        </p:nvSpPr>
        <p:spPr>
          <a:xfrm>
            <a:off x="457200" y="1371600"/>
            <a:ext cx="9339263" cy="44577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en-US" sz="1600" dirty="0">
                <a:latin typeface="Verdana" panose="020B0604030504040204" pitchFamily="34" charset="0"/>
                <a:ea typeface="Verdana" panose="020B0604030504040204" pitchFamily="34" charset="0"/>
                <a:cs typeface="Verdana" panose="020B0604030504040204" pitchFamily="34" charset="0"/>
              </a:rPr>
              <a:t>Your References list should reflect 7 weeks of learning and content, including textbook readings, articles, lectures, and external content you found in your research. </a:t>
            </a:r>
          </a:p>
          <a:p>
            <a:pPr marL="0" indent="0" fontAlgn="auto">
              <a:spcAft>
                <a:spcPts val="0"/>
              </a:spcAft>
              <a:buFont typeface="Arial" panose="020B0604020202020204" pitchFamily="34" charset="0"/>
              <a:buNone/>
              <a:defRPr/>
            </a:pPr>
            <a:endParaRPr lang="en-US" sz="1800" u="sng" dirty="0">
              <a:latin typeface="Verdana" panose="020B0604030504040204" pitchFamily="34" charset="0"/>
              <a:ea typeface="Verdana" panose="020B0604030504040204" pitchFamily="34" charset="0"/>
              <a:cs typeface="Verdana" panose="020B0604030504040204" pitchFamily="34" charset="0"/>
            </a:endParaRPr>
          </a:p>
          <a:p>
            <a:pPr lvl="1" fontAlgn="auto">
              <a:spcAft>
                <a:spcPts val="0"/>
              </a:spcAft>
              <a:defRPr/>
            </a:pPr>
            <a:r>
              <a:rPr lang="en-US" sz="1400" dirty="0">
                <a:latin typeface="Verdana" panose="020B0604030504040204" pitchFamily="34" charset="0"/>
                <a:ea typeface="Verdana" panose="020B0604030504040204" pitchFamily="34" charset="0"/>
                <a:cs typeface="Verdana" panose="020B0604030504040204" pitchFamily="34" charset="0"/>
              </a:rPr>
              <a:t>You should conduct research so that you will be knowledgeable on your target market, segmentation and other critical factors in developing a sound campaign plan.</a:t>
            </a:r>
          </a:p>
          <a:p>
            <a:pPr marL="457200" lvl="1" indent="0" fontAlgn="auto">
              <a:spcAft>
                <a:spcPts val="0"/>
              </a:spcAft>
              <a:buFont typeface="Arial" panose="020B0604020202020204" pitchFamily="34" charset="0"/>
              <a:buNone/>
              <a:defRPr/>
            </a:pPr>
            <a:endParaRPr lang="en-US" sz="1400" dirty="0">
              <a:latin typeface="Verdana" panose="020B0604030504040204" pitchFamily="34" charset="0"/>
              <a:ea typeface="Verdana" panose="020B0604030504040204" pitchFamily="34" charset="0"/>
              <a:cs typeface="Verdana" panose="020B0604030504040204" pitchFamily="34" charset="0"/>
            </a:endParaRPr>
          </a:p>
          <a:p>
            <a:pPr lvl="1" fontAlgn="auto">
              <a:spcAft>
                <a:spcPts val="0"/>
              </a:spcAft>
              <a:defRPr/>
            </a:pPr>
            <a:r>
              <a:rPr lang="en-US" sz="1400" dirty="0">
                <a:latin typeface="Verdana" panose="020B0604030504040204" pitchFamily="34" charset="0"/>
                <a:ea typeface="Verdana" panose="020B0604030504040204" pitchFamily="34" charset="0"/>
                <a:cs typeface="Verdana" panose="020B0604030504040204" pitchFamily="34" charset="0"/>
              </a:rPr>
              <a:t>Include a numbered list of the sources used in your presentation (the numbers indicate the order in which you used them). A well-researched assignment has at least as many sources as pages or slides. Use the number one (1) for the first source used in the paper, the number two (2) for the second source, and so on. Use the same number for a source if you use it multiple times in your presentation.</a:t>
            </a:r>
          </a:p>
          <a:p>
            <a:pPr marL="457200" lvl="1" indent="0" fontAlgn="auto">
              <a:spcAft>
                <a:spcPts val="0"/>
              </a:spcAft>
              <a:buFont typeface="Arial" panose="020B0604020202020204" pitchFamily="34" charset="0"/>
              <a:buNone/>
              <a:defRPr/>
            </a:pPr>
            <a:endParaRPr lang="en-US" sz="1400" dirty="0">
              <a:latin typeface="Verdana" panose="020B0604030504040204" pitchFamily="34" charset="0"/>
              <a:ea typeface="Verdana" panose="020B0604030504040204" pitchFamily="34" charset="0"/>
              <a:cs typeface="Verdana" panose="020B0604030504040204" pitchFamily="34" charset="0"/>
            </a:endParaRPr>
          </a:p>
          <a:p>
            <a:pPr lvl="1" fontAlgn="auto">
              <a:spcAft>
                <a:spcPts val="0"/>
              </a:spcAft>
              <a:defRPr/>
            </a:pPr>
            <a:r>
              <a:rPr lang="en-US" sz="1400" dirty="0">
                <a:latin typeface="Verdana" panose="020B0604030504040204" pitchFamily="34" charset="0"/>
                <a:ea typeface="Verdana" panose="020B0604030504040204" pitchFamily="34" charset="0"/>
                <a:cs typeface="Verdana" panose="020B0604030504040204" pitchFamily="34" charset="0"/>
              </a:rPr>
              <a:t>References must be included here for any content you obtained from market data or third-party sources.</a:t>
            </a:r>
          </a:p>
          <a:p>
            <a:pPr lvl="1" fontAlgn="auto">
              <a:spcAft>
                <a:spcPts val="0"/>
              </a:spcAft>
              <a:defRPr/>
            </a:pPr>
            <a:endParaRPr lang="en-US" sz="1400" dirty="0">
              <a:latin typeface="Verdana" panose="020B0604030504040204" pitchFamily="34" charset="0"/>
              <a:ea typeface="Verdana" panose="020B0604030504040204" pitchFamily="34" charset="0"/>
              <a:cs typeface="Verdana" panose="020B0604030504040204" pitchFamily="34" charset="0"/>
            </a:endParaRPr>
          </a:p>
          <a:p>
            <a:pPr lvl="1" fontAlgn="auto">
              <a:spcAft>
                <a:spcPts val="0"/>
              </a:spcAft>
              <a:defRPr/>
            </a:pPr>
            <a:r>
              <a:rPr lang="en-US" sz="1400" dirty="0">
                <a:latin typeface="Verdana" panose="020B0604030504040204" pitchFamily="34" charset="0"/>
                <a:ea typeface="Verdana" panose="020B0604030504040204" pitchFamily="34" charset="0"/>
                <a:cs typeface="Verdana" panose="020B0604030504040204" pitchFamily="34" charset="0"/>
              </a:rPr>
              <a:t>You may add an extra References slide if needed.</a:t>
            </a:r>
          </a:p>
          <a:p>
            <a:pPr marL="457200" lvl="1" indent="0" fontAlgn="auto">
              <a:spcAft>
                <a:spcPts val="0"/>
              </a:spcAft>
              <a:buFont typeface="Arial" panose="020B0604020202020204" pitchFamily="34" charset="0"/>
              <a:buNone/>
              <a:defRPr/>
            </a:pPr>
            <a:endParaRPr lang="en-US" sz="1400" dirty="0">
              <a:latin typeface="Verdana" panose="020B0604030504040204" pitchFamily="34" charset="0"/>
              <a:ea typeface="Verdana" panose="020B0604030504040204" pitchFamily="34" charset="0"/>
              <a:cs typeface="Verdana" panose="020B0604030504040204" pitchFamily="34" charset="0"/>
            </a:endParaRPr>
          </a:p>
          <a:p>
            <a:pPr lvl="1" fontAlgn="auto">
              <a:spcAft>
                <a:spcPts val="0"/>
              </a:spcAft>
              <a:defRPr/>
            </a:pPr>
            <a:r>
              <a:rPr lang="en-US" sz="1400" dirty="0">
                <a:latin typeface="Verdana" panose="020B0604030504040204" pitchFamily="34" charset="0"/>
                <a:ea typeface="Verdana" panose="020B0604030504040204" pitchFamily="34" charset="0"/>
                <a:cs typeface="Verdana" panose="020B0604030504040204" pitchFamily="34" charset="0"/>
              </a:rPr>
              <a:t>Note that your References slides </a:t>
            </a:r>
            <a:r>
              <a:rPr lang="en-US" sz="1400" b="1" dirty="0">
                <a:latin typeface="Verdana" panose="020B0604030504040204" pitchFamily="34" charset="0"/>
                <a:ea typeface="Verdana" panose="020B0604030504040204" pitchFamily="34" charset="0"/>
                <a:cs typeface="Verdana" panose="020B0604030504040204" pitchFamily="34" charset="0"/>
              </a:rPr>
              <a:t>do not </a:t>
            </a:r>
            <a:r>
              <a:rPr lang="en-US" sz="1400" dirty="0">
                <a:latin typeface="Verdana" panose="020B0604030504040204" pitchFamily="34" charset="0"/>
                <a:ea typeface="Verdana" panose="020B0604030504040204" pitchFamily="34" charset="0"/>
                <a:cs typeface="Verdana" panose="020B0604030504040204" pitchFamily="34" charset="0"/>
              </a:rPr>
              <a:t>count towards the total of 15 slides.</a:t>
            </a:r>
          </a:p>
          <a:p>
            <a:pPr lvl="1" fontAlgn="auto">
              <a:spcAft>
                <a:spcPts val="0"/>
              </a:spcAft>
              <a:defRPr/>
            </a:pPr>
            <a:endParaRPr lang="en-US" sz="1600" dirty="0">
              <a:solidFill>
                <a:srgbClr val="FF0000"/>
              </a:solidFill>
              <a:latin typeface="Helvetica"/>
              <a:cs typeface="Helvetic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7FD0DEDF-08AE-CCB6-7350-2A6C3A3F64BF}"/>
              </a:ext>
            </a:extLst>
          </p:cNvPr>
          <p:cNvSpPr txBox="1">
            <a:spLocks noChangeArrowheads="1"/>
          </p:cNvSpPr>
          <p:nvPr/>
        </p:nvSpPr>
        <p:spPr bwMode="auto">
          <a:xfrm>
            <a:off x="487363" y="366713"/>
            <a:ext cx="9144000"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000">
                <a:latin typeface="Verdana" panose="020B0604030504040204" pitchFamily="34" charset="0"/>
                <a:ea typeface="Verdana" panose="020B0604030504040204" pitchFamily="34" charset="0"/>
                <a:cs typeface="Verdana" panose="020B0604030504040204" pitchFamily="34" charset="0"/>
              </a:rPr>
              <a:t>Product / Service and Features</a:t>
            </a:r>
          </a:p>
        </p:txBody>
      </p:sp>
      <p:sp>
        <p:nvSpPr>
          <p:cNvPr id="14338" name="Title 1">
            <a:extLst>
              <a:ext uri="{FF2B5EF4-FFF2-40B4-BE49-F238E27FC236}">
                <a16:creationId xmlns:a16="http://schemas.microsoft.com/office/drawing/2014/main" id="{18488391-8339-B303-3934-B69A74B1BA56}"/>
              </a:ext>
            </a:extLst>
          </p:cNvPr>
          <p:cNvSpPr txBox="1">
            <a:spLocks noChangeArrowheads="1"/>
          </p:cNvSpPr>
          <p:nvPr/>
        </p:nvSpPr>
        <p:spPr bwMode="auto">
          <a:xfrm>
            <a:off x="487363" y="1231900"/>
            <a:ext cx="914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PRODUCT / SERVICE DESCRIPTION</a:t>
            </a:r>
          </a:p>
        </p:txBody>
      </p:sp>
      <p:sp>
        <p:nvSpPr>
          <p:cNvPr id="5" name="Title 1">
            <a:extLst>
              <a:ext uri="{FF2B5EF4-FFF2-40B4-BE49-F238E27FC236}">
                <a16:creationId xmlns:a16="http://schemas.microsoft.com/office/drawing/2014/main" id="{2214AC06-93FF-CDE0-CE9C-5A0F97E8DCC2}"/>
              </a:ext>
            </a:extLst>
          </p:cNvPr>
          <p:cNvSpPr txBox="1">
            <a:spLocks/>
          </p:cNvSpPr>
          <p:nvPr/>
        </p:nvSpPr>
        <p:spPr>
          <a:xfrm>
            <a:off x="487363" y="1622425"/>
            <a:ext cx="7720012" cy="3984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US" sz="1100" b="1" i="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Instructions:  </a:t>
            </a:r>
            <a:r>
              <a:rPr lang="en-US" sz="1100" i="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Include a description of your product or service. What is its core function or purpose? Write a full paragraph</a:t>
            </a:r>
            <a:r>
              <a:rPr lang="en-US" sz="11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 </a:t>
            </a:r>
          </a:p>
          <a:p>
            <a:pPr fontAlgn="auto">
              <a:spcAft>
                <a:spcPts val="0"/>
              </a:spcAft>
              <a:defRPr/>
            </a:pPr>
            <a:endParaRPr lang="en-US" sz="1200" dirty="0">
              <a:solidFill>
                <a:schemeClr val="tx1">
                  <a:lumMod val="75000"/>
                  <a:lumOff val="25000"/>
                </a:schemeClr>
              </a:solidFill>
              <a:latin typeface="Segoe UI" panose="020B0502040204020203" pitchFamily="34" charset="0"/>
              <a:cs typeface="Segoe UI" panose="020B0502040204020203" pitchFamily="34" charset="0"/>
            </a:endParaRPr>
          </a:p>
          <a:p>
            <a:pPr fontAlgn="auto">
              <a:spcAft>
                <a:spcPts val="0"/>
              </a:spcAft>
              <a:defRPr/>
            </a:pPr>
            <a:endParaRPr lang="en-US" sz="1200" dirty="0">
              <a:solidFill>
                <a:schemeClr val="tx1">
                  <a:lumMod val="75000"/>
                  <a:lumOff val="25000"/>
                </a:schemeClr>
              </a:solidFill>
              <a:latin typeface="Segoe UI" panose="020B0502040204020203" pitchFamily="34" charset="0"/>
              <a:cs typeface="Segoe UI" panose="020B0502040204020203" pitchFamily="34" charset="0"/>
            </a:endParaRPr>
          </a:p>
        </p:txBody>
      </p:sp>
      <p:sp>
        <p:nvSpPr>
          <p:cNvPr id="6" name="Rectangle 5">
            <a:extLst>
              <a:ext uri="{FF2B5EF4-FFF2-40B4-BE49-F238E27FC236}">
                <a16:creationId xmlns:a16="http://schemas.microsoft.com/office/drawing/2014/main" id="{82924082-B271-52D6-4785-6622152ECFFD}"/>
              </a:ext>
            </a:extLst>
          </p:cNvPr>
          <p:cNvSpPr/>
          <p:nvPr/>
        </p:nvSpPr>
        <p:spPr>
          <a:xfrm>
            <a:off x="9070975" y="1708150"/>
            <a:ext cx="2535238" cy="2389188"/>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i="1" dirty="0">
                <a:solidFill>
                  <a:schemeClr val="tx1"/>
                </a:solidFill>
              </a:rPr>
              <a:t>Replace this box with Logo or Photo representing your Product or Service.</a:t>
            </a:r>
          </a:p>
        </p:txBody>
      </p:sp>
      <p:graphicFrame>
        <p:nvGraphicFramePr>
          <p:cNvPr id="7" name="Table 6">
            <a:extLst>
              <a:ext uri="{FF2B5EF4-FFF2-40B4-BE49-F238E27FC236}">
                <a16:creationId xmlns:a16="http://schemas.microsoft.com/office/drawing/2014/main" id="{3780185E-9BF0-0BC9-9895-E06ADDE4C3E3}"/>
              </a:ext>
            </a:extLst>
          </p:cNvPr>
          <p:cNvGraphicFramePr>
            <a:graphicFrameLocks noGrp="1"/>
          </p:cNvGraphicFramePr>
          <p:nvPr/>
        </p:nvGraphicFramePr>
        <p:xfrm>
          <a:off x="585788" y="4740275"/>
          <a:ext cx="10472737" cy="1509715"/>
        </p:xfrm>
        <a:graphic>
          <a:graphicData uri="http://schemas.openxmlformats.org/drawingml/2006/table">
            <a:tbl>
              <a:tblPr firstRow="1" bandRow="1">
                <a:tableStyleId>{073A0DAA-6AF3-43AB-8588-CEC1D06C72B9}</a:tableStyleId>
              </a:tblPr>
              <a:tblGrid>
                <a:gridCol w="2718766">
                  <a:extLst>
                    <a:ext uri="{9D8B030D-6E8A-4147-A177-3AD203B41FA5}">
                      <a16:colId xmlns:a16="http://schemas.microsoft.com/office/drawing/2014/main" val="20000"/>
                    </a:ext>
                  </a:extLst>
                </a:gridCol>
                <a:gridCol w="7753971">
                  <a:extLst>
                    <a:ext uri="{9D8B030D-6E8A-4147-A177-3AD203B41FA5}">
                      <a16:colId xmlns:a16="http://schemas.microsoft.com/office/drawing/2014/main" val="20001"/>
                    </a:ext>
                  </a:extLst>
                </a:gridCol>
              </a:tblGrid>
              <a:tr h="301943">
                <a:tc>
                  <a:txBody>
                    <a:bodyPr/>
                    <a:lstStyle/>
                    <a:p>
                      <a:r>
                        <a:rPr lang="en-US" sz="1200" dirty="0">
                          <a:latin typeface="+mn-lt"/>
                          <a:cs typeface="Segoe UI" panose="020B0502040204020203" pitchFamily="34" charset="0"/>
                        </a:rPr>
                        <a:t>Feature Name</a:t>
                      </a: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50000"/>
                      </a:schemeClr>
                    </a:solidFill>
                  </a:tcPr>
                </a:tc>
                <a:tc>
                  <a:txBody>
                    <a:bodyPr/>
                    <a:lstStyle/>
                    <a:p>
                      <a:r>
                        <a:rPr lang="en-US" sz="1200" dirty="0">
                          <a:latin typeface="+mn-lt"/>
                          <a:cs typeface="Segoe UI" panose="020B0502040204020203" pitchFamily="34" charset="0"/>
                        </a:rPr>
                        <a:t>Description of Benefit</a:t>
                      </a: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01943">
                <a:tc>
                  <a:txBody>
                    <a:bodyPr/>
                    <a:lstStyle/>
                    <a:p>
                      <a:r>
                        <a:rPr lang="en-US" sz="1200" dirty="0">
                          <a:latin typeface="Segoe UI" panose="020B0502040204020203" pitchFamily="34" charset="0"/>
                          <a:cs typeface="Segoe UI" panose="020B0502040204020203" pitchFamily="34" charset="0"/>
                        </a:rPr>
                        <a:t>“Click to Order” capability</a:t>
                      </a: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200" dirty="0">
                          <a:latin typeface="Segoe UI" panose="020B0502040204020203" pitchFamily="34" charset="0"/>
                          <a:cs typeface="Segoe UI" panose="020B0502040204020203" pitchFamily="34" charset="0"/>
                        </a:rPr>
                        <a:t>Allows end-user to submit order updates</a:t>
                      </a:r>
                      <a:r>
                        <a:rPr lang="en-US" sz="1200" baseline="0" dirty="0">
                          <a:latin typeface="Segoe UI" panose="020B0502040204020203" pitchFamily="34" charset="0"/>
                          <a:cs typeface="Segoe UI" panose="020B0502040204020203" pitchFamily="34" charset="0"/>
                        </a:rPr>
                        <a:t> in real time reducing shipping delays and mistakes by 15%</a:t>
                      </a:r>
                      <a:endParaRPr lang="en-US" sz="1200" dirty="0">
                        <a:latin typeface="Segoe UI" panose="020B0502040204020203" pitchFamily="34" charset="0"/>
                        <a:cs typeface="Segoe UI" panose="020B0502040204020203" pitchFamily="34" charset="0"/>
                      </a:endParaRP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01943">
                <a:tc>
                  <a:txBody>
                    <a:bodyPr/>
                    <a:lstStyle/>
                    <a:p>
                      <a:endParaRPr lang="en-US" sz="1200" dirty="0">
                        <a:latin typeface="Segoe UI" panose="020B0502040204020203" pitchFamily="34" charset="0"/>
                        <a:cs typeface="Segoe UI" panose="020B0502040204020203" pitchFamily="34" charset="0"/>
                      </a:endParaRP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200" dirty="0">
                        <a:latin typeface="Segoe UI" panose="020B0502040204020203" pitchFamily="34" charset="0"/>
                        <a:cs typeface="Segoe UI" panose="020B0502040204020203" pitchFamily="34" charset="0"/>
                      </a:endParaRP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01943">
                <a:tc>
                  <a:txBody>
                    <a:bodyPr/>
                    <a:lstStyle/>
                    <a:p>
                      <a:endParaRPr lang="en-US" sz="1200" dirty="0">
                        <a:latin typeface="Segoe UI" panose="020B0502040204020203" pitchFamily="34" charset="0"/>
                        <a:cs typeface="Segoe UI" panose="020B0502040204020203" pitchFamily="34" charset="0"/>
                      </a:endParaRP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200" dirty="0">
                        <a:latin typeface="Segoe UI" panose="020B0502040204020203" pitchFamily="34" charset="0"/>
                        <a:cs typeface="Segoe UI" panose="020B0502040204020203" pitchFamily="34" charset="0"/>
                      </a:endParaRP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01943">
                <a:tc>
                  <a:txBody>
                    <a:bodyPr/>
                    <a:lstStyle/>
                    <a:p>
                      <a:endParaRPr lang="en-US" sz="1200" dirty="0">
                        <a:latin typeface="Segoe UI" panose="020B0502040204020203" pitchFamily="34" charset="0"/>
                        <a:cs typeface="Segoe UI" panose="020B0502040204020203" pitchFamily="34" charset="0"/>
                      </a:endParaRP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200" dirty="0">
                        <a:latin typeface="Segoe UI" panose="020B0502040204020203" pitchFamily="34" charset="0"/>
                        <a:cs typeface="Segoe UI" panose="020B0502040204020203" pitchFamily="34" charset="0"/>
                      </a:endParaRPr>
                    </a:p>
                  </a:txBody>
                  <a:tcPr marL="91438" marR="91438" marT="45731" marB="4573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61" name="Title 1">
            <a:extLst>
              <a:ext uri="{FF2B5EF4-FFF2-40B4-BE49-F238E27FC236}">
                <a16:creationId xmlns:a16="http://schemas.microsoft.com/office/drawing/2014/main" id="{72E1C17A-841B-EFB6-3B0A-649CAF0AE964}"/>
              </a:ext>
            </a:extLst>
          </p:cNvPr>
          <p:cNvSpPr txBox="1">
            <a:spLocks noChangeArrowheads="1"/>
          </p:cNvSpPr>
          <p:nvPr/>
        </p:nvSpPr>
        <p:spPr bwMode="auto">
          <a:xfrm>
            <a:off x="487363" y="4265613"/>
            <a:ext cx="331470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KEY FEATURES &amp; BENEFITS </a:t>
            </a:r>
          </a:p>
        </p:txBody>
      </p:sp>
      <p:sp>
        <p:nvSpPr>
          <p:cNvPr id="9" name="Rectangle 8">
            <a:extLst>
              <a:ext uri="{FF2B5EF4-FFF2-40B4-BE49-F238E27FC236}">
                <a16:creationId xmlns:a16="http://schemas.microsoft.com/office/drawing/2014/main" id="{7E2F397C-E2D1-6D1B-6C35-A25C2AA2942C}"/>
              </a:ext>
            </a:extLst>
          </p:cNvPr>
          <p:cNvSpPr/>
          <p:nvPr/>
        </p:nvSpPr>
        <p:spPr>
          <a:xfrm>
            <a:off x="585788" y="2097088"/>
            <a:ext cx="7777162" cy="200025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Enter Description:  </a:t>
            </a:r>
          </a:p>
        </p:txBody>
      </p:sp>
      <p:sp>
        <p:nvSpPr>
          <p:cNvPr id="14363" name="Rectangle 11">
            <a:extLst>
              <a:ext uri="{FF2B5EF4-FFF2-40B4-BE49-F238E27FC236}">
                <a16:creationId xmlns:a16="http://schemas.microsoft.com/office/drawing/2014/main" id="{166A2A99-612A-E62B-E00B-0131B4634F18}"/>
              </a:ext>
            </a:extLst>
          </p:cNvPr>
          <p:cNvSpPr>
            <a:spLocks noChangeArrowheads="1"/>
          </p:cNvSpPr>
          <p:nvPr/>
        </p:nvSpPr>
        <p:spPr bwMode="auto">
          <a:xfrm>
            <a:off x="142875" y="1746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2</a:t>
            </a:r>
          </a:p>
        </p:txBody>
      </p:sp>
      <p:sp>
        <p:nvSpPr>
          <p:cNvPr id="14364" name="Rectangle 1">
            <a:extLst>
              <a:ext uri="{FF2B5EF4-FFF2-40B4-BE49-F238E27FC236}">
                <a16:creationId xmlns:a16="http://schemas.microsoft.com/office/drawing/2014/main" id="{15938895-25E3-71A4-F8C5-1F0BE41860DF}"/>
              </a:ext>
            </a:extLst>
          </p:cNvPr>
          <p:cNvSpPr>
            <a:spLocks noChangeArrowheads="1"/>
          </p:cNvSpPr>
          <p:nvPr/>
        </p:nvSpPr>
        <p:spPr bwMode="auto">
          <a:xfrm>
            <a:off x="3462338" y="4283075"/>
            <a:ext cx="66929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b="1" i="1">
                <a:latin typeface="Verdana" panose="020B0604030504040204" pitchFamily="34" charset="0"/>
                <a:ea typeface="Verdana" panose="020B0604030504040204" pitchFamily="34" charset="0"/>
                <a:cs typeface="Verdana" panose="020B0604030504040204" pitchFamily="34" charset="0"/>
              </a:rPr>
              <a:t>Instructions:  </a:t>
            </a:r>
            <a:r>
              <a:rPr lang="en-US" altLang="en-US" sz="1100" i="1">
                <a:latin typeface="Verdana" panose="020B0604030504040204" pitchFamily="34" charset="0"/>
                <a:ea typeface="Verdana" panose="020B0604030504040204" pitchFamily="34" charset="0"/>
                <a:cs typeface="Verdana" panose="020B0604030504040204" pitchFamily="34" charset="0"/>
              </a:rPr>
              <a:t>Name and describe at least three key features of your product or service.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322B234B-29C1-3D34-65D6-432448AC4DD8}"/>
              </a:ext>
            </a:extLst>
          </p:cNvPr>
          <p:cNvSpPr txBox="1">
            <a:spLocks noChangeArrowheads="1"/>
          </p:cNvSpPr>
          <p:nvPr/>
        </p:nvSpPr>
        <p:spPr bwMode="auto">
          <a:xfrm>
            <a:off x="422275" y="366713"/>
            <a:ext cx="54181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000">
                <a:latin typeface="Verdana" panose="020B0604030504040204" pitchFamily="34" charset="0"/>
                <a:ea typeface="Verdana" panose="020B0604030504040204" pitchFamily="34" charset="0"/>
                <a:cs typeface="Verdana" panose="020B0604030504040204" pitchFamily="34" charset="0"/>
              </a:rPr>
              <a:t>Marketing Goals</a:t>
            </a:r>
          </a:p>
        </p:txBody>
      </p:sp>
      <p:sp>
        <p:nvSpPr>
          <p:cNvPr id="15362" name="Title 1">
            <a:extLst>
              <a:ext uri="{FF2B5EF4-FFF2-40B4-BE49-F238E27FC236}">
                <a16:creationId xmlns:a16="http://schemas.microsoft.com/office/drawing/2014/main" id="{2C120AA0-A65C-0E35-A225-1D2193AAD93A}"/>
              </a:ext>
            </a:extLst>
          </p:cNvPr>
          <p:cNvSpPr txBox="1">
            <a:spLocks noChangeArrowheads="1"/>
          </p:cNvSpPr>
          <p:nvPr/>
        </p:nvSpPr>
        <p:spPr bwMode="auto">
          <a:xfrm>
            <a:off x="422275" y="1231900"/>
            <a:ext cx="565785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CAMPAIGN MARKETING GOALS AND DESCRIPTIONS</a:t>
            </a:r>
          </a:p>
        </p:txBody>
      </p:sp>
      <p:graphicFrame>
        <p:nvGraphicFramePr>
          <p:cNvPr id="7" name="Table 6">
            <a:extLst>
              <a:ext uri="{FF2B5EF4-FFF2-40B4-BE49-F238E27FC236}">
                <a16:creationId xmlns:a16="http://schemas.microsoft.com/office/drawing/2014/main" id="{617A7FB2-DEB4-140D-FD1F-68C49B2D241D}"/>
              </a:ext>
            </a:extLst>
          </p:cNvPr>
          <p:cNvGraphicFramePr>
            <a:graphicFrameLocks noGrp="1"/>
          </p:cNvGraphicFramePr>
          <p:nvPr/>
        </p:nvGraphicFramePr>
        <p:xfrm>
          <a:off x="422275" y="2484438"/>
          <a:ext cx="8405813" cy="3979862"/>
        </p:xfrm>
        <a:graphic>
          <a:graphicData uri="http://schemas.openxmlformats.org/drawingml/2006/table">
            <a:tbl>
              <a:tblPr firstRow="1" bandRow="1">
                <a:tableStyleId>{073A0DAA-6AF3-43AB-8588-CEC1D06C72B9}</a:tableStyleId>
              </a:tblPr>
              <a:tblGrid>
                <a:gridCol w="1975802">
                  <a:extLst>
                    <a:ext uri="{9D8B030D-6E8A-4147-A177-3AD203B41FA5}">
                      <a16:colId xmlns:a16="http://schemas.microsoft.com/office/drawing/2014/main" val="20000"/>
                    </a:ext>
                  </a:extLst>
                </a:gridCol>
                <a:gridCol w="6430011">
                  <a:extLst>
                    <a:ext uri="{9D8B030D-6E8A-4147-A177-3AD203B41FA5}">
                      <a16:colId xmlns:a16="http://schemas.microsoft.com/office/drawing/2014/main" val="20001"/>
                    </a:ext>
                  </a:extLst>
                </a:gridCol>
              </a:tblGrid>
              <a:tr h="407967">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Marketing Goal</a:t>
                      </a:r>
                    </a:p>
                  </a:txBody>
                  <a:tcPr marL="92846" marR="92846" marT="46428" marB="46428">
                    <a:solidFill>
                      <a:schemeClr val="bg1">
                        <a:lumMod val="50000"/>
                      </a:schemeClr>
                    </a:solidFill>
                  </a:tcPr>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SMART Description (Specific, measurable, achievable, relevant, time-bound) </a:t>
                      </a:r>
                    </a:p>
                  </a:txBody>
                  <a:tcPr marL="92846" marR="92846" marT="46428" marB="46428">
                    <a:solidFill>
                      <a:schemeClr val="bg1">
                        <a:lumMod val="50000"/>
                      </a:schemeClr>
                    </a:solidFill>
                  </a:tcPr>
                </a:tc>
                <a:extLst>
                  <a:ext uri="{0D108BD9-81ED-4DB2-BD59-A6C34878D82A}">
                    <a16:rowId xmlns:a16="http://schemas.microsoft.com/office/drawing/2014/main" val="10000"/>
                  </a:ext>
                </a:extLst>
              </a:tr>
              <a:tr h="770306">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Marketing Goal 1</a:t>
                      </a:r>
                    </a:p>
                  </a:txBody>
                  <a:tcPr marL="92846" marR="92846" marT="46428" marB="46428" anchor="ctr"/>
                </a:tc>
                <a:tc>
                  <a:txBody>
                    <a:bodyPr/>
                    <a:lstStyle/>
                    <a:p>
                      <a:endParaRPr lang="en-US" sz="1000" dirty="0">
                        <a:latin typeface="Verdana" panose="020B0604030504040204" pitchFamily="34" charset="0"/>
                        <a:ea typeface="Verdana" panose="020B0604030504040204" pitchFamily="34" charset="0"/>
                        <a:cs typeface="Verdana" panose="020B0604030504040204" pitchFamily="34" charset="0"/>
                      </a:endParaRPr>
                    </a:p>
                  </a:txBody>
                  <a:tcPr marL="92846" marR="92846" marT="46428" marB="46428"/>
                </a:tc>
                <a:extLst>
                  <a:ext uri="{0D108BD9-81ED-4DB2-BD59-A6C34878D82A}">
                    <a16:rowId xmlns:a16="http://schemas.microsoft.com/office/drawing/2014/main" val="10001"/>
                  </a:ext>
                </a:extLst>
              </a:tr>
              <a:tr h="596039">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Marketing Goal 2</a:t>
                      </a:r>
                    </a:p>
                  </a:txBody>
                  <a:tcPr marL="92846" marR="92846" marT="46428" marB="46428" anchor="ctr"/>
                </a:tc>
                <a:tc>
                  <a:txBody>
                    <a:bodyPr/>
                    <a:lstStyle/>
                    <a:p>
                      <a:endParaRPr lang="en-US" sz="1000" dirty="0">
                        <a:latin typeface="Verdana" panose="020B0604030504040204" pitchFamily="34" charset="0"/>
                        <a:ea typeface="Verdana" panose="020B0604030504040204" pitchFamily="34" charset="0"/>
                        <a:cs typeface="Verdana" panose="020B0604030504040204" pitchFamily="34" charset="0"/>
                      </a:endParaRPr>
                    </a:p>
                  </a:txBody>
                  <a:tcPr marL="92846" marR="92846" marT="46428" marB="46428"/>
                </a:tc>
                <a:extLst>
                  <a:ext uri="{0D108BD9-81ED-4DB2-BD59-A6C34878D82A}">
                    <a16:rowId xmlns:a16="http://schemas.microsoft.com/office/drawing/2014/main" val="10002"/>
                  </a:ext>
                </a:extLst>
              </a:tr>
              <a:tr h="704160">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Marketing Goal 3</a:t>
                      </a:r>
                    </a:p>
                  </a:txBody>
                  <a:tcPr marL="92846" marR="92846" marT="46428" marB="46428" anchor="ctr"/>
                </a:tc>
                <a:tc>
                  <a:txBody>
                    <a:bodyPr/>
                    <a:lstStyle/>
                    <a:p>
                      <a:endParaRPr lang="en-US" sz="1000" dirty="0">
                        <a:latin typeface="Verdana" panose="020B0604030504040204" pitchFamily="34" charset="0"/>
                        <a:ea typeface="Verdana" panose="020B0604030504040204" pitchFamily="34" charset="0"/>
                        <a:cs typeface="Verdana" panose="020B0604030504040204" pitchFamily="34" charset="0"/>
                      </a:endParaRPr>
                    </a:p>
                  </a:txBody>
                  <a:tcPr marL="92846" marR="92846" marT="46428" marB="46428"/>
                </a:tc>
                <a:extLst>
                  <a:ext uri="{0D108BD9-81ED-4DB2-BD59-A6C34878D82A}">
                    <a16:rowId xmlns:a16="http://schemas.microsoft.com/office/drawing/2014/main" val="10003"/>
                  </a:ext>
                </a:extLst>
              </a:tr>
              <a:tr h="596039">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Marketing Goal 4</a:t>
                      </a:r>
                    </a:p>
                  </a:txBody>
                  <a:tcPr marL="92846" marR="92846" marT="46428" marB="46428" anchor="ctr"/>
                </a:tc>
                <a:tc>
                  <a:txBody>
                    <a:bodyPr/>
                    <a:lstStyle/>
                    <a:p>
                      <a:endParaRPr lang="en-US" sz="1000" dirty="0">
                        <a:latin typeface="Verdana" panose="020B0604030504040204" pitchFamily="34" charset="0"/>
                        <a:ea typeface="Verdana" panose="020B0604030504040204" pitchFamily="34" charset="0"/>
                        <a:cs typeface="Verdana" panose="020B0604030504040204" pitchFamily="34" charset="0"/>
                      </a:endParaRPr>
                    </a:p>
                  </a:txBody>
                  <a:tcPr marL="92846" marR="92846" marT="46428" marB="46428"/>
                </a:tc>
                <a:extLst>
                  <a:ext uri="{0D108BD9-81ED-4DB2-BD59-A6C34878D82A}">
                    <a16:rowId xmlns:a16="http://schemas.microsoft.com/office/drawing/2014/main" val="10004"/>
                  </a:ext>
                </a:extLst>
              </a:tr>
              <a:tr h="905350">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Marketing Goal 5</a:t>
                      </a:r>
                    </a:p>
                  </a:txBody>
                  <a:tcPr marL="92846" marR="92846" marT="46428" marB="46428" anchor="ctr"/>
                </a:tc>
                <a:tc>
                  <a:txBody>
                    <a:bodyPr/>
                    <a:lstStyle/>
                    <a:p>
                      <a:endParaRPr lang="en-US" sz="1000" dirty="0">
                        <a:latin typeface="Verdana" panose="020B0604030504040204" pitchFamily="34" charset="0"/>
                        <a:ea typeface="Verdana" panose="020B0604030504040204" pitchFamily="34" charset="0"/>
                        <a:cs typeface="Verdana" panose="020B0604030504040204" pitchFamily="34" charset="0"/>
                      </a:endParaRPr>
                    </a:p>
                  </a:txBody>
                  <a:tcPr marL="92846" marR="92846" marT="46428" marB="46428"/>
                </a:tc>
                <a:extLst>
                  <a:ext uri="{0D108BD9-81ED-4DB2-BD59-A6C34878D82A}">
                    <a16:rowId xmlns:a16="http://schemas.microsoft.com/office/drawing/2014/main" val="10005"/>
                  </a:ext>
                </a:extLst>
              </a:tr>
            </a:tbl>
          </a:graphicData>
        </a:graphic>
      </p:graphicFrame>
      <p:sp>
        <p:nvSpPr>
          <p:cNvPr id="4" name="Rectangle 3">
            <a:extLst>
              <a:ext uri="{FF2B5EF4-FFF2-40B4-BE49-F238E27FC236}">
                <a16:creationId xmlns:a16="http://schemas.microsoft.com/office/drawing/2014/main" id="{D1B86452-870D-1872-DF18-67FA58BE673E}"/>
              </a:ext>
            </a:extLst>
          </p:cNvPr>
          <p:cNvSpPr/>
          <p:nvPr/>
        </p:nvSpPr>
        <p:spPr>
          <a:xfrm>
            <a:off x="422275" y="1682750"/>
            <a:ext cx="5784850" cy="430213"/>
          </a:xfrm>
          <a:prstGeom prst="rect">
            <a:avLst/>
          </a:prstGeom>
        </p:spPr>
        <p:txBody>
          <a:bodyPr>
            <a:spAutoFit/>
          </a:bodyPr>
          <a:lstStyle/>
          <a:p>
            <a:pPr eaLnBrk="1" fontAlgn="auto" hangingPunct="1">
              <a:spcBef>
                <a:spcPts val="0"/>
              </a:spcBef>
              <a:spcAft>
                <a:spcPts val="0"/>
              </a:spcAft>
              <a:defRPr/>
            </a:pPr>
            <a:r>
              <a:rPr lang="en-US" sz="1100" b="1" i="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Instructions:  </a:t>
            </a:r>
            <a:r>
              <a:rPr lang="en-US" sz="1100" i="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Provide three to five marketing goals for the campaign. Use the five SMART elements to create a detailed description of each goal. </a:t>
            </a:r>
          </a:p>
        </p:txBody>
      </p:sp>
      <p:pic>
        <p:nvPicPr>
          <p:cNvPr id="15387" name="Picture 2" descr="Image result for smart specific measurable attainable">
            <a:extLst>
              <a:ext uri="{FF2B5EF4-FFF2-40B4-BE49-F238E27FC236}">
                <a16:creationId xmlns:a16="http://schemas.microsoft.com/office/drawing/2014/main" id="{CFF0452C-9B4D-9966-48F0-B101254734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6725" y="2771775"/>
            <a:ext cx="2551113" cy="318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388" name="Group 1">
            <a:extLst>
              <a:ext uri="{FF2B5EF4-FFF2-40B4-BE49-F238E27FC236}">
                <a16:creationId xmlns:a16="http://schemas.microsoft.com/office/drawing/2014/main" id="{CB711C36-58EA-9DAF-2159-0D85F3CB3933}"/>
              </a:ext>
            </a:extLst>
          </p:cNvPr>
          <p:cNvGrpSpPr>
            <a:grpSpLocks/>
          </p:cNvGrpSpPr>
          <p:nvPr/>
        </p:nvGrpSpPr>
        <p:grpSpPr bwMode="auto">
          <a:xfrm>
            <a:off x="6065838" y="163513"/>
            <a:ext cx="2551112" cy="2195512"/>
            <a:chOff x="6065520" y="163989"/>
            <a:chExt cx="2551113" cy="2194381"/>
          </a:xfrm>
        </p:grpSpPr>
        <p:sp>
          <p:nvSpPr>
            <p:cNvPr id="10" name="Rectangle 9">
              <a:extLst>
                <a:ext uri="{FF2B5EF4-FFF2-40B4-BE49-F238E27FC236}">
                  <a16:creationId xmlns:a16="http://schemas.microsoft.com/office/drawing/2014/main" id="{CDCAA78B-8FA9-9090-1A0C-1EBF853A43E8}"/>
                </a:ext>
              </a:extLst>
            </p:cNvPr>
            <p:cNvSpPr/>
            <p:nvPr/>
          </p:nvSpPr>
          <p:spPr>
            <a:xfrm>
              <a:off x="6065520" y="163989"/>
              <a:ext cx="2551113" cy="2122981"/>
            </a:xfrm>
            <a:prstGeom prst="rect">
              <a:avLst/>
            </a:prstGeom>
            <a:solidFill>
              <a:srgbClr val="D9E2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8">
              <a:extLst>
                <a:ext uri="{FF2B5EF4-FFF2-40B4-BE49-F238E27FC236}">
                  <a16:creationId xmlns:a16="http://schemas.microsoft.com/office/drawing/2014/main" id="{24F04C69-9006-C8FD-B7E9-C5E1221CED50}"/>
                </a:ext>
              </a:extLst>
            </p:cNvPr>
            <p:cNvSpPr/>
            <p:nvPr/>
          </p:nvSpPr>
          <p:spPr>
            <a:xfrm>
              <a:off x="6202045" y="194135"/>
              <a:ext cx="2414588" cy="2164235"/>
            </a:xfrm>
            <a:prstGeom prst="rect">
              <a:avLst/>
            </a:prstGeom>
          </p:spPr>
          <p:txBody>
            <a:bodyPr>
              <a:spAutoFit/>
            </a:bodyPr>
            <a:lstStyle/>
            <a:p>
              <a:pPr eaLnBrk="1" fontAlgn="auto" hangingPunct="1">
                <a:spcBef>
                  <a:spcPts val="0"/>
                </a:spcBef>
                <a:spcAft>
                  <a:spcPts val="0"/>
                </a:spcAft>
                <a:defRPr/>
              </a:pPr>
              <a:endParaRPr lang="en-US" sz="1000" b="1" dirty="0">
                <a:solidFill>
                  <a:srgbClr val="003A60"/>
                </a:solidFill>
                <a:latin typeface="Segoe UI" panose="020B0502040204020203" pitchFamily="34" charset="0"/>
                <a:cs typeface="Segoe UI" panose="020B0502040204020203" pitchFamily="34" charset="0"/>
              </a:endParaRPr>
            </a:p>
            <a:p>
              <a:pPr eaLnBrk="1" fontAlgn="auto" hangingPunct="1">
                <a:spcBef>
                  <a:spcPts val="0"/>
                </a:spcBef>
                <a:spcAft>
                  <a:spcPts val="0"/>
                </a:spcAft>
                <a:defRPr/>
              </a:pPr>
              <a:r>
                <a:rPr lang="en-US" sz="900" b="1" dirty="0">
                  <a:solidFill>
                    <a:srgbClr val="003A60"/>
                  </a:solidFill>
                  <a:latin typeface="Verdana" panose="020B0604030504040204" pitchFamily="34" charset="0"/>
                  <a:ea typeface="Verdana" panose="020B0604030504040204" pitchFamily="34" charset="0"/>
                  <a:cs typeface="Verdana" panose="020B0604030504040204" pitchFamily="34" charset="0"/>
                </a:rPr>
                <a:t>SAMPLE GOALS</a:t>
              </a:r>
            </a:p>
            <a:p>
              <a:pPr eaLnBrk="1" fontAlgn="auto" hangingPunct="1">
                <a:spcBef>
                  <a:spcPts val="0"/>
                </a:spcBef>
                <a:spcAft>
                  <a:spcPts val="0"/>
                </a:spcAft>
                <a:defRPr/>
              </a:pPr>
              <a:endParaRPr lang="en-US" sz="900" b="1" dirty="0">
                <a:solidFill>
                  <a:srgbClr val="003A60"/>
                </a:solidFill>
                <a:latin typeface="Verdana" panose="020B0604030504040204" pitchFamily="34" charset="0"/>
                <a:ea typeface="Verdana" panose="020B0604030504040204" pitchFamily="34" charset="0"/>
                <a:cs typeface="Verdana" panose="020B0604030504040204" pitchFamily="34" charset="0"/>
              </a:endParaRPr>
            </a:p>
            <a:p>
              <a:pPr marL="109538" indent="-109538" eaLnBrk="1" fontAlgn="auto" hangingPunct="1">
                <a:spcBef>
                  <a:spcPts val="0"/>
                </a:spcBef>
                <a:spcAft>
                  <a:spcPts val="100"/>
                </a:spcAft>
                <a:buFont typeface="Arial" panose="020B0604020202020204" pitchFamily="34" charset="0"/>
                <a:buChar char="•"/>
                <a:defRPr/>
              </a:pPr>
              <a:r>
                <a:rPr lang="en-US" sz="900" dirty="0">
                  <a:latin typeface="Verdana" panose="020B0604030504040204" pitchFamily="34" charset="0"/>
                  <a:ea typeface="Verdana" panose="020B0604030504040204" pitchFamily="34" charset="0"/>
                  <a:cs typeface="Verdana" panose="020B0604030504040204" pitchFamily="34" charset="0"/>
                </a:rPr>
                <a:t>Build brand awareness</a:t>
              </a:r>
            </a:p>
            <a:p>
              <a:pPr marL="109538" indent="-109538" eaLnBrk="1" fontAlgn="auto" hangingPunct="1">
                <a:spcBef>
                  <a:spcPts val="0"/>
                </a:spcBef>
                <a:spcAft>
                  <a:spcPts val="100"/>
                </a:spcAft>
                <a:buFont typeface="Arial" panose="020B0604020202020204" pitchFamily="34" charset="0"/>
                <a:buChar char="•"/>
                <a:defRPr/>
              </a:pPr>
              <a:r>
                <a:rPr lang="en-US" sz="900" dirty="0">
                  <a:latin typeface="Verdana" panose="020B0604030504040204" pitchFamily="34" charset="0"/>
                  <a:ea typeface="Verdana" panose="020B0604030504040204" pitchFamily="34" charset="0"/>
                  <a:cs typeface="Verdana" panose="020B0604030504040204" pitchFamily="34" charset="0"/>
                </a:rPr>
                <a:t>Increase in number of items sold </a:t>
              </a:r>
            </a:p>
            <a:p>
              <a:pPr marL="109538" indent="-109538" eaLnBrk="1" fontAlgn="auto" hangingPunct="1">
                <a:spcBef>
                  <a:spcPts val="0"/>
                </a:spcBef>
                <a:spcAft>
                  <a:spcPts val="100"/>
                </a:spcAft>
                <a:buFont typeface="Arial" panose="020B0604020202020204" pitchFamily="34" charset="0"/>
                <a:buChar char="•"/>
                <a:defRPr/>
              </a:pPr>
              <a:r>
                <a:rPr lang="en-US" sz="900" dirty="0">
                  <a:latin typeface="Verdana" panose="020B0604030504040204" pitchFamily="34" charset="0"/>
                  <a:ea typeface="Verdana" panose="020B0604030504040204" pitchFamily="34" charset="0"/>
                  <a:cs typeface="Verdana" panose="020B0604030504040204" pitchFamily="34" charset="0"/>
                </a:rPr>
                <a:t>Growth in market share</a:t>
              </a:r>
            </a:p>
            <a:p>
              <a:pPr marL="109538" indent="-109538" eaLnBrk="1" fontAlgn="auto" hangingPunct="1">
                <a:spcBef>
                  <a:spcPts val="0"/>
                </a:spcBef>
                <a:spcAft>
                  <a:spcPts val="100"/>
                </a:spcAft>
                <a:buFont typeface="Arial" panose="020B0604020202020204" pitchFamily="34" charset="0"/>
                <a:buChar char="•"/>
                <a:defRPr/>
              </a:pPr>
              <a:r>
                <a:rPr lang="en-US" sz="900" dirty="0">
                  <a:latin typeface="Verdana" panose="020B0604030504040204" pitchFamily="34" charset="0"/>
                  <a:ea typeface="Verdana" panose="020B0604030504040204" pitchFamily="34" charset="0"/>
                  <a:cs typeface="Verdana" panose="020B0604030504040204" pitchFamily="34" charset="0"/>
                </a:rPr>
                <a:t>Capture a new target market</a:t>
              </a:r>
            </a:p>
            <a:p>
              <a:pPr marL="109538" indent="-109538" eaLnBrk="1" fontAlgn="auto" hangingPunct="1">
                <a:spcBef>
                  <a:spcPts val="0"/>
                </a:spcBef>
                <a:spcAft>
                  <a:spcPts val="100"/>
                </a:spcAft>
                <a:buFont typeface="Arial" panose="020B0604020202020204" pitchFamily="34" charset="0"/>
                <a:buChar char="•"/>
                <a:defRPr/>
              </a:pPr>
              <a:r>
                <a:rPr lang="en-US" sz="900" dirty="0">
                  <a:latin typeface="Verdana" panose="020B0604030504040204" pitchFamily="34" charset="0"/>
                  <a:ea typeface="Verdana" panose="020B0604030504040204" pitchFamily="34" charset="0"/>
                  <a:cs typeface="Verdana" panose="020B0604030504040204" pitchFamily="34" charset="0"/>
                </a:rPr>
                <a:t>Increase overall company revenues</a:t>
              </a:r>
            </a:p>
            <a:p>
              <a:pPr marL="109538" indent="-109538" eaLnBrk="1" fontAlgn="auto" hangingPunct="1">
                <a:spcBef>
                  <a:spcPts val="0"/>
                </a:spcBef>
                <a:spcAft>
                  <a:spcPts val="100"/>
                </a:spcAft>
                <a:buFont typeface="Arial" panose="020B0604020202020204" pitchFamily="34" charset="0"/>
                <a:buChar char="•"/>
                <a:defRPr/>
              </a:pPr>
              <a:r>
                <a:rPr lang="en-US" sz="900" dirty="0">
                  <a:latin typeface="Verdana" panose="020B0604030504040204" pitchFamily="34" charset="0"/>
                  <a:ea typeface="Verdana" panose="020B0604030504040204" pitchFamily="34" charset="0"/>
                  <a:cs typeface="Verdana" panose="020B0604030504040204" pitchFamily="34" charset="0"/>
                </a:rPr>
                <a:t>Increase donations to organization </a:t>
              </a:r>
            </a:p>
            <a:p>
              <a:pPr marL="109538" indent="-109538" eaLnBrk="1" fontAlgn="auto" hangingPunct="1">
                <a:spcBef>
                  <a:spcPts val="0"/>
                </a:spcBef>
                <a:spcAft>
                  <a:spcPts val="100"/>
                </a:spcAft>
                <a:buFont typeface="Arial" panose="020B0604020202020204" pitchFamily="34" charset="0"/>
                <a:buChar char="•"/>
                <a:defRPr/>
              </a:pPr>
              <a:r>
                <a:rPr lang="en-US" sz="900" dirty="0">
                  <a:latin typeface="Verdana" panose="020B0604030504040204" pitchFamily="34" charset="0"/>
                  <a:ea typeface="Verdana" panose="020B0604030504040204" pitchFamily="34" charset="0"/>
                  <a:cs typeface="Verdana" panose="020B0604030504040204" pitchFamily="34" charset="0"/>
                </a:rPr>
                <a:t>Add new accounts or relationships</a:t>
              </a:r>
            </a:p>
            <a:p>
              <a:pPr marL="109538" indent="-109538" eaLnBrk="1" fontAlgn="auto" hangingPunct="1">
                <a:spcBef>
                  <a:spcPts val="0"/>
                </a:spcBef>
                <a:spcAft>
                  <a:spcPts val="100"/>
                </a:spcAft>
                <a:buFont typeface="Arial" panose="020B0604020202020204" pitchFamily="34" charset="0"/>
                <a:buChar char="•"/>
                <a:defRPr/>
              </a:pPr>
              <a:r>
                <a:rPr lang="en-US" sz="900" dirty="0">
                  <a:latin typeface="Verdana" panose="020B0604030504040204" pitchFamily="34" charset="0"/>
                  <a:ea typeface="Verdana" panose="020B0604030504040204" pitchFamily="34" charset="0"/>
                  <a:cs typeface="Verdana" panose="020B0604030504040204" pitchFamily="34" charset="0"/>
                </a:rPr>
                <a:t>Improve ROI on advertising expenditure</a:t>
              </a:r>
            </a:p>
            <a:p>
              <a:pPr marL="109538" indent="-109538" eaLnBrk="1" fontAlgn="auto" hangingPunct="1">
                <a:spcBef>
                  <a:spcPts val="0"/>
                </a:spcBef>
                <a:spcAft>
                  <a:spcPts val="0"/>
                </a:spcAft>
                <a:buFont typeface="Arial" panose="020B0604020202020204" pitchFamily="34" charset="0"/>
                <a:buChar char="•"/>
                <a:defRPr/>
              </a:pPr>
              <a:r>
                <a:rPr lang="en-US" sz="900" dirty="0">
                  <a:latin typeface="Verdana" panose="020B0604030504040204" pitchFamily="34" charset="0"/>
                  <a:ea typeface="Verdana" panose="020B0604030504040204" pitchFamily="34" charset="0"/>
                  <a:cs typeface="Verdana" panose="020B0604030504040204" pitchFamily="34" charset="0"/>
                </a:rPr>
                <a:t>Enhance the company’s image </a:t>
              </a:r>
            </a:p>
            <a:p>
              <a:pPr eaLnBrk="1" fontAlgn="auto" hangingPunct="1">
                <a:spcBef>
                  <a:spcPts val="0"/>
                </a:spcBef>
                <a:spcAft>
                  <a:spcPts val="0"/>
                </a:spcAft>
                <a:defRPr/>
              </a:pPr>
              <a:r>
                <a:rPr lang="en-US" sz="1000" dirty="0">
                  <a:latin typeface="Segoe UI" panose="020B0502040204020203" pitchFamily="34" charset="0"/>
                  <a:cs typeface="Segoe UI" panose="020B0502040204020203" pitchFamily="34" charset="0"/>
                </a:rPr>
                <a:t> </a:t>
              </a:r>
            </a:p>
          </p:txBody>
        </p:sp>
      </p:grpSp>
      <p:sp>
        <p:nvSpPr>
          <p:cNvPr id="15389" name="Rectangle 11">
            <a:extLst>
              <a:ext uri="{FF2B5EF4-FFF2-40B4-BE49-F238E27FC236}">
                <a16:creationId xmlns:a16="http://schemas.microsoft.com/office/drawing/2014/main" id="{41919C7A-0A68-6998-5795-5A23934AC506}"/>
              </a:ext>
            </a:extLst>
          </p:cNvPr>
          <p:cNvSpPr>
            <a:spLocks noChangeArrowheads="1"/>
          </p:cNvSpPr>
          <p:nvPr/>
        </p:nvSpPr>
        <p:spPr bwMode="auto">
          <a:xfrm>
            <a:off x="142875" y="1746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3</a:t>
            </a:r>
          </a:p>
        </p:txBody>
      </p:sp>
      <p:sp>
        <p:nvSpPr>
          <p:cNvPr id="11" name="Rectangle 10">
            <a:extLst>
              <a:ext uri="{FF2B5EF4-FFF2-40B4-BE49-F238E27FC236}">
                <a16:creationId xmlns:a16="http://schemas.microsoft.com/office/drawing/2014/main" id="{36559F94-A4FB-0EC6-AD0C-3D5627C1B841}"/>
              </a:ext>
            </a:extLst>
          </p:cNvPr>
          <p:cNvSpPr/>
          <p:nvPr/>
        </p:nvSpPr>
        <p:spPr>
          <a:xfrm rot="10800000" flipV="1">
            <a:off x="9039225" y="206375"/>
            <a:ext cx="2927350" cy="2343150"/>
          </a:xfrm>
          <a:prstGeom prst="rect">
            <a:avLst/>
          </a:prstGeom>
          <a:solidFill>
            <a:srgbClr val="D9E2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900" b="1" dirty="0">
                <a:solidFill>
                  <a:srgbClr val="003A60"/>
                </a:solidFill>
                <a:latin typeface="Verdana" panose="020B0604030504040204" pitchFamily="34" charset="0"/>
                <a:ea typeface="Verdana" panose="020B0604030504040204" pitchFamily="34" charset="0"/>
                <a:cs typeface="Verdana" panose="020B0604030504040204" pitchFamily="34" charset="0"/>
              </a:rPr>
              <a:t>SAMPLE SMART DESCRIPTIONS</a:t>
            </a:r>
          </a:p>
          <a:p>
            <a:pPr eaLnBrk="1" fontAlgn="auto" hangingPunct="1">
              <a:spcBef>
                <a:spcPts val="0"/>
              </a:spcBef>
              <a:spcAft>
                <a:spcPts val="0"/>
              </a:spcAft>
              <a:defRPr/>
            </a:pPr>
            <a:endParaRPr lang="en-US" sz="900" b="1" dirty="0">
              <a:solidFill>
                <a:srgbClr val="003A60"/>
              </a:solidFill>
              <a:latin typeface="Verdana" panose="020B0604030504040204" pitchFamily="34" charset="0"/>
              <a:ea typeface="Verdana" panose="020B0604030504040204" pitchFamily="34" charset="0"/>
              <a:cs typeface="Verdana" panose="020B0604030504040204" pitchFamily="34" charset="0"/>
            </a:endParaRPr>
          </a:p>
          <a:p>
            <a:pPr eaLnBrk="1" fontAlgn="auto" hangingPunct="1">
              <a:spcBef>
                <a:spcPts val="0"/>
              </a:spcBef>
              <a:spcAft>
                <a:spcPts val="300"/>
              </a:spcAft>
              <a:defRPr/>
            </a:pPr>
            <a:r>
              <a:rPr lang="en-US" sz="900" b="1" dirty="0">
                <a:solidFill>
                  <a:schemeClr val="tx1"/>
                </a:solidFill>
                <a:latin typeface="Verdana" panose="020B0604030504040204" pitchFamily="34" charset="0"/>
                <a:ea typeface="Verdana" panose="020B0604030504040204" pitchFamily="34" charset="0"/>
                <a:cs typeface="Verdana" panose="020B0604030504040204" pitchFamily="34" charset="0"/>
              </a:rPr>
              <a:t>Goal</a:t>
            </a:r>
            <a:r>
              <a:rPr lang="en-US" sz="900" dirty="0">
                <a:solidFill>
                  <a:schemeClr val="tx1"/>
                </a:solidFill>
                <a:latin typeface="Verdana" panose="020B0604030504040204" pitchFamily="34" charset="0"/>
                <a:ea typeface="Verdana" panose="020B0604030504040204" pitchFamily="34" charset="0"/>
                <a:cs typeface="Verdana" panose="020B0604030504040204" pitchFamily="34" charset="0"/>
              </a:rPr>
              <a:t>: Build brand awareness </a:t>
            </a:r>
          </a:p>
          <a:p>
            <a:pPr marL="109538" indent="-109538" eaLnBrk="1" fontAlgn="auto" hangingPunct="1">
              <a:spcBef>
                <a:spcPts val="0"/>
              </a:spcBef>
              <a:spcAft>
                <a:spcPts val="300"/>
              </a:spcAft>
              <a:buFont typeface="Arial" panose="020B0604020202020204" pitchFamily="34" charset="0"/>
              <a:buChar char="•"/>
              <a:defRPr/>
            </a:pPr>
            <a:r>
              <a:rPr lang="en-US" sz="900" b="1" dirty="0">
                <a:solidFill>
                  <a:schemeClr val="tx1"/>
                </a:solidFill>
                <a:latin typeface="Verdana" panose="020B0604030504040204" pitchFamily="34" charset="0"/>
                <a:ea typeface="Verdana" panose="020B0604030504040204" pitchFamily="34" charset="0"/>
                <a:cs typeface="Verdana" panose="020B0604030504040204" pitchFamily="34" charset="0"/>
              </a:rPr>
              <a:t>Description:</a:t>
            </a:r>
            <a:r>
              <a:rPr lang="en-US" sz="900" dirty="0">
                <a:solidFill>
                  <a:schemeClr val="tx1"/>
                </a:solidFill>
                <a:latin typeface="Verdana" panose="020B0604030504040204" pitchFamily="34" charset="0"/>
                <a:ea typeface="Verdana" panose="020B0604030504040204" pitchFamily="34" charset="0"/>
                <a:cs typeface="Verdana" panose="020B0604030504040204" pitchFamily="34" charset="0"/>
              </a:rPr>
              <a:t> Ensure 80% of target segments become aware of the offering within 6 months of launch. </a:t>
            </a:r>
          </a:p>
          <a:p>
            <a:pPr eaLnBrk="1" fontAlgn="auto" hangingPunct="1">
              <a:spcBef>
                <a:spcPts val="0"/>
              </a:spcBef>
              <a:spcAft>
                <a:spcPts val="300"/>
              </a:spcAft>
              <a:defRPr/>
            </a:pPr>
            <a:r>
              <a:rPr lang="en-US" sz="900" b="1" dirty="0">
                <a:solidFill>
                  <a:schemeClr val="tx1"/>
                </a:solidFill>
                <a:latin typeface="Verdana" panose="020B0604030504040204" pitchFamily="34" charset="0"/>
                <a:ea typeface="Verdana" panose="020B0604030504040204" pitchFamily="34" charset="0"/>
                <a:cs typeface="Verdana" panose="020B0604030504040204" pitchFamily="34" charset="0"/>
              </a:rPr>
              <a:t>Goal</a:t>
            </a:r>
            <a:r>
              <a:rPr lang="en-US" sz="900" dirty="0">
                <a:solidFill>
                  <a:schemeClr val="tx1"/>
                </a:solidFill>
                <a:latin typeface="Verdana" panose="020B0604030504040204" pitchFamily="34" charset="0"/>
                <a:ea typeface="Verdana" panose="020B0604030504040204" pitchFamily="34" charset="0"/>
                <a:cs typeface="Verdana" panose="020B0604030504040204" pitchFamily="34" charset="0"/>
              </a:rPr>
              <a:t>: Growth in market share </a:t>
            </a:r>
          </a:p>
          <a:p>
            <a:pPr marL="109538" indent="-109538" eaLnBrk="1" fontAlgn="auto" hangingPunct="1">
              <a:spcBef>
                <a:spcPts val="0"/>
              </a:spcBef>
              <a:spcAft>
                <a:spcPts val="300"/>
              </a:spcAft>
              <a:buFont typeface="Arial" panose="020B0604020202020204" pitchFamily="34" charset="0"/>
              <a:buChar char="•"/>
              <a:defRPr/>
            </a:pPr>
            <a:r>
              <a:rPr lang="en-US" sz="900" b="1" dirty="0">
                <a:solidFill>
                  <a:schemeClr val="tx1"/>
                </a:solidFill>
                <a:latin typeface="Verdana" panose="020B0604030504040204" pitchFamily="34" charset="0"/>
                <a:ea typeface="Verdana" panose="020B0604030504040204" pitchFamily="34" charset="0"/>
                <a:cs typeface="Verdana" panose="020B0604030504040204" pitchFamily="34" charset="0"/>
              </a:rPr>
              <a:t>Description:</a:t>
            </a:r>
            <a:r>
              <a:rPr lang="en-US" sz="900" dirty="0">
                <a:solidFill>
                  <a:schemeClr val="tx1"/>
                </a:solidFill>
                <a:latin typeface="Verdana" panose="020B0604030504040204" pitchFamily="34" charset="0"/>
                <a:ea typeface="Verdana" panose="020B0604030504040204" pitchFamily="34" charset="0"/>
                <a:cs typeface="Verdana" panose="020B0604030504040204" pitchFamily="34" charset="0"/>
              </a:rPr>
              <a:t> Capture at least 3% of the product’s category share from competitors within Year One. </a:t>
            </a:r>
          </a:p>
          <a:p>
            <a:pPr eaLnBrk="1" fontAlgn="auto" hangingPunct="1">
              <a:spcBef>
                <a:spcPts val="0"/>
              </a:spcBef>
              <a:spcAft>
                <a:spcPts val="0"/>
              </a:spcAft>
              <a:defRPr/>
            </a:pPr>
            <a:r>
              <a:rPr lang="en-US" sz="900" b="1" dirty="0">
                <a:solidFill>
                  <a:schemeClr val="tx1"/>
                </a:solidFill>
                <a:latin typeface="Verdana" panose="020B0604030504040204" pitchFamily="34" charset="0"/>
                <a:ea typeface="Verdana" panose="020B0604030504040204" pitchFamily="34" charset="0"/>
                <a:cs typeface="Verdana" panose="020B0604030504040204" pitchFamily="34" charset="0"/>
              </a:rPr>
              <a:t>Goal</a:t>
            </a:r>
            <a:r>
              <a:rPr lang="en-US" sz="900" dirty="0">
                <a:solidFill>
                  <a:schemeClr val="tx1"/>
                </a:solidFill>
                <a:latin typeface="Verdana" panose="020B0604030504040204" pitchFamily="34" charset="0"/>
                <a:ea typeface="Verdana" panose="020B0604030504040204" pitchFamily="34" charset="0"/>
                <a:cs typeface="Verdana" panose="020B0604030504040204" pitchFamily="34" charset="0"/>
              </a:rPr>
              <a:t>: Add new accounts or relationships </a:t>
            </a:r>
          </a:p>
          <a:p>
            <a:pPr marL="109538" indent="-109538" eaLnBrk="1" fontAlgn="auto" hangingPunct="1">
              <a:spcBef>
                <a:spcPts val="0"/>
              </a:spcBef>
              <a:spcAft>
                <a:spcPts val="0"/>
              </a:spcAft>
              <a:buFont typeface="Arial" panose="020B0604020202020204" pitchFamily="34" charset="0"/>
              <a:buChar char="•"/>
              <a:defRPr/>
            </a:pPr>
            <a:r>
              <a:rPr lang="en-US" sz="900" b="1" dirty="0">
                <a:solidFill>
                  <a:schemeClr val="tx1"/>
                </a:solidFill>
                <a:latin typeface="Verdana" panose="020B0604030504040204" pitchFamily="34" charset="0"/>
                <a:ea typeface="Verdana" panose="020B0604030504040204" pitchFamily="34" charset="0"/>
                <a:cs typeface="Verdana" panose="020B0604030504040204" pitchFamily="34" charset="0"/>
              </a:rPr>
              <a:t>Description:</a:t>
            </a:r>
            <a:r>
              <a:rPr lang="en-US" sz="900" dirty="0">
                <a:solidFill>
                  <a:schemeClr val="tx1"/>
                </a:solidFill>
                <a:latin typeface="Verdana" panose="020B0604030504040204" pitchFamily="34" charset="0"/>
                <a:ea typeface="Verdana" panose="020B0604030504040204" pitchFamily="34" charset="0"/>
                <a:cs typeface="Verdana" panose="020B0604030504040204" pitchFamily="34" charset="0"/>
              </a:rPr>
              <a:t> Increase requests for quotes (in value terms) by 10% in Year One and by 25% in Year Two.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59B3AF62-0FB5-D0B3-A566-5FF22A153460}"/>
              </a:ext>
            </a:extLst>
          </p:cNvPr>
          <p:cNvSpPr txBox="1">
            <a:spLocks noChangeArrowheads="1"/>
          </p:cNvSpPr>
          <p:nvPr/>
        </p:nvSpPr>
        <p:spPr bwMode="auto">
          <a:xfrm>
            <a:off x="487363" y="366713"/>
            <a:ext cx="9144000"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000">
                <a:latin typeface="Verdana" panose="020B0604030504040204" pitchFamily="34" charset="0"/>
                <a:ea typeface="Verdana" panose="020B0604030504040204" pitchFamily="34" charset="0"/>
                <a:cs typeface="Verdana" panose="020B0604030504040204" pitchFamily="34" charset="0"/>
              </a:rPr>
              <a:t>Target Audience and Competition</a:t>
            </a:r>
          </a:p>
        </p:txBody>
      </p:sp>
      <p:sp>
        <p:nvSpPr>
          <p:cNvPr id="16386" name="Title 1">
            <a:extLst>
              <a:ext uri="{FF2B5EF4-FFF2-40B4-BE49-F238E27FC236}">
                <a16:creationId xmlns:a16="http://schemas.microsoft.com/office/drawing/2014/main" id="{F3B391BA-D300-49C1-1B32-B21A564C11E3}"/>
              </a:ext>
            </a:extLst>
          </p:cNvPr>
          <p:cNvSpPr txBox="1">
            <a:spLocks noChangeArrowheads="1"/>
          </p:cNvSpPr>
          <p:nvPr/>
        </p:nvSpPr>
        <p:spPr bwMode="auto">
          <a:xfrm>
            <a:off x="573088" y="1138238"/>
            <a:ext cx="307340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200" b="1">
                <a:solidFill>
                  <a:srgbClr val="A92343"/>
                </a:solidFill>
                <a:latin typeface="Verdana" panose="020B0604030504040204" pitchFamily="34" charset="0"/>
                <a:ea typeface="Verdana" panose="020B0604030504040204" pitchFamily="34" charset="0"/>
                <a:cs typeface="Verdana" panose="020B0604030504040204" pitchFamily="34" charset="0"/>
              </a:rPr>
              <a:t>TARGET AUDIENCE DESCRIPTION   </a:t>
            </a:r>
          </a:p>
        </p:txBody>
      </p:sp>
      <p:sp>
        <p:nvSpPr>
          <p:cNvPr id="2" name="Rectangle 4">
            <a:extLst>
              <a:ext uri="{FF2B5EF4-FFF2-40B4-BE49-F238E27FC236}">
                <a16:creationId xmlns:a16="http://schemas.microsoft.com/office/drawing/2014/main" id="{5990898A-CA78-3B38-7D91-68A5F6CFE77B}"/>
              </a:ext>
            </a:extLst>
          </p:cNvPr>
          <p:cNvSpPr>
            <a:spLocks noChangeArrowheads="1"/>
          </p:cNvSpPr>
          <p:nvPr/>
        </p:nvSpPr>
        <p:spPr bwMode="auto">
          <a:xfrm>
            <a:off x="573088" y="1506538"/>
            <a:ext cx="9144000" cy="430212"/>
          </a:xfrm>
          <a:prstGeom prst="rect">
            <a:avLst/>
          </a:prstGeom>
          <a:noFill/>
          <a:ln w="12700">
            <a:solidFill>
              <a:schemeClr val="accent3"/>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eaLnBrk="1" hangingPunct="1">
              <a:defRPr/>
            </a:pPr>
            <a:endParaRPr lang="en-US" altLang="en-US" sz="1200" dirty="0">
              <a:latin typeface="Segoe UI"/>
              <a:ea typeface="Segoe UI"/>
              <a:cs typeface="Segoe UI"/>
            </a:endParaRPr>
          </a:p>
        </p:txBody>
      </p:sp>
      <p:sp>
        <p:nvSpPr>
          <p:cNvPr id="16388" name="Title 1">
            <a:extLst>
              <a:ext uri="{FF2B5EF4-FFF2-40B4-BE49-F238E27FC236}">
                <a16:creationId xmlns:a16="http://schemas.microsoft.com/office/drawing/2014/main" id="{C8430442-6CC2-8DFE-C49A-071B0CF078C8}"/>
              </a:ext>
            </a:extLst>
          </p:cNvPr>
          <p:cNvSpPr txBox="1">
            <a:spLocks noChangeArrowheads="1"/>
          </p:cNvSpPr>
          <p:nvPr/>
        </p:nvSpPr>
        <p:spPr bwMode="auto">
          <a:xfrm>
            <a:off x="573088" y="2039938"/>
            <a:ext cx="32670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200" b="1">
                <a:solidFill>
                  <a:srgbClr val="A92343"/>
                </a:solidFill>
                <a:latin typeface="Verdana" panose="020B0604030504040204" pitchFamily="34" charset="0"/>
                <a:ea typeface="Verdana" panose="020B0604030504040204" pitchFamily="34" charset="0"/>
                <a:cs typeface="Verdana" panose="020B0604030504040204" pitchFamily="34" charset="0"/>
              </a:rPr>
              <a:t>DIFFERENTIATION of your BRAND</a:t>
            </a:r>
          </a:p>
        </p:txBody>
      </p:sp>
      <p:sp>
        <p:nvSpPr>
          <p:cNvPr id="3" name="Rectangle 11">
            <a:extLst>
              <a:ext uri="{FF2B5EF4-FFF2-40B4-BE49-F238E27FC236}">
                <a16:creationId xmlns:a16="http://schemas.microsoft.com/office/drawing/2014/main" id="{12879740-04EB-DE22-DA07-A47F46E8690A}"/>
              </a:ext>
            </a:extLst>
          </p:cNvPr>
          <p:cNvSpPr>
            <a:spLocks noChangeArrowheads="1"/>
          </p:cNvSpPr>
          <p:nvPr/>
        </p:nvSpPr>
        <p:spPr bwMode="auto">
          <a:xfrm>
            <a:off x="573088" y="2387600"/>
            <a:ext cx="9144000" cy="430213"/>
          </a:xfrm>
          <a:prstGeom prst="rect">
            <a:avLst/>
          </a:prstGeom>
          <a:noFill/>
          <a:ln w="12700">
            <a:solidFill>
              <a:schemeClr val="accent3"/>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eaLnBrk="1" hangingPunct="1">
              <a:defRPr/>
            </a:pPr>
            <a:endParaRPr lang="en-US" altLang="en-US" sz="1200" dirty="0">
              <a:latin typeface="Segoe UI"/>
              <a:ea typeface="Segoe UI"/>
              <a:cs typeface="Segoe UI"/>
            </a:endParaRPr>
          </a:p>
        </p:txBody>
      </p:sp>
      <p:sp>
        <p:nvSpPr>
          <p:cNvPr id="16390" name="Title 1">
            <a:extLst>
              <a:ext uri="{FF2B5EF4-FFF2-40B4-BE49-F238E27FC236}">
                <a16:creationId xmlns:a16="http://schemas.microsoft.com/office/drawing/2014/main" id="{A593E7C2-2398-CBF9-AE39-5ED6DEDE7BE0}"/>
              </a:ext>
            </a:extLst>
          </p:cNvPr>
          <p:cNvSpPr txBox="1">
            <a:spLocks noChangeArrowheads="1"/>
          </p:cNvSpPr>
          <p:nvPr/>
        </p:nvSpPr>
        <p:spPr bwMode="auto">
          <a:xfrm>
            <a:off x="573088" y="2917825"/>
            <a:ext cx="91440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200" b="1">
                <a:solidFill>
                  <a:srgbClr val="A92343"/>
                </a:solidFill>
                <a:latin typeface="Verdana" panose="020B0604030504040204" pitchFamily="34" charset="0"/>
                <a:ea typeface="Verdana" panose="020B0604030504040204" pitchFamily="34" charset="0"/>
                <a:cs typeface="Verdana" panose="020B0604030504040204" pitchFamily="34" charset="0"/>
              </a:rPr>
              <a:t>COMPETITIVE CAMPAIGN ANALYSIS</a:t>
            </a:r>
          </a:p>
        </p:txBody>
      </p:sp>
      <p:graphicFrame>
        <p:nvGraphicFramePr>
          <p:cNvPr id="14" name="Table 13">
            <a:extLst>
              <a:ext uri="{FF2B5EF4-FFF2-40B4-BE49-F238E27FC236}">
                <a16:creationId xmlns:a16="http://schemas.microsoft.com/office/drawing/2014/main" id="{21F3B1F6-C075-C1AA-AF3D-1C65DC970126}"/>
              </a:ext>
            </a:extLst>
          </p:cNvPr>
          <p:cNvGraphicFramePr>
            <a:graphicFrameLocks noGrp="1"/>
          </p:cNvGraphicFramePr>
          <p:nvPr/>
        </p:nvGraphicFramePr>
        <p:xfrm>
          <a:off x="669925" y="3846513"/>
          <a:ext cx="10607675" cy="2776537"/>
        </p:xfrm>
        <a:graphic>
          <a:graphicData uri="http://schemas.openxmlformats.org/drawingml/2006/table">
            <a:tbl>
              <a:tblPr firstRow="1" bandRow="1">
                <a:tableStyleId>{B301B821-A1FF-4177-AEE7-76D212191A09}</a:tableStyleId>
              </a:tblPr>
              <a:tblGrid>
                <a:gridCol w="2819762">
                  <a:extLst>
                    <a:ext uri="{9D8B030D-6E8A-4147-A177-3AD203B41FA5}">
                      <a16:colId xmlns:a16="http://schemas.microsoft.com/office/drawing/2014/main" val="20000"/>
                    </a:ext>
                  </a:extLst>
                </a:gridCol>
                <a:gridCol w="2815859">
                  <a:extLst>
                    <a:ext uri="{9D8B030D-6E8A-4147-A177-3AD203B41FA5}">
                      <a16:colId xmlns:a16="http://schemas.microsoft.com/office/drawing/2014/main" val="20001"/>
                    </a:ext>
                  </a:extLst>
                </a:gridCol>
                <a:gridCol w="2486027">
                  <a:extLst>
                    <a:ext uri="{9D8B030D-6E8A-4147-A177-3AD203B41FA5}">
                      <a16:colId xmlns:a16="http://schemas.microsoft.com/office/drawing/2014/main" val="20002"/>
                    </a:ext>
                  </a:extLst>
                </a:gridCol>
                <a:gridCol w="2486027">
                  <a:extLst>
                    <a:ext uri="{9D8B030D-6E8A-4147-A177-3AD203B41FA5}">
                      <a16:colId xmlns:a16="http://schemas.microsoft.com/office/drawing/2014/main" val="20003"/>
                    </a:ext>
                  </a:extLst>
                </a:gridCol>
              </a:tblGrid>
              <a:tr h="309997">
                <a:tc>
                  <a:txBody>
                    <a:bodyPr/>
                    <a:lstStyle/>
                    <a:p>
                      <a:pPr marL="0" marR="0" algn="l">
                        <a:lnSpc>
                          <a:spcPct val="115000"/>
                        </a:lnSpc>
                        <a:spcBef>
                          <a:spcPts val="0"/>
                        </a:spcBef>
                        <a:spcAft>
                          <a:spcPts val="1000"/>
                        </a:spcAft>
                      </a:pPr>
                      <a:r>
                        <a:rPr lang="en-US" sz="1100" dirty="0">
                          <a:effectLst/>
                          <a:latin typeface="Verdana" panose="020B0604030504040204" pitchFamily="34" charset="0"/>
                          <a:ea typeface="Verdana" panose="020B0604030504040204" pitchFamily="34" charset="0"/>
                          <a:cs typeface="Verdana" panose="020B0604030504040204" pitchFamily="34" charset="0"/>
                        </a:rPr>
                        <a:t>COMPARISON</a:t>
                      </a: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50000"/>
                      </a:schemeClr>
                    </a:solidFill>
                  </a:tcPr>
                </a:tc>
                <a:tc>
                  <a:txBody>
                    <a:bodyPr/>
                    <a:lstStyle/>
                    <a:p>
                      <a:pPr marL="0" marR="0" algn="ctr">
                        <a:lnSpc>
                          <a:spcPct val="115000"/>
                        </a:lnSpc>
                        <a:spcBef>
                          <a:spcPts val="0"/>
                        </a:spcBef>
                        <a:spcAft>
                          <a:spcPts val="1000"/>
                        </a:spcAft>
                      </a:pPr>
                      <a:r>
                        <a:rPr lang="en-US" sz="1100" dirty="0">
                          <a:effectLst/>
                          <a:latin typeface="Verdana" panose="020B0604030504040204" pitchFamily="34" charset="0"/>
                          <a:ea typeface="Verdana" panose="020B0604030504040204" pitchFamily="34" charset="0"/>
                          <a:cs typeface="Verdana" panose="020B0604030504040204" pitchFamily="34" charset="0"/>
                        </a:rPr>
                        <a:t>COMPANY &amp; PRODUCT/SERVICE</a:t>
                      </a: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25000"/>
                      </a:schemeClr>
                    </a:solidFill>
                  </a:tcPr>
                </a:tc>
                <a:tc>
                  <a:txBody>
                    <a:bodyPr/>
                    <a:lstStyle/>
                    <a:p>
                      <a:pPr marL="0" marR="0" algn="ctr">
                        <a:lnSpc>
                          <a:spcPct val="115000"/>
                        </a:lnSpc>
                        <a:spcBef>
                          <a:spcPts val="0"/>
                        </a:spcBef>
                        <a:spcAft>
                          <a:spcPts val="1000"/>
                        </a:spcAft>
                      </a:pPr>
                      <a:r>
                        <a:rPr lang="en-US" sz="1100" dirty="0">
                          <a:effectLst/>
                          <a:latin typeface="Verdana" panose="020B0604030504040204" pitchFamily="34" charset="0"/>
                          <a:ea typeface="Verdana" panose="020B0604030504040204" pitchFamily="34" charset="0"/>
                          <a:cs typeface="Verdana" panose="020B0604030504040204" pitchFamily="34" charset="0"/>
                        </a:rPr>
                        <a:t>COMPETITOR 1</a:t>
                      </a: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50000"/>
                      </a:schemeClr>
                    </a:solidFill>
                  </a:tcPr>
                </a:tc>
                <a:tc>
                  <a:txBody>
                    <a:bodyPr/>
                    <a:lstStyle/>
                    <a:p>
                      <a:pPr marL="0" marR="0" algn="ctr">
                        <a:lnSpc>
                          <a:spcPct val="115000"/>
                        </a:lnSpc>
                        <a:spcBef>
                          <a:spcPts val="0"/>
                        </a:spcBef>
                        <a:spcAft>
                          <a:spcPts val="1000"/>
                        </a:spcAft>
                      </a:pPr>
                      <a:r>
                        <a:rPr lang="en-US" sz="1100" dirty="0">
                          <a:solidFill>
                            <a:schemeClr val="tx1">
                              <a:lumMod val="50000"/>
                              <a:lumOff val="50000"/>
                            </a:schemeClr>
                          </a:solidFill>
                          <a:effectLst/>
                          <a:latin typeface="Verdana" panose="020B0604030504040204" pitchFamily="34" charset="0"/>
                          <a:ea typeface="Verdana" panose="020B0604030504040204" pitchFamily="34" charset="0"/>
                          <a:cs typeface="Verdana" panose="020B0604030504040204" pitchFamily="34" charset="0"/>
                        </a:rPr>
                        <a:t>COMPETITOR 2</a:t>
                      </a: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596728">
                <a:tc>
                  <a:txBody>
                    <a:bodyPr/>
                    <a:lstStyle/>
                    <a:p>
                      <a:pPr marL="0" marR="0" algn="l">
                        <a:lnSpc>
                          <a:spcPct val="100000"/>
                        </a:lnSpc>
                        <a:spcBef>
                          <a:spcPts val="0"/>
                        </a:spcBef>
                        <a:spcAft>
                          <a:spcPts val="0"/>
                        </a:spcAft>
                      </a:pPr>
                      <a:r>
                        <a:rPr lang="en-US" sz="1000" b="1" dirty="0">
                          <a:solidFill>
                            <a:srgbClr val="A92343"/>
                          </a:solidFill>
                          <a:effectLst/>
                          <a:latin typeface="Verdana" panose="020B0604030504040204" pitchFamily="34" charset="0"/>
                          <a:ea typeface="Verdana" panose="020B0604030504040204" pitchFamily="34" charset="0"/>
                          <a:cs typeface="Verdana" panose="020B0604030504040204" pitchFamily="34" charset="0"/>
                        </a:rPr>
                        <a:t>NAME of COMPANY and NAME OF  PRODUCT/SERVICE: </a:t>
                      </a: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662891">
                <a:tc>
                  <a:txBody>
                    <a:bodyPr/>
                    <a:lstStyle/>
                    <a:p>
                      <a:pPr marL="0" marR="0" algn="l">
                        <a:lnSpc>
                          <a:spcPct val="100000"/>
                        </a:lnSpc>
                        <a:spcBef>
                          <a:spcPts val="0"/>
                        </a:spcBef>
                        <a:spcAft>
                          <a:spcPts val="0"/>
                        </a:spcAft>
                      </a:pPr>
                      <a:r>
                        <a:rPr lang="en-US" sz="1000" b="1" dirty="0">
                          <a:solidFill>
                            <a:srgbClr val="A92343"/>
                          </a:solidFill>
                          <a:effectLst/>
                          <a:latin typeface="Verdana" panose="020B0604030504040204" pitchFamily="34" charset="0"/>
                          <a:ea typeface="Verdana" panose="020B0604030504040204" pitchFamily="34" charset="0"/>
                          <a:cs typeface="Verdana" panose="020B0604030504040204" pitchFamily="34" charset="0"/>
                        </a:rPr>
                        <a:t>KEY FEATURES and BENEFITS:</a:t>
                      </a:r>
                      <a:r>
                        <a:rPr lang="en-US" sz="1000" b="1" baseline="0" dirty="0">
                          <a:solidFill>
                            <a:srgbClr val="A92343"/>
                          </a:solidFill>
                          <a:effectLst/>
                          <a:latin typeface="Verdana" panose="020B0604030504040204" pitchFamily="34" charset="0"/>
                          <a:ea typeface="Verdana" panose="020B0604030504040204" pitchFamily="34" charset="0"/>
                          <a:cs typeface="Verdana" panose="020B0604030504040204" pitchFamily="34" charset="0"/>
                        </a:rPr>
                        <a:t> </a:t>
                      </a:r>
                    </a:p>
                    <a:p>
                      <a:pPr marL="0" marR="0" algn="l">
                        <a:lnSpc>
                          <a:spcPct val="100000"/>
                        </a:lnSpc>
                        <a:spcBef>
                          <a:spcPts val="0"/>
                        </a:spcBef>
                        <a:spcAft>
                          <a:spcPts val="0"/>
                        </a:spcAft>
                      </a:pPr>
                      <a:r>
                        <a:rPr lang="en-US" sz="1000" i="1" baseline="0" dirty="0">
                          <a:effectLst/>
                          <a:latin typeface="Verdana" panose="020B0604030504040204" pitchFamily="34" charset="0"/>
                          <a:ea typeface="Verdana" panose="020B0604030504040204" pitchFamily="34" charset="0"/>
                          <a:cs typeface="Verdana" panose="020B0604030504040204" pitchFamily="34" charset="0"/>
                        </a:rPr>
                        <a:t>W</a:t>
                      </a:r>
                      <a:r>
                        <a:rPr lang="en-US" sz="1000" i="1" dirty="0">
                          <a:effectLst/>
                          <a:latin typeface="Verdana" panose="020B0604030504040204" pitchFamily="34" charset="0"/>
                          <a:ea typeface="Verdana" panose="020B0604030504040204" pitchFamily="34" charset="0"/>
                          <a:cs typeface="Verdana" panose="020B0604030504040204" pitchFamily="34" charset="0"/>
                        </a:rPr>
                        <a:t>hat are</a:t>
                      </a:r>
                      <a:r>
                        <a:rPr lang="en-US" sz="1000" i="1" baseline="0" dirty="0">
                          <a:effectLst/>
                          <a:latin typeface="Verdana" panose="020B0604030504040204" pitchFamily="34" charset="0"/>
                          <a:ea typeface="Verdana" panose="020B0604030504040204" pitchFamily="34" charset="0"/>
                          <a:cs typeface="Verdana" panose="020B0604030504040204" pitchFamily="34" charset="0"/>
                        </a:rPr>
                        <a:t> the top features of the product, from the</a:t>
                      </a:r>
                      <a:r>
                        <a:rPr lang="en-US" sz="1000" i="1" dirty="0">
                          <a:effectLst/>
                          <a:latin typeface="Verdana" panose="020B0604030504040204" pitchFamily="34" charset="0"/>
                          <a:ea typeface="Verdana" panose="020B0604030504040204" pitchFamily="34" charset="0"/>
                          <a:cs typeface="Verdana" panose="020B0604030504040204" pitchFamily="34" charset="0"/>
                        </a:rPr>
                        <a:t> customer perspective?</a:t>
                      </a: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603461">
                <a:tc>
                  <a:txBody>
                    <a:bodyPr/>
                    <a:lstStyle/>
                    <a:p>
                      <a:pPr marL="0" marR="0" algn="l">
                        <a:lnSpc>
                          <a:spcPct val="100000"/>
                        </a:lnSpc>
                        <a:spcBef>
                          <a:spcPts val="0"/>
                        </a:spcBef>
                        <a:spcAft>
                          <a:spcPts val="0"/>
                        </a:spcAft>
                      </a:pPr>
                      <a:r>
                        <a:rPr lang="en-US" sz="1000" b="1" dirty="0">
                          <a:solidFill>
                            <a:srgbClr val="A92343"/>
                          </a:solidFill>
                          <a:effectLst/>
                          <a:latin typeface="Verdana" panose="020B0604030504040204" pitchFamily="34" charset="0"/>
                          <a:ea typeface="Verdana" panose="020B0604030504040204" pitchFamily="34" charset="0"/>
                          <a:cs typeface="Verdana" panose="020B0604030504040204" pitchFamily="34" charset="0"/>
                        </a:rPr>
                        <a:t>TARGET AUDIENCE: </a:t>
                      </a:r>
                    </a:p>
                    <a:p>
                      <a:pPr marL="0" marR="0" algn="l">
                        <a:lnSpc>
                          <a:spcPct val="100000"/>
                        </a:lnSpc>
                        <a:spcBef>
                          <a:spcPts val="0"/>
                        </a:spcBef>
                        <a:spcAft>
                          <a:spcPts val="0"/>
                        </a:spcAft>
                      </a:pPr>
                      <a:r>
                        <a:rPr lang="en-US" sz="1000" i="1" dirty="0">
                          <a:effectLst/>
                          <a:latin typeface="Verdana" panose="020B0604030504040204" pitchFamily="34" charset="0"/>
                          <a:ea typeface="Verdana" panose="020B0604030504040204" pitchFamily="34" charset="0"/>
                          <a:cs typeface="Verdana" panose="020B0604030504040204" pitchFamily="34" charset="0"/>
                        </a:rPr>
                        <a:t>Describe the best target audience for this product.</a:t>
                      </a: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60346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a:solidFill>
                            <a:srgbClr val="A92343"/>
                          </a:solidFill>
                          <a:effectLst/>
                          <a:latin typeface="Verdana" panose="020B0604030504040204" pitchFamily="34" charset="0"/>
                          <a:ea typeface="Verdana" panose="020B0604030504040204" pitchFamily="34" charset="0"/>
                          <a:cs typeface="Verdana" panose="020B0604030504040204" pitchFamily="34" charset="0"/>
                        </a:rPr>
                        <a:t>PRICE:  </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i="1" dirty="0">
                          <a:effectLst/>
                          <a:latin typeface="Verdana" panose="020B0604030504040204" pitchFamily="34" charset="0"/>
                          <a:ea typeface="Verdana" panose="020B0604030504040204" pitchFamily="34" charset="0"/>
                          <a:cs typeface="Verdana" panose="020B0604030504040204" pitchFamily="34" charset="0"/>
                        </a:rPr>
                        <a:t>What is your best estimate of the cost to be charged for the product or service? </a:t>
                      </a: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i="1" dirty="0">
                          <a:latin typeface="Verdana" panose="020B0604030504040204" pitchFamily="34" charset="0"/>
                          <a:ea typeface="Verdana" panose="020B0604030504040204" pitchFamily="34" charset="0"/>
                          <a:cs typeface="Verdana" panose="020B0604030504040204" pitchFamily="34" charset="0"/>
                        </a:rPr>
                        <a:t>Response:  </a:t>
                      </a:r>
                    </a:p>
                    <a:p>
                      <a:pPr marL="0" marR="0" algn="l">
                        <a:lnSpc>
                          <a:spcPct val="100000"/>
                        </a:lnSpc>
                        <a:spcBef>
                          <a:spcPts val="0"/>
                        </a:spcBef>
                        <a:spcAft>
                          <a:spcPts val="0"/>
                        </a:spcAft>
                      </a:pPr>
                      <a:endParaRPr lang="en-US" sz="1000" dirty="0">
                        <a:effectLst/>
                        <a:latin typeface="Verdana" panose="020B0604030504040204" pitchFamily="34" charset="0"/>
                        <a:ea typeface="Verdana" panose="020B0604030504040204" pitchFamily="34" charset="0"/>
                        <a:cs typeface="Verdana" panose="020B0604030504040204" pitchFamily="34" charset="0"/>
                      </a:endParaRPr>
                    </a:p>
                  </a:txBody>
                  <a:tcPr marL="83882" marR="83882" marT="41937" marB="41937">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Rectangle 5">
            <a:extLst>
              <a:ext uri="{FF2B5EF4-FFF2-40B4-BE49-F238E27FC236}">
                <a16:creationId xmlns:a16="http://schemas.microsoft.com/office/drawing/2014/main" id="{935D630C-54A5-6253-267E-160103C1B39A}"/>
              </a:ext>
            </a:extLst>
          </p:cNvPr>
          <p:cNvSpPr/>
          <p:nvPr/>
        </p:nvSpPr>
        <p:spPr>
          <a:xfrm>
            <a:off x="573088" y="3286125"/>
            <a:ext cx="10263187" cy="430213"/>
          </a:xfrm>
          <a:prstGeom prst="rect">
            <a:avLst/>
          </a:prstGeom>
        </p:spPr>
        <p:txBody>
          <a:bodyPr>
            <a:spAutoFit/>
          </a:bodyPr>
          <a:lstStyle/>
          <a:p>
            <a:pPr eaLnBrk="1" fontAlgn="auto" hangingPunct="1">
              <a:spcBef>
                <a:spcPts val="0"/>
              </a:spcBef>
              <a:spcAft>
                <a:spcPts val="0"/>
              </a:spcAft>
              <a:defRPr/>
            </a:pPr>
            <a:r>
              <a:rPr lang="en-US" sz="1100" b="1" i="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Instructions</a:t>
            </a:r>
            <a:r>
              <a:rPr lang="en-US" sz="1100" i="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Search the Web for the campaigns of two competitors with a similar product or service. Using </a:t>
            </a:r>
            <a:r>
              <a:rPr lang="en-US" sz="1100" b="1" i="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all</a:t>
            </a:r>
            <a:r>
              <a:rPr lang="en-US" sz="1100" i="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the rows in the table below, summarize how your campaign compares to the campaigns of these two competitors. </a:t>
            </a:r>
          </a:p>
        </p:txBody>
      </p:sp>
      <p:sp>
        <p:nvSpPr>
          <p:cNvPr id="16424" name="Rectangle 11">
            <a:extLst>
              <a:ext uri="{FF2B5EF4-FFF2-40B4-BE49-F238E27FC236}">
                <a16:creationId xmlns:a16="http://schemas.microsoft.com/office/drawing/2014/main" id="{DF1F21CF-4404-33B3-E1CB-5584F4B9B5C7}"/>
              </a:ext>
            </a:extLst>
          </p:cNvPr>
          <p:cNvSpPr>
            <a:spLocks noChangeArrowheads="1"/>
          </p:cNvSpPr>
          <p:nvPr/>
        </p:nvSpPr>
        <p:spPr bwMode="auto">
          <a:xfrm>
            <a:off x="142875" y="1746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4</a:t>
            </a:r>
          </a:p>
        </p:txBody>
      </p:sp>
      <p:sp>
        <p:nvSpPr>
          <p:cNvPr id="16425" name="Rectangle 1">
            <a:extLst>
              <a:ext uri="{FF2B5EF4-FFF2-40B4-BE49-F238E27FC236}">
                <a16:creationId xmlns:a16="http://schemas.microsoft.com/office/drawing/2014/main" id="{52166A7E-1417-FEF6-2CE2-D96C3F2A7E85}"/>
              </a:ext>
            </a:extLst>
          </p:cNvPr>
          <p:cNvSpPr>
            <a:spLocks noChangeArrowheads="1"/>
          </p:cNvSpPr>
          <p:nvPr/>
        </p:nvSpPr>
        <p:spPr bwMode="auto">
          <a:xfrm>
            <a:off x="3732213" y="1163638"/>
            <a:ext cx="509111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What are the key characteristics of your target audience?   </a:t>
            </a:r>
          </a:p>
        </p:txBody>
      </p:sp>
      <p:sp>
        <p:nvSpPr>
          <p:cNvPr id="16426" name="Rectangle 2">
            <a:extLst>
              <a:ext uri="{FF2B5EF4-FFF2-40B4-BE49-F238E27FC236}">
                <a16:creationId xmlns:a16="http://schemas.microsoft.com/office/drawing/2014/main" id="{D604CD86-7FD5-1082-20D9-2E3753AFBBF8}"/>
              </a:ext>
            </a:extLst>
          </p:cNvPr>
          <p:cNvSpPr>
            <a:spLocks noChangeArrowheads="1"/>
          </p:cNvSpPr>
          <p:nvPr/>
        </p:nvSpPr>
        <p:spPr bwMode="auto">
          <a:xfrm>
            <a:off x="3732213" y="2044700"/>
            <a:ext cx="509111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How will you differentiate your brand from the competition?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F0E912E9-CE4B-F96F-5300-CE42AA9C2BB5}"/>
              </a:ext>
            </a:extLst>
          </p:cNvPr>
          <p:cNvSpPr txBox="1">
            <a:spLocks noChangeArrowheads="1"/>
          </p:cNvSpPr>
          <p:nvPr/>
        </p:nvSpPr>
        <p:spPr bwMode="auto">
          <a:xfrm>
            <a:off x="487363" y="366713"/>
            <a:ext cx="9144000"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000">
                <a:latin typeface="Verdana" panose="020B0604030504040204" pitchFamily="34" charset="0"/>
                <a:ea typeface="Verdana" panose="020B0604030504040204" pitchFamily="34" charset="0"/>
                <a:cs typeface="Verdana" panose="020B0604030504040204" pitchFamily="34" charset="0"/>
              </a:rPr>
              <a:t>Customer Needs and Wants</a:t>
            </a:r>
          </a:p>
        </p:txBody>
      </p:sp>
      <p:sp>
        <p:nvSpPr>
          <p:cNvPr id="17410" name="Title 1">
            <a:extLst>
              <a:ext uri="{FF2B5EF4-FFF2-40B4-BE49-F238E27FC236}">
                <a16:creationId xmlns:a16="http://schemas.microsoft.com/office/drawing/2014/main" id="{02E2D59D-F8D6-1125-DADA-135E85BA453C}"/>
              </a:ext>
            </a:extLst>
          </p:cNvPr>
          <p:cNvSpPr txBox="1">
            <a:spLocks noChangeArrowheads="1"/>
          </p:cNvSpPr>
          <p:nvPr/>
        </p:nvSpPr>
        <p:spPr bwMode="auto">
          <a:xfrm>
            <a:off x="487363" y="1231900"/>
            <a:ext cx="914400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CUSTOMER NEED</a:t>
            </a:r>
          </a:p>
        </p:txBody>
      </p:sp>
      <p:sp>
        <p:nvSpPr>
          <p:cNvPr id="17411" name="Rectangle 4">
            <a:extLst>
              <a:ext uri="{FF2B5EF4-FFF2-40B4-BE49-F238E27FC236}">
                <a16:creationId xmlns:a16="http://schemas.microsoft.com/office/drawing/2014/main" id="{194E5DC4-7AB4-A9A8-0BC8-E412BF68024A}"/>
              </a:ext>
            </a:extLst>
          </p:cNvPr>
          <p:cNvSpPr>
            <a:spLocks noChangeArrowheads="1"/>
          </p:cNvSpPr>
          <p:nvPr/>
        </p:nvSpPr>
        <p:spPr bwMode="auto">
          <a:xfrm>
            <a:off x="487363" y="1582738"/>
            <a:ext cx="103266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What customer “need” does the product or service address?  What value does it deliver to the customer?  Why would a customer buy it? </a:t>
            </a:r>
          </a:p>
        </p:txBody>
      </p:sp>
      <p:sp>
        <p:nvSpPr>
          <p:cNvPr id="17412" name="Title 1">
            <a:extLst>
              <a:ext uri="{FF2B5EF4-FFF2-40B4-BE49-F238E27FC236}">
                <a16:creationId xmlns:a16="http://schemas.microsoft.com/office/drawing/2014/main" id="{47E4CBC7-AEE5-7092-29E3-554F5A8EB5CB}"/>
              </a:ext>
            </a:extLst>
          </p:cNvPr>
          <p:cNvSpPr txBox="1">
            <a:spLocks noChangeArrowheads="1"/>
          </p:cNvSpPr>
          <p:nvPr/>
        </p:nvSpPr>
        <p:spPr bwMode="auto">
          <a:xfrm>
            <a:off x="487363" y="3744913"/>
            <a:ext cx="91440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CUSTOMER WANTS</a:t>
            </a:r>
          </a:p>
        </p:txBody>
      </p:sp>
      <p:sp>
        <p:nvSpPr>
          <p:cNvPr id="17413" name="Rectangle 11">
            <a:extLst>
              <a:ext uri="{FF2B5EF4-FFF2-40B4-BE49-F238E27FC236}">
                <a16:creationId xmlns:a16="http://schemas.microsoft.com/office/drawing/2014/main" id="{19CDA5EE-2C3A-1DB7-CE28-D31B078DB343}"/>
              </a:ext>
            </a:extLst>
          </p:cNvPr>
          <p:cNvSpPr>
            <a:spLocks noChangeArrowheads="1"/>
          </p:cNvSpPr>
          <p:nvPr/>
        </p:nvSpPr>
        <p:spPr bwMode="auto">
          <a:xfrm>
            <a:off x="487363" y="4073525"/>
            <a:ext cx="1032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000" i="1">
                <a:latin typeface="Verdana" panose="020B0604030504040204" pitchFamily="34" charset="0"/>
                <a:ea typeface="Verdana" panose="020B0604030504040204" pitchFamily="34" charset="0"/>
                <a:cs typeface="Verdana" panose="020B0604030504040204" pitchFamily="34" charset="0"/>
              </a:rPr>
              <a:t>What customer “wants” does the product or service fulfill?  How does it reinforce the customer’s self-image?  How does it connect the customer with others?</a:t>
            </a:r>
          </a:p>
        </p:txBody>
      </p:sp>
      <p:sp>
        <p:nvSpPr>
          <p:cNvPr id="7" name="Rectangle 6">
            <a:extLst>
              <a:ext uri="{FF2B5EF4-FFF2-40B4-BE49-F238E27FC236}">
                <a16:creationId xmlns:a16="http://schemas.microsoft.com/office/drawing/2014/main" id="{26356890-545B-11DE-844E-464957281A63}"/>
              </a:ext>
            </a:extLst>
          </p:cNvPr>
          <p:cNvSpPr/>
          <p:nvPr/>
        </p:nvSpPr>
        <p:spPr>
          <a:xfrm>
            <a:off x="573088" y="2028825"/>
            <a:ext cx="10240962" cy="1646238"/>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Response: Begin your paragraph with, “Customers need…”</a:t>
            </a:r>
          </a:p>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  </a:t>
            </a:r>
          </a:p>
        </p:txBody>
      </p:sp>
      <p:sp>
        <p:nvSpPr>
          <p:cNvPr id="15" name="Rectangle 14">
            <a:extLst>
              <a:ext uri="{FF2B5EF4-FFF2-40B4-BE49-F238E27FC236}">
                <a16:creationId xmlns:a16="http://schemas.microsoft.com/office/drawing/2014/main" id="{F12EF71A-970F-CAC4-4F15-781D31F07DED}"/>
              </a:ext>
            </a:extLst>
          </p:cNvPr>
          <p:cNvSpPr/>
          <p:nvPr/>
        </p:nvSpPr>
        <p:spPr>
          <a:xfrm>
            <a:off x="573088" y="4470400"/>
            <a:ext cx="10240962" cy="1646238"/>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Response:  Begin your paragraph with, “Customers want…”</a:t>
            </a:r>
          </a:p>
          <a:p>
            <a:pPr eaLnBrk="1" fontAlgn="auto" hangingPunct="1">
              <a:spcBef>
                <a:spcPts val="0"/>
              </a:spcBef>
              <a:spcAft>
                <a:spcPts val="0"/>
              </a:spcAft>
              <a:defRPr/>
            </a:pPr>
            <a:endPar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7416" name="Rectangle 11">
            <a:extLst>
              <a:ext uri="{FF2B5EF4-FFF2-40B4-BE49-F238E27FC236}">
                <a16:creationId xmlns:a16="http://schemas.microsoft.com/office/drawing/2014/main" id="{8A04C0B9-DC97-D868-F927-E8F742AFDBE6}"/>
              </a:ext>
            </a:extLst>
          </p:cNvPr>
          <p:cNvSpPr>
            <a:spLocks noChangeArrowheads="1"/>
          </p:cNvSpPr>
          <p:nvPr/>
        </p:nvSpPr>
        <p:spPr bwMode="auto">
          <a:xfrm>
            <a:off x="142875" y="1746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EC600C4A-F7C3-5B1F-4556-AA27883D1E1E}"/>
              </a:ext>
            </a:extLst>
          </p:cNvPr>
          <p:cNvSpPr txBox="1">
            <a:spLocks noChangeArrowheads="1"/>
          </p:cNvSpPr>
          <p:nvPr/>
        </p:nvSpPr>
        <p:spPr bwMode="auto">
          <a:xfrm>
            <a:off x="487363" y="366713"/>
            <a:ext cx="9144000"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000">
                <a:latin typeface="Verdana" panose="020B0604030504040204" pitchFamily="34" charset="0"/>
                <a:ea typeface="Verdana" panose="020B0604030504040204" pitchFamily="34" charset="0"/>
                <a:cs typeface="Verdana" panose="020B0604030504040204" pitchFamily="34" charset="0"/>
              </a:rPr>
              <a:t>Customer Values and Beliefs</a:t>
            </a:r>
          </a:p>
        </p:txBody>
      </p:sp>
      <p:sp>
        <p:nvSpPr>
          <p:cNvPr id="18434" name="Title 1">
            <a:extLst>
              <a:ext uri="{FF2B5EF4-FFF2-40B4-BE49-F238E27FC236}">
                <a16:creationId xmlns:a16="http://schemas.microsoft.com/office/drawing/2014/main" id="{C9B42164-CD3E-41D9-CC0A-00CFC2AE2606}"/>
              </a:ext>
            </a:extLst>
          </p:cNvPr>
          <p:cNvSpPr txBox="1">
            <a:spLocks noChangeArrowheads="1"/>
          </p:cNvSpPr>
          <p:nvPr/>
        </p:nvSpPr>
        <p:spPr bwMode="auto">
          <a:xfrm>
            <a:off x="487363" y="1231900"/>
            <a:ext cx="914400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CUSTOMER VALUES AND BELIEFS</a:t>
            </a:r>
          </a:p>
        </p:txBody>
      </p:sp>
      <p:sp>
        <p:nvSpPr>
          <p:cNvPr id="18435" name="Rectangle 4">
            <a:extLst>
              <a:ext uri="{FF2B5EF4-FFF2-40B4-BE49-F238E27FC236}">
                <a16:creationId xmlns:a16="http://schemas.microsoft.com/office/drawing/2014/main" id="{C9D0C77F-7695-894B-E39F-A0D39E175517}"/>
              </a:ext>
            </a:extLst>
          </p:cNvPr>
          <p:cNvSpPr>
            <a:spLocks noChangeArrowheads="1"/>
          </p:cNvSpPr>
          <p:nvPr/>
        </p:nvSpPr>
        <p:spPr bwMode="auto">
          <a:xfrm>
            <a:off x="487363" y="1624013"/>
            <a:ext cx="11217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What are the core values and beliefs of your target audience?</a:t>
            </a:r>
          </a:p>
        </p:txBody>
      </p:sp>
      <p:sp>
        <p:nvSpPr>
          <p:cNvPr id="18436" name="Title 1">
            <a:extLst>
              <a:ext uri="{FF2B5EF4-FFF2-40B4-BE49-F238E27FC236}">
                <a16:creationId xmlns:a16="http://schemas.microsoft.com/office/drawing/2014/main" id="{852C2C51-8E14-C1FF-822C-0B5BB68F18C8}"/>
              </a:ext>
            </a:extLst>
          </p:cNvPr>
          <p:cNvSpPr txBox="1">
            <a:spLocks noChangeArrowheads="1"/>
          </p:cNvSpPr>
          <p:nvPr/>
        </p:nvSpPr>
        <p:spPr bwMode="auto">
          <a:xfrm>
            <a:off x="487363" y="3732213"/>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BRAND CONNECTION TO VALUES AND BELIEFS</a:t>
            </a:r>
          </a:p>
        </p:txBody>
      </p:sp>
      <p:sp>
        <p:nvSpPr>
          <p:cNvPr id="18437" name="Rectangle 11">
            <a:extLst>
              <a:ext uri="{FF2B5EF4-FFF2-40B4-BE49-F238E27FC236}">
                <a16:creationId xmlns:a16="http://schemas.microsoft.com/office/drawing/2014/main" id="{1D4F05B7-E7B8-2FA1-219A-486FDFB495FC}"/>
              </a:ext>
            </a:extLst>
          </p:cNvPr>
          <p:cNvSpPr>
            <a:spLocks noChangeArrowheads="1"/>
          </p:cNvSpPr>
          <p:nvPr/>
        </p:nvSpPr>
        <p:spPr bwMode="auto">
          <a:xfrm>
            <a:off x="487363" y="4100513"/>
            <a:ext cx="11217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How will this campaign connect your brand to those customer values and beliefs?</a:t>
            </a:r>
          </a:p>
        </p:txBody>
      </p:sp>
      <p:sp>
        <p:nvSpPr>
          <p:cNvPr id="7" name="Rectangle 6">
            <a:extLst>
              <a:ext uri="{FF2B5EF4-FFF2-40B4-BE49-F238E27FC236}">
                <a16:creationId xmlns:a16="http://schemas.microsoft.com/office/drawing/2014/main" id="{F9FD530C-EA68-05B5-D6A1-42AB1F8C0151}"/>
              </a:ext>
            </a:extLst>
          </p:cNvPr>
          <p:cNvSpPr/>
          <p:nvPr/>
        </p:nvSpPr>
        <p:spPr>
          <a:xfrm>
            <a:off x="573088" y="1993900"/>
            <a:ext cx="10240962" cy="164465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Response: Begin your paragraph with, “Customers value and believe…”</a:t>
            </a:r>
          </a:p>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    </a:t>
            </a:r>
          </a:p>
        </p:txBody>
      </p:sp>
      <p:sp>
        <p:nvSpPr>
          <p:cNvPr id="15" name="Rectangle 14">
            <a:extLst>
              <a:ext uri="{FF2B5EF4-FFF2-40B4-BE49-F238E27FC236}">
                <a16:creationId xmlns:a16="http://schemas.microsoft.com/office/drawing/2014/main" id="{CD1F4C4E-3976-DD97-65FC-AFCF268E77A3}"/>
              </a:ext>
            </a:extLst>
          </p:cNvPr>
          <p:cNvSpPr/>
          <p:nvPr/>
        </p:nvSpPr>
        <p:spPr>
          <a:xfrm>
            <a:off x="573088" y="4470400"/>
            <a:ext cx="10240962" cy="1646238"/>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Response: Begin your paragraph with, </a:t>
            </a:r>
            <a:r>
              <a:rPr lang="en-US" sz="110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“Our </a:t>
            </a: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brand connection to customer needs and values is…”</a:t>
            </a:r>
          </a:p>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   </a:t>
            </a:r>
          </a:p>
        </p:txBody>
      </p:sp>
      <p:sp>
        <p:nvSpPr>
          <p:cNvPr id="18440" name="Rectangle 11">
            <a:extLst>
              <a:ext uri="{FF2B5EF4-FFF2-40B4-BE49-F238E27FC236}">
                <a16:creationId xmlns:a16="http://schemas.microsoft.com/office/drawing/2014/main" id="{60A8E9EE-35A9-0638-7867-60A7A0AAA332}"/>
              </a:ext>
            </a:extLst>
          </p:cNvPr>
          <p:cNvSpPr>
            <a:spLocks noChangeArrowheads="1"/>
          </p:cNvSpPr>
          <p:nvPr/>
        </p:nvSpPr>
        <p:spPr bwMode="auto">
          <a:xfrm>
            <a:off x="142875" y="1746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08B69015-A4B9-3D5A-F0AE-1130C12960F6}"/>
              </a:ext>
            </a:extLst>
          </p:cNvPr>
          <p:cNvSpPr txBox="1">
            <a:spLocks noChangeArrowheads="1"/>
          </p:cNvSpPr>
          <p:nvPr/>
        </p:nvSpPr>
        <p:spPr bwMode="auto">
          <a:xfrm>
            <a:off x="487363" y="366713"/>
            <a:ext cx="9144000"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000">
                <a:latin typeface="Verdana" panose="020B0604030504040204" pitchFamily="34" charset="0"/>
                <a:ea typeface="Verdana" panose="020B0604030504040204" pitchFamily="34" charset="0"/>
                <a:cs typeface="Verdana" panose="020B0604030504040204" pitchFamily="34" charset="0"/>
              </a:rPr>
              <a:t>Marketing Messages and Story</a:t>
            </a:r>
          </a:p>
        </p:txBody>
      </p:sp>
      <p:sp>
        <p:nvSpPr>
          <p:cNvPr id="19458" name="Title 1">
            <a:extLst>
              <a:ext uri="{FF2B5EF4-FFF2-40B4-BE49-F238E27FC236}">
                <a16:creationId xmlns:a16="http://schemas.microsoft.com/office/drawing/2014/main" id="{CEFDFBE9-D0C6-826E-EF22-0C1B8906C4C6}"/>
              </a:ext>
            </a:extLst>
          </p:cNvPr>
          <p:cNvSpPr txBox="1">
            <a:spLocks noChangeArrowheads="1"/>
          </p:cNvSpPr>
          <p:nvPr/>
        </p:nvSpPr>
        <p:spPr bwMode="auto">
          <a:xfrm>
            <a:off x="487363" y="1231900"/>
            <a:ext cx="914400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MESSAGES</a:t>
            </a:r>
          </a:p>
        </p:txBody>
      </p:sp>
      <p:sp>
        <p:nvSpPr>
          <p:cNvPr id="19459" name="Rectangle 4">
            <a:extLst>
              <a:ext uri="{FF2B5EF4-FFF2-40B4-BE49-F238E27FC236}">
                <a16:creationId xmlns:a16="http://schemas.microsoft.com/office/drawing/2014/main" id="{F76E8F45-73EE-3B1C-BE0E-D79FE493DE80}"/>
              </a:ext>
            </a:extLst>
          </p:cNvPr>
          <p:cNvSpPr>
            <a:spLocks noChangeArrowheads="1"/>
          </p:cNvSpPr>
          <p:nvPr/>
        </p:nvSpPr>
        <p:spPr bwMode="auto">
          <a:xfrm>
            <a:off x="487363" y="1641475"/>
            <a:ext cx="112172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What are the key features you need to highlight in your marketing messages for this campaign?</a:t>
            </a:r>
          </a:p>
        </p:txBody>
      </p:sp>
      <p:sp>
        <p:nvSpPr>
          <p:cNvPr id="19460" name="Title 1">
            <a:extLst>
              <a:ext uri="{FF2B5EF4-FFF2-40B4-BE49-F238E27FC236}">
                <a16:creationId xmlns:a16="http://schemas.microsoft.com/office/drawing/2014/main" id="{72567D4C-111C-90A9-43FE-E8376E75ED76}"/>
              </a:ext>
            </a:extLst>
          </p:cNvPr>
          <p:cNvSpPr txBox="1">
            <a:spLocks noChangeArrowheads="1"/>
          </p:cNvSpPr>
          <p:nvPr/>
        </p:nvSpPr>
        <p:spPr bwMode="auto">
          <a:xfrm>
            <a:off x="487363" y="3052763"/>
            <a:ext cx="91440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MARKETING STORY</a:t>
            </a:r>
          </a:p>
        </p:txBody>
      </p:sp>
      <p:sp>
        <p:nvSpPr>
          <p:cNvPr id="19461" name="Rectangle 11">
            <a:extLst>
              <a:ext uri="{FF2B5EF4-FFF2-40B4-BE49-F238E27FC236}">
                <a16:creationId xmlns:a16="http://schemas.microsoft.com/office/drawing/2014/main" id="{580B1532-93F8-8BFE-E916-CC0FF000F6D9}"/>
              </a:ext>
            </a:extLst>
          </p:cNvPr>
          <p:cNvSpPr>
            <a:spLocks noChangeArrowheads="1"/>
          </p:cNvSpPr>
          <p:nvPr/>
        </p:nvSpPr>
        <p:spPr bwMode="auto">
          <a:xfrm>
            <a:off x="487363" y="3440113"/>
            <a:ext cx="11217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What is the “story” you will use to appeal to customers in this campaign?</a:t>
            </a:r>
          </a:p>
        </p:txBody>
      </p:sp>
      <p:sp>
        <p:nvSpPr>
          <p:cNvPr id="7" name="Rectangle 6">
            <a:extLst>
              <a:ext uri="{FF2B5EF4-FFF2-40B4-BE49-F238E27FC236}">
                <a16:creationId xmlns:a16="http://schemas.microsoft.com/office/drawing/2014/main" id="{055634E2-9B6F-7126-9D3A-E6BBC93E9B38}"/>
              </a:ext>
            </a:extLst>
          </p:cNvPr>
          <p:cNvSpPr/>
          <p:nvPr/>
        </p:nvSpPr>
        <p:spPr>
          <a:xfrm>
            <a:off x="585788" y="2028825"/>
            <a:ext cx="10240962" cy="9144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Response:   </a:t>
            </a:r>
          </a:p>
        </p:txBody>
      </p:sp>
      <p:sp>
        <p:nvSpPr>
          <p:cNvPr id="15" name="Rectangle 14">
            <a:extLst>
              <a:ext uri="{FF2B5EF4-FFF2-40B4-BE49-F238E27FC236}">
                <a16:creationId xmlns:a16="http://schemas.microsoft.com/office/drawing/2014/main" id="{515ED1C9-DECF-F506-A0E4-31061EA27DF6}"/>
              </a:ext>
            </a:extLst>
          </p:cNvPr>
          <p:cNvSpPr/>
          <p:nvPr/>
        </p:nvSpPr>
        <p:spPr>
          <a:xfrm>
            <a:off x="585788" y="3827463"/>
            <a:ext cx="10240962" cy="9144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Response:   </a:t>
            </a:r>
          </a:p>
        </p:txBody>
      </p:sp>
      <p:sp>
        <p:nvSpPr>
          <p:cNvPr id="9" name="Rectangle 8">
            <a:extLst>
              <a:ext uri="{FF2B5EF4-FFF2-40B4-BE49-F238E27FC236}">
                <a16:creationId xmlns:a16="http://schemas.microsoft.com/office/drawing/2014/main" id="{8B2B1B85-0187-2445-ABCF-17754F2D6473}"/>
              </a:ext>
            </a:extLst>
          </p:cNvPr>
          <p:cNvSpPr/>
          <p:nvPr/>
        </p:nvSpPr>
        <p:spPr>
          <a:xfrm>
            <a:off x="585788" y="5626100"/>
            <a:ext cx="10240962" cy="91440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Response:   </a:t>
            </a:r>
          </a:p>
        </p:txBody>
      </p:sp>
      <p:sp>
        <p:nvSpPr>
          <p:cNvPr id="19465" name="Title 1">
            <a:extLst>
              <a:ext uri="{FF2B5EF4-FFF2-40B4-BE49-F238E27FC236}">
                <a16:creationId xmlns:a16="http://schemas.microsoft.com/office/drawing/2014/main" id="{68A3241D-728F-4A09-D761-A7C7FD672C5F}"/>
              </a:ext>
            </a:extLst>
          </p:cNvPr>
          <p:cNvSpPr txBox="1">
            <a:spLocks noChangeArrowheads="1"/>
          </p:cNvSpPr>
          <p:nvPr/>
        </p:nvSpPr>
        <p:spPr bwMode="auto">
          <a:xfrm>
            <a:off x="487363" y="4851400"/>
            <a:ext cx="9144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WORDS AND IMAGES</a:t>
            </a:r>
          </a:p>
        </p:txBody>
      </p:sp>
      <p:sp>
        <p:nvSpPr>
          <p:cNvPr id="19466" name="Rectangle 12">
            <a:extLst>
              <a:ext uri="{FF2B5EF4-FFF2-40B4-BE49-F238E27FC236}">
                <a16:creationId xmlns:a16="http://schemas.microsoft.com/office/drawing/2014/main" id="{2F63F17C-422C-81FD-DE60-06E144B1BB3E}"/>
              </a:ext>
            </a:extLst>
          </p:cNvPr>
          <p:cNvSpPr>
            <a:spLocks noChangeArrowheads="1"/>
          </p:cNvSpPr>
          <p:nvPr/>
        </p:nvSpPr>
        <p:spPr bwMode="auto">
          <a:xfrm>
            <a:off x="487363" y="5240338"/>
            <a:ext cx="11217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What words and images will you use to “frame” your marketing story in this campaign?</a:t>
            </a:r>
          </a:p>
        </p:txBody>
      </p:sp>
      <p:sp>
        <p:nvSpPr>
          <p:cNvPr id="19467" name="Rectangle 11">
            <a:extLst>
              <a:ext uri="{FF2B5EF4-FFF2-40B4-BE49-F238E27FC236}">
                <a16:creationId xmlns:a16="http://schemas.microsoft.com/office/drawing/2014/main" id="{2483840A-F872-3B71-9C45-CFCD1B517769}"/>
              </a:ext>
            </a:extLst>
          </p:cNvPr>
          <p:cNvSpPr>
            <a:spLocks noChangeArrowheads="1"/>
          </p:cNvSpPr>
          <p:nvPr/>
        </p:nvSpPr>
        <p:spPr bwMode="auto">
          <a:xfrm>
            <a:off x="142875" y="1746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851B9465-539F-C905-93BB-0D6BF774FC37}"/>
              </a:ext>
            </a:extLst>
          </p:cNvPr>
          <p:cNvSpPr txBox="1">
            <a:spLocks noChangeArrowheads="1"/>
          </p:cNvSpPr>
          <p:nvPr/>
        </p:nvSpPr>
        <p:spPr bwMode="auto">
          <a:xfrm>
            <a:off x="487363" y="366713"/>
            <a:ext cx="914400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4000">
                <a:latin typeface="Verdana" panose="020B0604030504040204" pitchFamily="34" charset="0"/>
                <a:ea typeface="Verdana" panose="020B0604030504040204" pitchFamily="34" charset="0"/>
                <a:cs typeface="Verdana" panose="020B0604030504040204" pitchFamily="34" charset="0"/>
              </a:rPr>
              <a:t>Social Media Strategy</a:t>
            </a:r>
          </a:p>
        </p:txBody>
      </p:sp>
      <p:sp>
        <p:nvSpPr>
          <p:cNvPr id="20482" name="Title 1">
            <a:extLst>
              <a:ext uri="{FF2B5EF4-FFF2-40B4-BE49-F238E27FC236}">
                <a16:creationId xmlns:a16="http://schemas.microsoft.com/office/drawing/2014/main" id="{9BF40B80-2567-D87F-DB83-C59B6EAE2B53}"/>
              </a:ext>
            </a:extLst>
          </p:cNvPr>
          <p:cNvSpPr txBox="1">
            <a:spLocks noChangeArrowheads="1"/>
          </p:cNvSpPr>
          <p:nvPr/>
        </p:nvSpPr>
        <p:spPr bwMode="auto">
          <a:xfrm>
            <a:off x="487363" y="1109663"/>
            <a:ext cx="914400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TOP THREE ADVERTISING CHANNELS, DEMOGRAPHICS and USE of SOCIAL MEDIA</a:t>
            </a:r>
          </a:p>
        </p:txBody>
      </p:sp>
      <p:sp>
        <p:nvSpPr>
          <p:cNvPr id="20483" name="Rectangle 4">
            <a:extLst>
              <a:ext uri="{FF2B5EF4-FFF2-40B4-BE49-F238E27FC236}">
                <a16:creationId xmlns:a16="http://schemas.microsoft.com/office/drawing/2014/main" id="{F1953E67-D938-BE3D-CD9D-7B4C96249CE2}"/>
              </a:ext>
            </a:extLst>
          </p:cNvPr>
          <p:cNvSpPr>
            <a:spLocks noChangeArrowheads="1"/>
          </p:cNvSpPr>
          <p:nvPr/>
        </p:nvSpPr>
        <p:spPr bwMode="auto">
          <a:xfrm>
            <a:off x="487363" y="1519238"/>
            <a:ext cx="112172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i="1">
                <a:latin typeface="Verdana" panose="020B0604030504040204" pitchFamily="34" charset="0"/>
                <a:ea typeface="Verdana" panose="020B0604030504040204" pitchFamily="34" charset="0"/>
                <a:cs typeface="Verdana" panose="020B0604030504040204" pitchFamily="34" charset="0"/>
              </a:rPr>
              <a:t>Where will you advertise to reach your target audience for this campaign?</a:t>
            </a:r>
          </a:p>
        </p:txBody>
      </p:sp>
      <p:sp>
        <p:nvSpPr>
          <p:cNvPr id="20484" name="Title 1">
            <a:extLst>
              <a:ext uri="{FF2B5EF4-FFF2-40B4-BE49-F238E27FC236}">
                <a16:creationId xmlns:a16="http://schemas.microsoft.com/office/drawing/2014/main" id="{A0BF9D59-ED9D-651F-9CCE-24D87763AE29}"/>
              </a:ext>
            </a:extLst>
          </p:cNvPr>
          <p:cNvSpPr txBox="1">
            <a:spLocks noChangeArrowheads="1"/>
          </p:cNvSpPr>
          <p:nvPr/>
        </p:nvSpPr>
        <p:spPr bwMode="auto">
          <a:xfrm>
            <a:off x="1112838" y="3022600"/>
            <a:ext cx="105918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900">
                <a:latin typeface="Verdana" panose="020B0604030504040204" pitchFamily="34" charset="0"/>
                <a:ea typeface="Verdana" panose="020B0604030504040204" pitchFamily="34" charset="0"/>
                <a:cs typeface="Verdana" panose="020B0604030504040204" pitchFamily="34" charset="0"/>
              </a:rPr>
              <a:t>* Universe size pertains to the number of users from your specific target audience that use the platform. See the Tutorial for more information and research recommendations.</a:t>
            </a:r>
          </a:p>
        </p:txBody>
      </p:sp>
      <p:sp>
        <p:nvSpPr>
          <p:cNvPr id="20485" name="Rectangle 11">
            <a:extLst>
              <a:ext uri="{FF2B5EF4-FFF2-40B4-BE49-F238E27FC236}">
                <a16:creationId xmlns:a16="http://schemas.microsoft.com/office/drawing/2014/main" id="{FFC2AA7F-74E3-9EE1-D77C-E2085C37DE22}"/>
              </a:ext>
            </a:extLst>
          </p:cNvPr>
          <p:cNvSpPr>
            <a:spLocks noChangeArrowheads="1"/>
          </p:cNvSpPr>
          <p:nvPr/>
        </p:nvSpPr>
        <p:spPr bwMode="auto">
          <a:xfrm>
            <a:off x="487363" y="3678238"/>
            <a:ext cx="897413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How will you use social media to engage your audience for this campaign? </a:t>
            </a:r>
          </a:p>
        </p:txBody>
      </p:sp>
      <p:sp>
        <p:nvSpPr>
          <p:cNvPr id="15" name="Rectangle 14">
            <a:extLst>
              <a:ext uri="{FF2B5EF4-FFF2-40B4-BE49-F238E27FC236}">
                <a16:creationId xmlns:a16="http://schemas.microsoft.com/office/drawing/2014/main" id="{BD1E6A23-2BAC-C414-71B7-D79A3BD0C509}"/>
              </a:ext>
            </a:extLst>
          </p:cNvPr>
          <p:cNvSpPr/>
          <p:nvPr/>
        </p:nvSpPr>
        <p:spPr>
          <a:xfrm>
            <a:off x="585788" y="4005263"/>
            <a:ext cx="10240962" cy="808037"/>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Response:   </a:t>
            </a:r>
          </a:p>
        </p:txBody>
      </p:sp>
      <p:sp>
        <p:nvSpPr>
          <p:cNvPr id="9" name="Rectangle 8">
            <a:extLst>
              <a:ext uri="{FF2B5EF4-FFF2-40B4-BE49-F238E27FC236}">
                <a16:creationId xmlns:a16="http://schemas.microsoft.com/office/drawing/2014/main" id="{54956384-5383-CC8C-50F8-67DA2B1D967D}"/>
              </a:ext>
            </a:extLst>
          </p:cNvPr>
          <p:cNvSpPr/>
          <p:nvPr/>
        </p:nvSpPr>
        <p:spPr>
          <a:xfrm>
            <a:off x="585788" y="5614988"/>
            <a:ext cx="10240962" cy="815975"/>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en-US" sz="1100" dirty="0">
                <a:solidFill>
                  <a:schemeClr val="bg2">
                    <a:lumMod val="10000"/>
                  </a:schemeClr>
                </a:solidFill>
                <a:latin typeface="Verdana" panose="020B0604030504040204" pitchFamily="34" charset="0"/>
                <a:ea typeface="Verdana" panose="020B0604030504040204" pitchFamily="34" charset="0"/>
                <a:cs typeface="Verdana" panose="020B0604030504040204" pitchFamily="34" charset="0"/>
              </a:rPr>
              <a:t>Response:   </a:t>
            </a:r>
          </a:p>
        </p:txBody>
      </p:sp>
      <p:sp>
        <p:nvSpPr>
          <p:cNvPr id="20488" name="Title 1">
            <a:extLst>
              <a:ext uri="{FF2B5EF4-FFF2-40B4-BE49-F238E27FC236}">
                <a16:creationId xmlns:a16="http://schemas.microsoft.com/office/drawing/2014/main" id="{D983CD51-180D-17CA-50B3-5FA57B38ADA1}"/>
              </a:ext>
            </a:extLst>
          </p:cNvPr>
          <p:cNvSpPr txBox="1">
            <a:spLocks noChangeArrowheads="1"/>
          </p:cNvSpPr>
          <p:nvPr/>
        </p:nvSpPr>
        <p:spPr bwMode="auto">
          <a:xfrm>
            <a:off x="487363" y="4970463"/>
            <a:ext cx="91440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EXPAND MESSAGE</a:t>
            </a:r>
          </a:p>
          <a:p>
            <a:pPr eaLnBrk="1" hangingPunct="1">
              <a:spcBef>
                <a:spcPct val="0"/>
              </a:spcBef>
              <a:buFontTx/>
              <a:buNone/>
            </a:pPr>
            <a:endPar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endParaRPr>
          </a:p>
        </p:txBody>
      </p:sp>
      <p:sp>
        <p:nvSpPr>
          <p:cNvPr id="20489" name="Rectangle 12">
            <a:extLst>
              <a:ext uri="{FF2B5EF4-FFF2-40B4-BE49-F238E27FC236}">
                <a16:creationId xmlns:a16="http://schemas.microsoft.com/office/drawing/2014/main" id="{48DFBE66-BC1C-8721-BE3F-7171BB1E9581}"/>
              </a:ext>
            </a:extLst>
          </p:cNvPr>
          <p:cNvSpPr>
            <a:spLocks noChangeArrowheads="1"/>
          </p:cNvSpPr>
          <p:nvPr/>
        </p:nvSpPr>
        <p:spPr bwMode="auto">
          <a:xfrm>
            <a:off x="487363" y="5287963"/>
            <a:ext cx="11217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How will you use social media to spread your marketing message widely in this campaign?</a:t>
            </a:r>
          </a:p>
        </p:txBody>
      </p:sp>
      <p:graphicFrame>
        <p:nvGraphicFramePr>
          <p:cNvPr id="4" name="Table 3">
            <a:extLst>
              <a:ext uri="{FF2B5EF4-FFF2-40B4-BE49-F238E27FC236}">
                <a16:creationId xmlns:a16="http://schemas.microsoft.com/office/drawing/2014/main" id="{B9420911-6AD3-0862-1171-53902DBD075D}"/>
              </a:ext>
            </a:extLst>
          </p:cNvPr>
          <p:cNvGraphicFramePr>
            <a:graphicFrameLocks noGrp="1"/>
          </p:cNvGraphicFramePr>
          <p:nvPr/>
        </p:nvGraphicFramePr>
        <p:xfrm>
          <a:off x="585788" y="1878013"/>
          <a:ext cx="11118849" cy="1096962"/>
        </p:xfrm>
        <a:graphic>
          <a:graphicData uri="http://schemas.openxmlformats.org/drawingml/2006/table">
            <a:tbl>
              <a:tblPr firstRow="1" bandRow="1">
                <a:tableStyleId>{073A0DAA-6AF3-43AB-8588-CEC1D06C72B9}</a:tableStyleId>
              </a:tblPr>
              <a:tblGrid>
                <a:gridCol w="2365194">
                  <a:extLst>
                    <a:ext uri="{9D8B030D-6E8A-4147-A177-3AD203B41FA5}">
                      <a16:colId xmlns:a16="http://schemas.microsoft.com/office/drawing/2014/main" val="20000"/>
                    </a:ext>
                  </a:extLst>
                </a:gridCol>
                <a:gridCol w="2694370">
                  <a:extLst>
                    <a:ext uri="{9D8B030D-6E8A-4147-A177-3AD203B41FA5}">
                      <a16:colId xmlns:a16="http://schemas.microsoft.com/office/drawing/2014/main" val="20001"/>
                    </a:ext>
                  </a:extLst>
                </a:gridCol>
                <a:gridCol w="2657795">
                  <a:extLst>
                    <a:ext uri="{9D8B030D-6E8A-4147-A177-3AD203B41FA5}">
                      <a16:colId xmlns:a16="http://schemas.microsoft.com/office/drawing/2014/main" val="20002"/>
                    </a:ext>
                  </a:extLst>
                </a:gridCol>
                <a:gridCol w="3401490">
                  <a:extLst>
                    <a:ext uri="{9D8B030D-6E8A-4147-A177-3AD203B41FA5}">
                      <a16:colId xmlns:a16="http://schemas.microsoft.com/office/drawing/2014/main" val="20003"/>
                    </a:ext>
                  </a:extLst>
                </a:gridCol>
              </a:tblGrid>
              <a:tr h="274253">
                <a:tc>
                  <a:txBody>
                    <a:bodyPr/>
                    <a:lstStyle/>
                    <a:p>
                      <a:r>
                        <a:rPr lang="en-US" sz="1200" dirty="0"/>
                        <a:t>Social Media Channel</a:t>
                      </a:r>
                    </a:p>
                  </a:txBody>
                  <a:tcPr marL="91438" marR="91438" marT="45687" marB="45687"/>
                </a:tc>
                <a:tc>
                  <a:txBody>
                    <a:bodyPr/>
                    <a:lstStyle/>
                    <a:p>
                      <a:r>
                        <a:rPr lang="en-US" sz="1200" dirty="0"/>
                        <a:t>Universe Size*</a:t>
                      </a:r>
                    </a:p>
                  </a:txBody>
                  <a:tcPr marL="91438" marR="91438" marT="45687" marB="45687"/>
                </a:tc>
                <a:tc>
                  <a:txBody>
                    <a:bodyPr/>
                    <a:lstStyle/>
                    <a:p>
                      <a:r>
                        <a:rPr lang="en-US" sz="1200" dirty="0"/>
                        <a:t>Ideal Demographic(s)</a:t>
                      </a:r>
                    </a:p>
                  </a:txBody>
                  <a:tcPr marL="91438" marR="91438" marT="45687" marB="45687"/>
                </a:tc>
                <a:tc>
                  <a:txBody>
                    <a:bodyPr/>
                    <a:lstStyle/>
                    <a:p>
                      <a:r>
                        <a:rPr lang="en-US" sz="1200" dirty="0"/>
                        <a:t>Cons of Channel</a:t>
                      </a:r>
                    </a:p>
                  </a:txBody>
                  <a:tcPr marL="91438" marR="91438" marT="45687" marB="45687"/>
                </a:tc>
                <a:extLst>
                  <a:ext uri="{0D108BD9-81ED-4DB2-BD59-A6C34878D82A}">
                    <a16:rowId xmlns:a16="http://schemas.microsoft.com/office/drawing/2014/main" val="10000"/>
                  </a:ext>
                </a:extLst>
              </a:tr>
              <a:tr h="274236">
                <a:tc>
                  <a:txBody>
                    <a:bodyPr/>
                    <a:lstStyle/>
                    <a:p>
                      <a:endParaRPr lang="en-US" sz="1100" dirty="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tc>
                  <a:txBody>
                    <a:bodyPr/>
                    <a:lstStyle/>
                    <a:p>
                      <a:endParaRPr lang="en-US" sz="1100" dirty="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tc>
                  <a:txBody>
                    <a:bodyPr/>
                    <a:lstStyle/>
                    <a:p>
                      <a:endParaRPr lang="en-US" sz="1100" dirty="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tc>
                  <a:txBody>
                    <a:bodyPr/>
                    <a:lstStyle/>
                    <a:p>
                      <a:endParaRPr lang="en-US" sz="1100" dirty="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extLst>
                  <a:ext uri="{0D108BD9-81ED-4DB2-BD59-A6C34878D82A}">
                    <a16:rowId xmlns:a16="http://schemas.microsoft.com/office/drawing/2014/main" val="10001"/>
                  </a:ext>
                </a:extLst>
              </a:tr>
              <a:tr h="274236">
                <a:tc>
                  <a:txBody>
                    <a:bodyPr/>
                    <a:lstStyle/>
                    <a:p>
                      <a:endParaRPr lang="en-US" sz="110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tc>
                  <a:txBody>
                    <a:bodyPr/>
                    <a:lstStyle/>
                    <a:p>
                      <a:endParaRPr lang="en-US" sz="110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tc>
                  <a:txBody>
                    <a:bodyPr/>
                    <a:lstStyle/>
                    <a:p>
                      <a:endParaRPr lang="en-US" sz="1100" dirty="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tc>
                  <a:txBody>
                    <a:bodyPr/>
                    <a:lstStyle/>
                    <a:p>
                      <a:endParaRPr lang="en-US" sz="1100" dirty="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extLst>
                  <a:ext uri="{0D108BD9-81ED-4DB2-BD59-A6C34878D82A}">
                    <a16:rowId xmlns:a16="http://schemas.microsoft.com/office/drawing/2014/main" val="10002"/>
                  </a:ext>
                </a:extLst>
              </a:tr>
              <a:tr h="274236">
                <a:tc>
                  <a:txBody>
                    <a:bodyPr/>
                    <a:lstStyle/>
                    <a:p>
                      <a:endParaRPr lang="en-US" sz="110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tc>
                  <a:txBody>
                    <a:bodyPr/>
                    <a:lstStyle/>
                    <a:p>
                      <a:endParaRPr lang="en-US" sz="110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tc>
                  <a:txBody>
                    <a:bodyPr/>
                    <a:lstStyle/>
                    <a:p>
                      <a:endParaRPr lang="en-US" sz="1100" dirty="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tc>
                  <a:txBody>
                    <a:bodyPr/>
                    <a:lstStyle/>
                    <a:p>
                      <a:endParaRPr lang="en-US" sz="1100" dirty="0">
                        <a:latin typeface="Verdana" panose="020B0604030504040204" pitchFamily="34" charset="0"/>
                        <a:ea typeface="Verdana" panose="020B0604030504040204" pitchFamily="34" charset="0"/>
                        <a:cs typeface="Verdana" panose="020B0604030504040204" pitchFamily="34" charset="0"/>
                      </a:endParaRPr>
                    </a:p>
                  </a:txBody>
                  <a:tcPr marL="91438" marR="91438" marT="45687" marB="45687"/>
                </a:tc>
                <a:extLst>
                  <a:ext uri="{0D108BD9-81ED-4DB2-BD59-A6C34878D82A}">
                    <a16:rowId xmlns:a16="http://schemas.microsoft.com/office/drawing/2014/main" val="10003"/>
                  </a:ext>
                </a:extLst>
              </a:tr>
            </a:tbl>
          </a:graphicData>
        </a:graphic>
      </p:graphicFrame>
      <p:sp>
        <p:nvSpPr>
          <p:cNvPr id="20517" name="Rectangle 11">
            <a:extLst>
              <a:ext uri="{FF2B5EF4-FFF2-40B4-BE49-F238E27FC236}">
                <a16:creationId xmlns:a16="http://schemas.microsoft.com/office/drawing/2014/main" id="{F690207F-C5AD-15B2-845A-8535AF6645AA}"/>
              </a:ext>
            </a:extLst>
          </p:cNvPr>
          <p:cNvSpPr>
            <a:spLocks noChangeArrowheads="1"/>
          </p:cNvSpPr>
          <p:nvPr/>
        </p:nvSpPr>
        <p:spPr bwMode="auto">
          <a:xfrm>
            <a:off x="142875" y="1746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8</a:t>
            </a:r>
          </a:p>
        </p:txBody>
      </p:sp>
      <p:sp>
        <p:nvSpPr>
          <p:cNvPr id="20518" name="Title 1">
            <a:extLst>
              <a:ext uri="{FF2B5EF4-FFF2-40B4-BE49-F238E27FC236}">
                <a16:creationId xmlns:a16="http://schemas.microsoft.com/office/drawing/2014/main" id="{8E12B8EC-DDF0-9311-9875-DD03A8AA9C60}"/>
              </a:ext>
            </a:extLst>
          </p:cNvPr>
          <p:cNvSpPr txBox="1">
            <a:spLocks noChangeArrowheads="1"/>
          </p:cNvSpPr>
          <p:nvPr/>
        </p:nvSpPr>
        <p:spPr bwMode="auto">
          <a:xfrm>
            <a:off x="487363" y="3416300"/>
            <a:ext cx="9144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rPr>
              <a:t>ENGAGEMENT</a:t>
            </a:r>
          </a:p>
          <a:p>
            <a:pPr eaLnBrk="1" hangingPunct="1">
              <a:spcBef>
                <a:spcPct val="0"/>
              </a:spcBef>
              <a:buFontTx/>
              <a:buNone/>
            </a:pPr>
            <a:endParaRPr lang="en-US" altLang="en-US" sz="1400" b="1">
              <a:solidFill>
                <a:srgbClr val="A92343"/>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id="{98B7D3C3-444E-0C99-AC82-CAC189C5B734}"/>
              </a:ext>
            </a:extLst>
          </p:cNvPr>
          <p:cNvSpPr txBox="1">
            <a:spLocks noChangeArrowheads="1"/>
          </p:cNvSpPr>
          <p:nvPr/>
        </p:nvSpPr>
        <p:spPr bwMode="auto">
          <a:xfrm>
            <a:off x="487363" y="366713"/>
            <a:ext cx="10977562"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3200">
                <a:latin typeface="Verdana" panose="020B0604030504040204" pitchFamily="34" charset="0"/>
                <a:ea typeface="Verdana" panose="020B0604030504040204" pitchFamily="34" charset="0"/>
                <a:cs typeface="Verdana" panose="020B0604030504040204" pitchFamily="34" charset="0"/>
              </a:rPr>
              <a:t>Marketing Metrics and Budget Allocation</a:t>
            </a:r>
          </a:p>
        </p:txBody>
      </p:sp>
      <p:sp>
        <p:nvSpPr>
          <p:cNvPr id="21506" name="Title 1">
            <a:extLst>
              <a:ext uri="{FF2B5EF4-FFF2-40B4-BE49-F238E27FC236}">
                <a16:creationId xmlns:a16="http://schemas.microsoft.com/office/drawing/2014/main" id="{92707B70-497D-31D8-DAD4-F9BDC2C034CC}"/>
              </a:ext>
            </a:extLst>
          </p:cNvPr>
          <p:cNvSpPr txBox="1">
            <a:spLocks noChangeArrowheads="1"/>
          </p:cNvSpPr>
          <p:nvPr/>
        </p:nvSpPr>
        <p:spPr bwMode="auto">
          <a:xfrm>
            <a:off x="487363" y="1109663"/>
            <a:ext cx="11095037"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spcBef>
                <a:spcPct val="0"/>
              </a:spcBef>
              <a:buFontTx/>
              <a:buNone/>
            </a:pPr>
            <a:r>
              <a:rPr lang="en-US" altLang="en-US" sz="1200" b="1">
                <a:solidFill>
                  <a:srgbClr val="A92343"/>
                </a:solidFill>
                <a:latin typeface="Verdana" panose="020B0604030504040204" pitchFamily="34" charset="0"/>
                <a:ea typeface="Verdana" panose="020B0604030504040204" pitchFamily="34" charset="0"/>
                <a:cs typeface="Verdana" panose="020B0604030504040204" pitchFamily="34" charset="0"/>
              </a:rPr>
              <a:t>HOW WILL YOU ALLOCATE YOUR BUDGET FOR THIS CAMPAIGN?</a:t>
            </a:r>
            <a:r>
              <a:rPr lang="en-US" altLang="en-US" sz="1200">
                <a:solidFill>
                  <a:srgbClr val="A92343"/>
                </a:solidFill>
                <a:latin typeface="Verdana" panose="020B0604030504040204" pitchFamily="34" charset="0"/>
                <a:ea typeface="Verdana" panose="020B0604030504040204" pitchFamily="34" charset="0"/>
                <a:cs typeface="Verdana" panose="020B0604030504040204" pitchFamily="34" charset="0"/>
              </a:rPr>
              <a:t> </a:t>
            </a:r>
          </a:p>
        </p:txBody>
      </p:sp>
      <p:sp>
        <p:nvSpPr>
          <p:cNvPr id="21507" name="Rectangle 4">
            <a:extLst>
              <a:ext uri="{FF2B5EF4-FFF2-40B4-BE49-F238E27FC236}">
                <a16:creationId xmlns:a16="http://schemas.microsoft.com/office/drawing/2014/main" id="{79FBE71E-C2CB-B33B-6AE6-B34BA0E8572C}"/>
              </a:ext>
            </a:extLst>
          </p:cNvPr>
          <p:cNvSpPr>
            <a:spLocks noChangeArrowheads="1"/>
          </p:cNvSpPr>
          <p:nvPr/>
        </p:nvSpPr>
        <p:spPr bwMode="auto">
          <a:xfrm>
            <a:off x="487363" y="1519238"/>
            <a:ext cx="111680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i="1">
                <a:latin typeface="Segoe UI" panose="020B0502040204020203" pitchFamily="34" charset="0"/>
                <a:cs typeface="Segoe UI" panose="020B0502040204020203" pitchFamily="34" charset="0"/>
              </a:rPr>
              <a:t>Over 50% </a:t>
            </a:r>
            <a:r>
              <a:rPr lang="en-US" altLang="en-US" sz="1100" i="1">
                <a:latin typeface="Verdana" panose="020B0604030504040204" pitchFamily="34" charset="0"/>
                <a:ea typeface="Verdana" panose="020B0604030504040204" pitchFamily="34" charset="0"/>
                <a:cs typeface="Verdana" panose="020B0604030504040204" pitchFamily="34" charset="0"/>
              </a:rPr>
              <a:t>of the Budget must be for Digital Marketing Channels versus Traditional.  You must have a minimum of 4 Marketing Categories</a:t>
            </a:r>
            <a:r>
              <a:rPr lang="en-US" altLang="en-US" sz="1200" i="1">
                <a:latin typeface="Segoe UI" panose="020B0502040204020203" pitchFamily="34" charset="0"/>
                <a:cs typeface="Segoe UI" panose="020B0502040204020203" pitchFamily="34" charset="0"/>
              </a:rPr>
              <a:t>.</a:t>
            </a:r>
          </a:p>
        </p:txBody>
      </p:sp>
      <p:graphicFrame>
        <p:nvGraphicFramePr>
          <p:cNvPr id="4" name="Table 3">
            <a:extLst>
              <a:ext uri="{FF2B5EF4-FFF2-40B4-BE49-F238E27FC236}">
                <a16:creationId xmlns:a16="http://schemas.microsoft.com/office/drawing/2014/main" id="{A43B4887-4157-9C24-A2A0-A6737906B94F}"/>
              </a:ext>
            </a:extLst>
          </p:cNvPr>
          <p:cNvGraphicFramePr>
            <a:graphicFrameLocks noGrp="1"/>
          </p:cNvGraphicFramePr>
          <p:nvPr/>
        </p:nvGraphicFramePr>
        <p:xfrm>
          <a:off x="757238" y="2197100"/>
          <a:ext cx="10553700" cy="3435350"/>
        </p:xfrm>
        <a:graphic>
          <a:graphicData uri="http://schemas.openxmlformats.org/drawingml/2006/table">
            <a:tbl>
              <a:tblPr firstRow="1" bandRow="1">
                <a:tableStyleId>{073A0DAA-6AF3-43AB-8588-CEC1D06C72B9}</a:tableStyleId>
              </a:tblPr>
              <a:tblGrid>
                <a:gridCol w="884237">
                  <a:extLst>
                    <a:ext uri="{9D8B030D-6E8A-4147-A177-3AD203B41FA5}">
                      <a16:colId xmlns:a16="http://schemas.microsoft.com/office/drawing/2014/main" val="20000"/>
                    </a:ext>
                  </a:extLst>
                </a:gridCol>
                <a:gridCol w="1085850">
                  <a:extLst>
                    <a:ext uri="{9D8B030D-6E8A-4147-A177-3AD203B41FA5}">
                      <a16:colId xmlns:a16="http://schemas.microsoft.com/office/drawing/2014/main" val="20001"/>
                    </a:ext>
                  </a:extLst>
                </a:gridCol>
                <a:gridCol w="642102">
                  <a:extLst>
                    <a:ext uri="{9D8B030D-6E8A-4147-A177-3AD203B41FA5}">
                      <a16:colId xmlns:a16="http://schemas.microsoft.com/office/drawing/2014/main" val="20002"/>
                    </a:ext>
                  </a:extLst>
                </a:gridCol>
                <a:gridCol w="889518">
                  <a:extLst>
                    <a:ext uri="{9D8B030D-6E8A-4147-A177-3AD203B41FA5}">
                      <a16:colId xmlns:a16="http://schemas.microsoft.com/office/drawing/2014/main" val="20003"/>
                    </a:ext>
                  </a:extLst>
                </a:gridCol>
                <a:gridCol w="2205990">
                  <a:extLst>
                    <a:ext uri="{9D8B030D-6E8A-4147-A177-3AD203B41FA5}">
                      <a16:colId xmlns:a16="http://schemas.microsoft.com/office/drawing/2014/main" val="20004"/>
                    </a:ext>
                  </a:extLst>
                </a:gridCol>
                <a:gridCol w="1897380">
                  <a:extLst>
                    <a:ext uri="{9D8B030D-6E8A-4147-A177-3AD203B41FA5}">
                      <a16:colId xmlns:a16="http://schemas.microsoft.com/office/drawing/2014/main" val="20005"/>
                    </a:ext>
                  </a:extLst>
                </a:gridCol>
                <a:gridCol w="1192373">
                  <a:extLst>
                    <a:ext uri="{9D8B030D-6E8A-4147-A177-3AD203B41FA5}">
                      <a16:colId xmlns:a16="http://schemas.microsoft.com/office/drawing/2014/main" val="20006"/>
                    </a:ext>
                  </a:extLst>
                </a:gridCol>
                <a:gridCol w="1756251">
                  <a:extLst>
                    <a:ext uri="{9D8B030D-6E8A-4147-A177-3AD203B41FA5}">
                      <a16:colId xmlns:a16="http://schemas.microsoft.com/office/drawing/2014/main" val="20007"/>
                    </a:ext>
                  </a:extLst>
                </a:gridCol>
              </a:tblGrid>
              <a:tr h="457188">
                <a:tc>
                  <a:txBody>
                    <a:bodyPr/>
                    <a:lstStyle/>
                    <a:p>
                      <a:r>
                        <a:rPr lang="en-US" sz="1200" dirty="0"/>
                        <a:t>Marketing Category</a:t>
                      </a:r>
                    </a:p>
                  </a:txBody>
                  <a:tcPr marL="91438" marR="91438" marT="45714" marB="45714"/>
                </a:tc>
                <a:tc>
                  <a:txBody>
                    <a:bodyPr/>
                    <a:lstStyle/>
                    <a:p>
                      <a:r>
                        <a:rPr lang="en-US" sz="1200" dirty="0"/>
                        <a:t>Budget</a:t>
                      </a:r>
                    </a:p>
                  </a:txBody>
                  <a:tcPr marL="91438" marR="91438" marT="45714" marB="45714"/>
                </a:tc>
                <a:tc>
                  <a:txBody>
                    <a:bodyPr/>
                    <a:lstStyle/>
                    <a:p>
                      <a:r>
                        <a:rPr lang="en-US" sz="1200" dirty="0"/>
                        <a:t>%</a:t>
                      </a:r>
                    </a:p>
                  </a:txBody>
                  <a:tcPr marL="91438" marR="91438" marT="45714" marB="45714"/>
                </a:tc>
                <a:tc>
                  <a:txBody>
                    <a:bodyPr/>
                    <a:lstStyle/>
                    <a:p>
                      <a:r>
                        <a:rPr lang="en-US" sz="1200" dirty="0"/>
                        <a:t>Type</a:t>
                      </a:r>
                    </a:p>
                  </a:txBody>
                  <a:tcPr marL="91438" marR="91438" marT="45714" marB="45714"/>
                </a:tc>
                <a:tc>
                  <a:txBody>
                    <a:bodyPr/>
                    <a:lstStyle/>
                    <a:p>
                      <a:r>
                        <a:rPr lang="en-US" sz="1200" dirty="0"/>
                        <a:t>Why This Category?</a:t>
                      </a:r>
                    </a:p>
                  </a:txBody>
                  <a:tcPr marL="91438" marR="91438" marT="45714" marB="45714"/>
                </a:tc>
                <a:tc>
                  <a:txBody>
                    <a:bodyPr/>
                    <a:lstStyle/>
                    <a:p>
                      <a:pPr algn="ctr"/>
                      <a:r>
                        <a:rPr lang="en-US" sz="1200" dirty="0"/>
                        <a:t>Metric </a:t>
                      </a:r>
                      <a:r>
                        <a:rPr lang="en-US" sz="1200" b="1" kern="1200" dirty="0">
                          <a:solidFill>
                            <a:schemeClr val="lt1"/>
                          </a:solidFill>
                          <a:latin typeface="+mn-lt"/>
                          <a:ea typeface="+mn-ea"/>
                          <a:cs typeface="+mn-cs"/>
                        </a:rPr>
                        <a:t>Calculation</a:t>
                      </a:r>
                      <a:r>
                        <a:rPr lang="en-US" sz="1000" dirty="0"/>
                        <a:t> </a:t>
                      </a:r>
                    </a:p>
                  </a:txBody>
                  <a:tcPr marL="91438" marR="91438" marT="45714" marB="45714">
                    <a:solidFill>
                      <a:schemeClr val="tx2">
                        <a:lumMod val="75000"/>
                      </a:schemeClr>
                    </a:solidFill>
                  </a:tcPr>
                </a:tc>
                <a:tc>
                  <a:txBody>
                    <a:bodyPr/>
                    <a:lstStyle/>
                    <a:p>
                      <a:pPr algn="ctr"/>
                      <a:r>
                        <a:rPr lang="en-US" sz="1200" dirty="0"/>
                        <a:t>Frequency of Data Collection</a:t>
                      </a:r>
                    </a:p>
                  </a:txBody>
                  <a:tcPr marL="91438" marR="91438" marT="45714" marB="45714">
                    <a:solidFill>
                      <a:schemeClr val="tx2">
                        <a:lumMod val="75000"/>
                      </a:schemeClr>
                    </a:solidFill>
                  </a:tcPr>
                </a:tc>
                <a:tc>
                  <a:txBody>
                    <a:bodyPr/>
                    <a:lstStyle/>
                    <a:p>
                      <a:pPr algn="ctr"/>
                      <a:r>
                        <a:rPr lang="en-US" sz="1200" dirty="0"/>
                        <a:t>Why These Metrics?</a:t>
                      </a:r>
                    </a:p>
                  </a:txBody>
                  <a:tcPr marL="91438" marR="91438" marT="45714" marB="45714">
                    <a:solidFill>
                      <a:schemeClr val="tx2">
                        <a:lumMod val="75000"/>
                      </a:schemeClr>
                    </a:solidFill>
                  </a:tcPr>
                </a:tc>
                <a:extLst>
                  <a:ext uri="{0D108BD9-81ED-4DB2-BD59-A6C34878D82A}">
                    <a16:rowId xmlns:a16="http://schemas.microsoft.com/office/drawing/2014/main" val="10000"/>
                  </a:ext>
                </a:extLst>
              </a:tr>
              <a:tr h="417291">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Facebook</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$300,000</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30%</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Digital</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With target age of 50…..</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What Metric(s) can you calculate with this data?</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Weekly</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Because our goal is more repeat users …</a:t>
                      </a:r>
                    </a:p>
                  </a:txBody>
                  <a:tcPr marL="91438" marR="91438" marT="45714" marB="45714"/>
                </a:tc>
                <a:extLst>
                  <a:ext uri="{0D108BD9-81ED-4DB2-BD59-A6C34878D82A}">
                    <a16:rowId xmlns:a16="http://schemas.microsoft.com/office/drawing/2014/main" val="10001"/>
                  </a:ext>
                </a:extLst>
              </a:tr>
              <a:tr h="417291">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Twitter</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$100,000</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10%</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Digital</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Twitter and Facebook…..</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What Metric(s) can you calculate with this data?</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Daily</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More endorsements will lead to …</a:t>
                      </a:r>
                    </a:p>
                  </a:txBody>
                  <a:tcPr marL="91438" marR="91438" marT="45714" marB="45714"/>
                </a:tc>
                <a:extLst>
                  <a:ext uri="{0D108BD9-81ED-4DB2-BD59-A6C34878D82A}">
                    <a16:rowId xmlns:a16="http://schemas.microsoft.com/office/drawing/2014/main" val="10002"/>
                  </a:ext>
                </a:extLst>
              </a:tr>
              <a:tr h="643078">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LinkedIn</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$250,000</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25%</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Digital</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Because the buyers …</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What Metric(s) can you calculate with this data?</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Monthly</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To build a community on this site, we must measure …</a:t>
                      </a:r>
                    </a:p>
                  </a:txBody>
                  <a:tcPr marL="91438" marR="91438" marT="45714" marB="45714"/>
                </a:tc>
                <a:extLst>
                  <a:ext uri="{0D108BD9-81ED-4DB2-BD59-A6C34878D82A}">
                    <a16:rowId xmlns:a16="http://schemas.microsoft.com/office/drawing/2014/main" val="10003"/>
                  </a:ext>
                </a:extLst>
              </a:tr>
              <a:tr h="566914">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Radio</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$100,000</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10%</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Traditional</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We will focus our radio efforts ….</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What Metric(s) can you calculate with this data?</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Bi-Monthly</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By knowing which radio  programs our buyers prefer, we can …</a:t>
                      </a:r>
                    </a:p>
                  </a:txBody>
                  <a:tcPr marL="91438" marR="91438" marT="45714" marB="45714"/>
                </a:tc>
                <a:extLst>
                  <a:ext uri="{0D108BD9-81ED-4DB2-BD59-A6C34878D82A}">
                    <a16:rowId xmlns:a16="http://schemas.microsoft.com/office/drawing/2014/main" val="10004"/>
                  </a:ext>
                </a:extLst>
              </a:tr>
              <a:tr h="417291">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Outdoor Billboards</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$150,000</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15%</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Traditional</a:t>
                      </a:r>
                    </a:p>
                  </a:txBody>
                  <a:tcPr marL="91438" marR="91438" marT="45714" marB="4571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Verdana" panose="020B0604030504040204" pitchFamily="34" charset="0"/>
                          <a:ea typeface="Verdana" panose="020B0604030504040204" pitchFamily="34" charset="0"/>
                          <a:cs typeface="Verdana" panose="020B0604030504040204" pitchFamily="34" charset="0"/>
                        </a:rPr>
                        <a:t>For billboards…..</a:t>
                      </a:r>
                    </a:p>
                  </a:txBody>
                  <a:tcPr marL="91438" marR="91438" marT="45714" marB="45714"/>
                </a:tc>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What Metric(s) can you calculate with this data?</a:t>
                      </a:r>
                    </a:p>
                  </a:txBody>
                  <a:tcPr marL="91438" marR="91438" marT="45714" marB="4571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Verdana" panose="020B0604030504040204" pitchFamily="34" charset="0"/>
                          <a:ea typeface="Verdana" panose="020B0604030504040204" pitchFamily="34" charset="0"/>
                          <a:cs typeface="Verdana" panose="020B0604030504040204" pitchFamily="34" charset="0"/>
                        </a:rPr>
                        <a:t>Quarterly</a:t>
                      </a:r>
                    </a:p>
                  </a:txBody>
                  <a:tcPr marL="91438" marR="91438" marT="45714" marB="4571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Verdana" panose="020B0604030504040204" pitchFamily="34" charset="0"/>
                          <a:ea typeface="Verdana" panose="020B0604030504040204" pitchFamily="34" charset="0"/>
                          <a:cs typeface="Verdana" panose="020B0604030504040204" pitchFamily="34" charset="0"/>
                        </a:rPr>
                        <a:t>To determine the best locations for our ads …</a:t>
                      </a:r>
                    </a:p>
                  </a:txBody>
                  <a:tcPr marL="91438" marR="91438" marT="45714" marB="45714"/>
                </a:tc>
                <a:extLst>
                  <a:ext uri="{0D108BD9-81ED-4DB2-BD59-A6C34878D82A}">
                    <a16:rowId xmlns:a16="http://schemas.microsoft.com/office/drawing/2014/main" val="10005"/>
                  </a:ext>
                </a:extLst>
              </a:tr>
              <a:tr h="516298">
                <a:tc>
                  <a:txBody>
                    <a:bodyPr/>
                    <a:lstStyle/>
                    <a:p>
                      <a:r>
                        <a:rPr lang="en-US" sz="1000" dirty="0">
                          <a:latin typeface="Verdana" panose="020B0604030504040204" pitchFamily="34" charset="0"/>
                          <a:ea typeface="Verdana" panose="020B0604030504040204" pitchFamily="34" charset="0"/>
                          <a:cs typeface="Verdana" panose="020B0604030504040204" pitchFamily="34" charset="0"/>
                        </a:rPr>
                        <a:t>TOTAL</a:t>
                      </a:r>
                    </a:p>
                  </a:txBody>
                  <a:tcPr marL="91438" marR="91438" marT="45714" marB="45714">
                    <a:solidFill>
                      <a:schemeClr val="accent6"/>
                    </a:solidFill>
                  </a:tcPr>
                </a:tc>
                <a:tc>
                  <a:txBody>
                    <a:bodyPr/>
                    <a:lstStyle/>
                    <a:p>
                      <a:r>
                        <a:rPr lang="en-US" sz="1000" b="1" dirty="0">
                          <a:latin typeface="Verdana" panose="020B0604030504040204" pitchFamily="34" charset="0"/>
                          <a:ea typeface="Verdana" panose="020B0604030504040204" pitchFamily="34" charset="0"/>
                          <a:cs typeface="Verdana" panose="020B0604030504040204" pitchFamily="34" charset="0"/>
                        </a:rPr>
                        <a:t>$1,000,000</a:t>
                      </a:r>
                    </a:p>
                  </a:txBody>
                  <a:tcPr marL="91438" marR="91438" marT="45714" marB="45714"/>
                </a:tc>
                <a:tc>
                  <a:txBody>
                    <a:bodyPr/>
                    <a:lstStyle/>
                    <a:p>
                      <a:r>
                        <a:rPr lang="en-US" sz="1000" b="1" dirty="0">
                          <a:latin typeface="Verdana" panose="020B0604030504040204" pitchFamily="34" charset="0"/>
                          <a:ea typeface="Verdana" panose="020B0604030504040204" pitchFamily="34" charset="0"/>
                          <a:cs typeface="Verdana" panose="020B0604030504040204" pitchFamily="34" charset="0"/>
                        </a:rPr>
                        <a:t>100%</a:t>
                      </a:r>
                    </a:p>
                  </a:txBody>
                  <a:tcPr marL="91438" marR="91438" marT="45714" marB="45714"/>
                </a:tc>
                <a:tc>
                  <a:txBody>
                    <a:bodyPr/>
                    <a:lstStyle/>
                    <a:p>
                      <a:endParaRPr lang="en-US" sz="1200" dirty="0"/>
                    </a:p>
                  </a:txBody>
                  <a:tcPr marL="91438" marR="91438" marT="45714" marB="45714">
                    <a:noFill/>
                  </a:tcPr>
                </a:tc>
                <a:tc>
                  <a:txBody>
                    <a:bodyPr/>
                    <a:lstStyle/>
                    <a:p>
                      <a:endParaRPr lang="en-US" sz="1200" dirty="0"/>
                    </a:p>
                  </a:txBody>
                  <a:tcPr marL="91438" marR="91438" marT="45714" marB="45714">
                    <a:noFill/>
                  </a:tcPr>
                </a:tc>
                <a:tc>
                  <a:txBody>
                    <a:bodyPr/>
                    <a:lstStyle/>
                    <a:p>
                      <a:endParaRPr lang="en-US" sz="1200" dirty="0"/>
                    </a:p>
                  </a:txBody>
                  <a:tcPr marL="91438" marR="91438" marT="45714" marB="45714">
                    <a:noFill/>
                  </a:tcPr>
                </a:tc>
                <a:tc>
                  <a:txBody>
                    <a:bodyPr/>
                    <a:lstStyle/>
                    <a:p>
                      <a:endParaRPr lang="en-US" sz="1200" dirty="0"/>
                    </a:p>
                  </a:txBody>
                  <a:tcPr marL="91438" marR="91438" marT="45714" marB="45714">
                    <a:noFill/>
                  </a:tcPr>
                </a:tc>
                <a:tc>
                  <a:txBody>
                    <a:bodyPr/>
                    <a:lstStyle/>
                    <a:p>
                      <a:endParaRPr lang="en-US" sz="1200" dirty="0"/>
                    </a:p>
                  </a:txBody>
                  <a:tcPr marL="91438" marR="91438" marT="45714" marB="45714">
                    <a:noFill/>
                  </a:tcPr>
                </a:tc>
                <a:extLst>
                  <a:ext uri="{0D108BD9-81ED-4DB2-BD59-A6C34878D82A}">
                    <a16:rowId xmlns:a16="http://schemas.microsoft.com/office/drawing/2014/main" val="10006"/>
                  </a:ext>
                </a:extLst>
              </a:tr>
            </a:tbl>
          </a:graphicData>
        </a:graphic>
      </p:graphicFrame>
      <p:sp>
        <p:nvSpPr>
          <p:cNvPr id="21582" name="Rectangle 13">
            <a:extLst>
              <a:ext uri="{FF2B5EF4-FFF2-40B4-BE49-F238E27FC236}">
                <a16:creationId xmlns:a16="http://schemas.microsoft.com/office/drawing/2014/main" id="{CC5520C4-2FE2-5B90-3A22-AB73EC4127DE}"/>
              </a:ext>
            </a:extLst>
          </p:cNvPr>
          <p:cNvSpPr>
            <a:spLocks noChangeArrowheads="1"/>
          </p:cNvSpPr>
          <p:nvPr/>
        </p:nvSpPr>
        <p:spPr bwMode="auto">
          <a:xfrm>
            <a:off x="487363" y="1746250"/>
            <a:ext cx="112172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i="1">
                <a:latin typeface="Verdana" panose="020B0604030504040204" pitchFamily="34" charset="0"/>
                <a:ea typeface="Verdana" panose="020B0604030504040204" pitchFamily="34" charset="0"/>
                <a:cs typeface="Verdana" panose="020B0604030504040204" pitchFamily="34" charset="0"/>
              </a:rPr>
              <a:t>SAMPLE CHART:  </a:t>
            </a:r>
            <a:r>
              <a:rPr lang="en-US" altLang="en-US" sz="1100" b="1" i="1">
                <a:latin typeface="Verdana" panose="020B0604030504040204" pitchFamily="34" charset="0"/>
                <a:ea typeface="Verdana" panose="020B0604030504040204" pitchFamily="34" charset="0"/>
                <a:cs typeface="Verdana" panose="020B0604030504040204" pitchFamily="34" charset="0"/>
              </a:rPr>
              <a:t>Replace the contents of the chart below with your own budget items</a:t>
            </a:r>
            <a:r>
              <a:rPr lang="en-US" altLang="en-US" sz="1100" i="1">
                <a:latin typeface="Verdana" panose="020B0604030504040204" pitchFamily="34" charset="0"/>
                <a:ea typeface="Verdana" panose="020B0604030504040204" pitchFamily="34" charset="0"/>
                <a:cs typeface="Verdana" panose="020B0604030504040204" pitchFamily="34" charset="0"/>
              </a:rPr>
              <a:t>. </a:t>
            </a:r>
          </a:p>
        </p:txBody>
      </p:sp>
      <p:sp>
        <p:nvSpPr>
          <p:cNvPr id="21583" name="Rectangle 5">
            <a:extLst>
              <a:ext uri="{FF2B5EF4-FFF2-40B4-BE49-F238E27FC236}">
                <a16:creationId xmlns:a16="http://schemas.microsoft.com/office/drawing/2014/main" id="{E33CCCCC-90B7-597A-7C9A-566524C2245B}"/>
              </a:ext>
            </a:extLst>
          </p:cNvPr>
          <p:cNvSpPr>
            <a:spLocks noChangeArrowheads="1"/>
          </p:cNvSpPr>
          <p:nvPr/>
        </p:nvSpPr>
        <p:spPr bwMode="auto">
          <a:xfrm>
            <a:off x="211138" y="5845175"/>
            <a:ext cx="7866062"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100" b="1">
                <a:solidFill>
                  <a:srgbClr val="C00000"/>
                </a:solidFill>
                <a:latin typeface="Verdana" panose="020B0604030504040204" pitchFamily="34" charset="0"/>
                <a:ea typeface="Verdana" panose="020B0604030504040204" pitchFamily="34" charset="0"/>
                <a:cs typeface="Verdana" panose="020B0604030504040204" pitchFamily="34" charset="0"/>
              </a:rPr>
              <a:t>For Metrics, consider these questions: </a:t>
            </a:r>
            <a:r>
              <a:rPr lang="en-US" altLang="en-US" sz="1100" i="1">
                <a:latin typeface="Verdana" panose="020B0604030504040204" pitchFamily="34" charset="0"/>
                <a:ea typeface="Verdana" panose="020B0604030504040204" pitchFamily="34" charset="0"/>
                <a:cs typeface="Verdana" panose="020B0604030504040204" pitchFamily="34" charset="0"/>
              </a:rPr>
              <a:t>How will you measure your campaign’s performance? What are the key data items you need? How frequently will you collect these data items? What metrics will you calculate, based on the campaign data? Why are these metrics useful? </a:t>
            </a:r>
          </a:p>
        </p:txBody>
      </p:sp>
      <p:sp>
        <p:nvSpPr>
          <p:cNvPr id="21584" name="Rectangle 11">
            <a:extLst>
              <a:ext uri="{FF2B5EF4-FFF2-40B4-BE49-F238E27FC236}">
                <a16:creationId xmlns:a16="http://schemas.microsoft.com/office/drawing/2014/main" id="{A5165F59-0A1E-C801-FE28-35A960C0E363}"/>
              </a:ext>
            </a:extLst>
          </p:cNvPr>
          <p:cNvSpPr>
            <a:spLocks noChangeArrowheads="1"/>
          </p:cNvSpPr>
          <p:nvPr/>
        </p:nvSpPr>
        <p:spPr bwMode="auto">
          <a:xfrm>
            <a:off x="142875" y="174625"/>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solidFill>
                  <a:srgbClr val="FF0000"/>
                </a:solidFill>
                <a:latin typeface="Helvetica" pitchFamily="2" charset="0"/>
                <a:ea typeface="Helvetica" pitchFamily="2" charset="0"/>
                <a:cs typeface="Helvetica" pitchFamily="2" charset="0"/>
              </a:rPr>
              <a:t> </a:t>
            </a:r>
            <a:r>
              <a:rPr lang="en-US" altLang="en-US" sz="1800">
                <a:solidFill>
                  <a:srgbClr val="58738E"/>
                </a:solidFill>
                <a:latin typeface="Helvetica" pitchFamily="2" charset="0"/>
                <a:ea typeface="Helvetica" pitchFamily="2" charset="0"/>
                <a:cs typeface="Helvetica" pitchFamily="2" charset="0"/>
              </a:rPr>
              <a:t>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1494</TotalTime>
  <Words>1400</Words>
  <Application>Microsoft Macintosh PowerPoint</Application>
  <PresentationFormat>Widescreen</PresentationFormat>
  <Paragraphs>208</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Helvetica</vt:lpstr>
      <vt:lpstr>Segoe UI</vt:lpstr>
      <vt:lpstr>Segoe UI Light</vt:lpstr>
      <vt:lpstr>Verdana</vt:lpstr>
      <vt:lpstr>Office Theme</vt:lpstr>
      <vt:lpstr>Company:  Enter Company name here   Campaign:  Enter Campaign name here   Product or Service:  Enter Product or Service name here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JWI 518 Assignment 2 Template</dc:title>
  <dc:creator>Dr. Cedric Alford</dc:creator>
  <cp:lastModifiedBy>Hady Al Shayeb</cp:lastModifiedBy>
  <cp:revision>48</cp:revision>
  <dcterms:created xsi:type="dcterms:W3CDTF">2019-05-22T12:08:51Z</dcterms:created>
  <dcterms:modified xsi:type="dcterms:W3CDTF">2023-01-01T17:28:36Z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calford@lswo.com</vt:lpwstr>
  </property>
  <property fmtid="{D5CDD505-2E9C-101B-9397-08002B2CF9AE}" pid="5" name="MSIP_Label_f42aa342-8706-4288-bd11-ebb85995028c_SetDate">
    <vt:lpwstr>2019-05-22T12:09:19.3413585Z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ActionId">
    <vt:lpwstr>077de2e8-0c32-4577-b9e3-b448a46df071</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ies>
</file>