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53"/>
    <p:restoredTop sz="54624"/>
  </p:normalViewPr>
  <p:slideViewPr>
    <p:cSldViewPr snapToGrid="0">
      <p:cViewPr varScale="1">
        <p:scale>
          <a:sx n="69" d="100"/>
          <a:sy n="69" d="100"/>
        </p:scale>
        <p:origin x="18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CF901-D157-BA40-9084-FAA9E4D831FB}" type="datetimeFigureOut">
              <a:rPr lang="sv-FI" smtClean="0"/>
              <a:t>12-10-2024</a:t>
            </a:fld>
            <a:endParaRPr lang="sv-FI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FI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785B8-64CC-7041-9B11-D88785818308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46134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Agenda </a:t>
            </a:r>
          </a:p>
          <a:p>
            <a:endParaRPr lang="sv-FI" dirty="0"/>
          </a:p>
          <a:p>
            <a:r>
              <a:rPr lang="sv-FI" dirty="0">
                <a:solidFill>
                  <a:srgbClr val="0E0E0E"/>
                </a:solidFill>
                <a:effectLst/>
                <a:latin typeface=".SF NS"/>
              </a:rPr>
              <a:t>• </a:t>
            </a:r>
            <a:r>
              <a:rPr lang="sv-FI" b="1" dirty="0">
                <a:solidFill>
                  <a:srgbClr val="0E0E0E"/>
                </a:solidFill>
                <a:effectLst/>
                <a:latin typeface=".SF NS"/>
              </a:rPr>
              <a:t>Introduction to the Vegan Market</a:t>
            </a:r>
            <a:endParaRPr lang="sv-FI" dirty="0">
              <a:solidFill>
                <a:srgbClr val="0E0E0E"/>
              </a:solidFill>
              <a:effectLst/>
              <a:latin typeface=".SF NS"/>
            </a:endParaRPr>
          </a:p>
          <a:p>
            <a:r>
              <a:rPr lang="sv-FI" dirty="0">
                <a:solidFill>
                  <a:srgbClr val="0E0E0E"/>
                </a:solidFill>
                <a:effectLst/>
                <a:latin typeface=".SF NS"/>
              </a:rPr>
              <a:t>• Brief context on market trends and the opportunity for vegan products.</a:t>
            </a:r>
          </a:p>
          <a:p>
            <a:r>
              <a:rPr lang="sv-FI" dirty="0">
                <a:solidFill>
                  <a:srgbClr val="0E0E0E"/>
                </a:solidFill>
                <a:effectLst/>
                <a:latin typeface=".SF NS"/>
              </a:rPr>
              <a:t>• </a:t>
            </a:r>
            <a:r>
              <a:rPr lang="sv-FI" b="1" dirty="0">
                <a:solidFill>
                  <a:srgbClr val="0E0E0E"/>
                </a:solidFill>
                <a:effectLst/>
                <a:latin typeface=".SF NS"/>
              </a:rPr>
              <a:t>Part 1: Benchmarking Analysis of Competitors</a:t>
            </a:r>
            <a:endParaRPr lang="sv-FI" dirty="0">
              <a:solidFill>
                <a:srgbClr val="0E0E0E"/>
              </a:solidFill>
              <a:effectLst/>
              <a:latin typeface=".SF NS"/>
            </a:endParaRPr>
          </a:p>
          <a:p>
            <a:r>
              <a:rPr lang="sv-FI" dirty="0">
                <a:solidFill>
                  <a:srgbClr val="0E0E0E"/>
                </a:solidFill>
                <a:effectLst/>
                <a:latin typeface=".SF NS"/>
              </a:rPr>
              <a:t>• Competitor Overview</a:t>
            </a:r>
          </a:p>
          <a:p>
            <a:r>
              <a:rPr lang="sv-FI" dirty="0">
                <a:solidFill>
                  <a:srgbClr val="0E0E0E"/>
                </a:solidFill>
                <a:effectLst/>
                <a:latin typeface=".SF NS"/>
              </a:rPr>
              <a:t>• Comparison of Extended Marketing Mix (7Ps)</a:t>
            </a:r>
          </a:p>
          <a:p>
            <a:r>
              <a:rPr lang="sv-FI" dirty="0">
                <a:solidFill>
                  <a:srgbClr val="0E0E0E"/>
                </a:solidFill>
                <a:effectLst/>
                <a:latin typeface=".SF NS"/>
              </a:rPr>
              <a:t>• Key Insights and Lessons Learned</a:t>
            </a:r>
          </a:p>
          <a:p>
            <a:r>
              <a:rPr lang="sv-FI" dirty="0">
                <a:solidFill>
                  <a:srgbClr val="0E0E0E"/>
                </a:solidFill>
                <a:effectLst/>
                <a:latin typeface=".SF NS"/>
              </a:rPr>
              <a:t>• </a:t>
            </a:r>
            <a:r>
              <a:rPr lang="sv-FI" b="1" dirty="0">
                <a:solidFill>
                  <a:srgbClr val="0E0E0E"/>
                </a:solidFill>
                <a:effectLst/>
                <a:latin typeface=".SF NS"/>
              </a:rPr>
              <a:t>Part 2: Marketing &amp; Media Plan</a:t>
            </a:r>
            <a:endParaRPr lang="sv-FI" dirty="0">
              <a:solidFill>
                <a:srgbClr val="0E0E0E"/>
              </a:solidFill>
              <a:effectLst/>
              <a:latin typeface=".SF NS"/>
            </a:endParaRPr>
          </a:p>
          <a:p>
            <a:r>
              <a:rPr lang="sv-FI" dirty="0">
                <a:solidFill>
                  <a:srgbClr val="0E0E0E"/>
                </a:solidFill>
                <a:effectLst/>
                <a:latin typeface=".SF NS"/>
              </a:rPr>
              <a:t>• Marketing Strategy for the New Vegan Range</a:t>
            </a:r>
          </a:p>
          <a:p>
            <a:r>
              <a:rPr lang="sv-FI" dirty="0">
                <a:solidFill>
                  <a:srgbClr val="0E0E0E"/>
                </a:solidFill>
                <a:effectLst/>
                <a:latin typeface=".SF NS"/>
              </a:rPr>
              <a:t>• Media Plan (Digital &amp; Offline)</a:t>
            </a:r>
          </a:p>
          <a:p>
            <a:r>
              <a:rPr lang="sv-FI" dirty="0">
                <a:solidFill>
                  <a:srgbClr val="0E0E0E"/>
                </a:solidFill>
                <a:effectLst/>
                <a:latin typeface=".SF NS"/>
              </a:rPr>
              <a:t>• Budget, Implementation, and Monitoring</a:t>
            </a:r>
          </a:p>
          <a:p>
            <a:r>
              <a:rPr lang="sv-FI" dirty="0">
                <a:solidFill>
                  <a:srgbClr val="0E0E0E"/>
                </a:solidFill>
                <a:effectLst/>
                <a:latin typeface=".SF NS"/>
              </a:rPr>
              <a:t>• </a:t>
            </a:r>
            <a:r>
              <a:rPr lang="sv-FI" b="1" dirty="0">
                <a:solidFill>
                  <a:srgbClr val="0E0E0E"/>
                </a:solidFill>
                <a:effectLst/>
                <a:latin typeface=".SF NS"/>
              </a:rPr>
              <a:t>Conclusion &amp; Next Steps</a:t>
            </a:r>
            <a:endParaRPr lang="sv-FI" dirty="0">
              <a:solidFill>
                <a:srgbClr val="0E0E0E"/>
              </a:solidFill>
              <a:effectLst/>
              <a:latin typeface=".SF NS"/>
            </a:endParaRPr>
          </a:p>
          <a:p>
            <a:r>
              <a:rPr lang="sv-FI" dirty="0">
                <a:solidFill>
                  <a:srgbClr val="0E0E0E"/>
                </a:solidFill>
                <a:effectLst/>
                <a:latin typeface=".SF NS"/>
              </a:rPr>
              <a:t>• Summarize key takeaways.</a:t>
            </a:r>
          </a:p>
          <a:p>
            <a:r>
              <a:rPr lang="sv-FI" dirty="0">
                <a:solidFill>
                  <a:srgbClr val="0E0E0E"/>
                </a:solidFill>
                <a:effectLst/>
                <a:latin typeface=".SF NS"/>
              </a:rPr>
              <a:t>• Outline the implementation plan.</a:t>
            </a:r>
          </a:p>
          <a:p>
            <a:endParaRPr lang="sv-FI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2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123786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Introduction tothe marketing plan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11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25891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Setting marketing objectives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12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40557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Product value proposition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13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589422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Tactical actions (Product, Price, place)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14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488602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Tactical actions (Promotion, people, process, physical evidence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15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392920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Introduction tothe media plan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16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577533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Media plan for digital channels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17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588178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Media plan for offline channels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18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6559856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Budget allocation and justification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19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009786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Implementation and monitoring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20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73212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Introducing the current vegan food market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3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994064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21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619773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Competitor owerview</a:t>
            </a:r>
          </a:p>
          <a:p>
            <a:endParaRPr lang="sv-FI" dirty="0"/>
          </a:p>
          <a:p>
            <a:r>
              <a:rPr lang="sv-FI" dirty="0"/>
              <a:t>Introducing two major grocery retailers offering vegan products. </a:t>
            </a:r>
          </a:p>
          <a:p>
            <a:pPr marL="0" indent="0">
              <a:buNone/>
            </a:pPr>
            <a:r>
              <a:rPr lang="sv-FI" dirty="0"/>
              <a:t>(S- ryhmä och Lidl) </a:t>
            </a:r>
          </a:p>
          <a:p>
            <a:pPr marL="0" indent="0">
              <a:buNone/>
            </a:pPr>
            <a:r>
              <a:rPr lang="sv-FI" dirty="0"/>
              <a:t>- Brief profile on each company (tex. List of their vegan options)</a:t>
            </a:r>
          </a:p>
          <a:p>
            <a:endParaRPr lang="sv-FI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4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439680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Extend marketing mix on Product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5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770230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Extending marketing mix on price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6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879105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Extending marketing mix on place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7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858052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Extending marketing mix on promotion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8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937052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Extending marketing mix on people, process and phycical evidence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9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11769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Summary from competitor analysis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785B8-64CC-7041-9B11-D88785818308}" type="slidenum">
              <a:rPr lang="sv-FI" smtClean="0"/>
              <a:t>10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78825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75D76B-9349-FD48-0DD6-D0309081D0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91D4D9D-12E8-AF4C-FC19-4C3749B43E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A413E32-C8C2-9FE0-3AE1-4BFEE23FA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C9A32-7050-5B4D-8022-262534973C5D}" type="datetimeFigureOut">
              <a:rPr lang="sv-FI" smtClean="0"/>
              <a:t>12-10-2024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5F02A4-B2DD-7B58-343F-BE8442044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44D841D-0B90-95EC-20DC-830F03392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7B1-3043-F347-B935-7882668BCEF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96241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2243EB-2B83-CF83-5E1C-A5B4AD424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2179F1E-4B65-78FB-EE8E-61B1168DF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6C13C2-A87C-A739-3EAE-4C6C8ACBF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C9A32-7050-5B4D-8022-262534973C5D}" type="datetimeFigureOut">
              <a:rPr lang="sv-FI" smtClean="0"/>
              <a:t>12-10-2024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DCE73F5-EFAB-7AB8-9D6D-E09F9FB27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1A8927-CB33-8687-3D76-CEA2FD601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7B1-3043-F347-B935-7882668BCEF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530044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333A0BB-A7AA-7041-25D3-20B12C144F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546269D-EF61-6D0B-1071-35BA9CBEE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C4F681-3AC9-3567-A91F-C0A0B699D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C9A32-7050-5B4D-8022-262534973C5D}" type="datetimeFigureOut">
              <a:rPr lang="sv-FI" smtClean="0"/>
              <a:t>12-10-2024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588EA46-A7C5-4A21-F803-D6AEE3743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51DFC1A-E470-64A3-1EFC-69605C191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7B1-3043-F347-B935-7882668BCEF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8491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CAD5E0-98BF-3AB5-5944-8B0D364E0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02534FD-8500-CEEE-F826-1930C7C1F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20705F-2DF2-8BBB-D5C2-9B9E3D212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C9A32-7050-5B4D-8022-262534973C5D}" type="datetimeFigureOut">
              <a:rPr lang="sv-FI" smtClean="0"/>
              <a:t>12-10-2024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BA3D10-2A6A-2EAC-E7AD-6B5788B9D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1825E8-0E34-5C47-C13F-C2FE09DF7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7B1-3043-F347-B935-7882668BCEF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40327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F7884A-25A6-D0E5-BA39-E9FDDE833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CB19A41-8175-DDCE-55E3-7A15E5FB3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D5269A2-953F-94EE-3BCB-45C2973C3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C9A32-7050-5B4D-8022-262534973C5D}" type="datetimeFigureOut">
              <a:rPr lang="sv-FI" smtClean="0"/>
              <a:t>12-10-2024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B55B4D-1934-5FA7-3531-5875E5D3F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489B22-3818-159B-197E-8990C71B7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7B1-3043-F347-B935-7882668BCEF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87944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1D9B6-758C-297C-25CA-0FC549CA1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4739A7-F48F-1973-0511-80C0B73AB6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EC4EB22-12DD-25B4-B82D-3AD01E03E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EB701C9-6B7A-C936-3A1D-730B6F1CC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C9A32-7050-5B4D-8022-262534973C5D}" type="datetimeFigureOut">
              <a:rPr lang="sv-FI" smtClean="0"/>
              <a:t>12-10-2024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592854B-DDAB-76B4-9CE1-94847E521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CD3D5F9-26B8-40A5-9325-E06FADA93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7B1-3043-F347-B935-7882668BCEF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80777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C10B93-3B4D-A362-C70C-E2B9CFBA7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4BA4C38-BE56-A282-33A9-E1E2D5DA7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1D21BF3-CBE5-C7B8-2994-86B3A8CFC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AD48128-C475-69D7-9A8F-C39B8B18AC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27349C8-5C5F-F156-F2E1-0FFA015491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62791FF-BD29-AE10-91A5-E1510BA1F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C9A32-7050-5B4D-8022-262534973C5D}" type="datetimeFigureOut">
              <a:rPr lang="sv-FI" smtClean="0"/>
              <a:t>12-10-2024</a:t>
            </a:fld>
            <a:endParaRPr lang="sv-FI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B3537E7-C142-0BB5-81B2-3125FAB6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D200B25-E3F0-E13A-26C0-0FFC97EAF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7B1-3043-F347-B935-7882668BCEF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11534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A5B974-465F-2421-7838-80D1E1713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21F5D3B-DBD6-3FC2-B914-22D87FA27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C9A32-7050-5B4D-8022-262534973C5D}" type="datetimeFigureOut">
              <a:rPr lang="sv-FI" smtClean="0"/>
              <a:t>12-10-2024</a:t>
            </a:fld>
            <a:endParaRPr lang="sv-FI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AC22AF0-AF94-FA04-3328-5C6140F4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B95CA3F-3F62-A4EF-298A-17A4A1B3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7B1-3043-F347-B935-7882668BCEF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44931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66AC47D-6BDB-58CA-AF8B-C8C9E4D95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C9A32-7050-5B4D-8022-262534973C5D}" type="datetimeFigureOut">
              <a:rPr lang="sv-FI" smtClean="0"/>
              <a:t>12-10-2024</a:t>
            </a:fld>
            <a:endParaRPr lang="sv-FI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05072EE-1368-B997-D8F9-0B849A990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C878993-5329-5E32-193D-3EA8CC38E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7B1-3043-F347-B935-7882668BCEF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19682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E8C394-63C4-4DAE-A2D9-663D810CC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E03DFE-C1D6-D0A0-F61B-0B98537A5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20FD02F-B33F-747A-6F23-12044A6ED9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1ED8844-73EC-DC0C-F7CC-726FAFEA4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C9A32-7050-5B4D-8022-262534973C5D}" type="datetimeFigureOut">
              <a:rPr lang="sv-FI" smtClean="0"/>
              <a:t>12-10-2024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D155623-045C-9DA8-27D7-8AC7C4916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A7ABD38-4923-269D-8BCB-054EF974C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7B1-3043-F347-B935-7882668BCEF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91110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255E48-3EDE-C14E-0E84-E30DA7001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4E3C654-18DF-DC9B-0BA8-69CDE19E9E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F7CD337-76E5-4BF4-29CA-F1E9CB975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7A9C6E8-97DA-8C8E-722C-50C79218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C9A32-7050-5B4D-8022-262534973C5D}" type="datetimeFigureOut">
              <a:rPr lang="sv-FI" smtClean="0"/>
              <a:t>12-10-2024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79C3BE7-E9A1-3DED-B52A-897011973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7029E94-981C-E8F0-E869-C7239BD34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17B1-3043-F347-B935-7882668BCEF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135298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941CFF4-C613-4AC1-851A-269CA1102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8A2E004-9F2E-8893-AF5B-57BDFC5C5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79BF96D-CCC5-482B-8A3C-DF4D28BC55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1C9A32-7050-5B4D-8022-262534973C5D}" type="datetimeFigureOut">
              <a:rPr lang="sv-FI" smtClean="0"/>
              <a:t>12-10-2024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1FE0869-18B9-D808-AFCB-60CE45AAF8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12119A0-7D39-ACE4-86DB-86B908AA70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4F17B1-3043-F347-B935-7882668BCEF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6340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s-sourcing.com/partner/musgrave/kesko_log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D335EA5-1BDF-F6E0-54C7-446E177B4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320040"/>
            <a:ext cx="6692827" cy="3892669"/>
          </a:xfrm>
        </p:spPr>
        <p:txBody>
          <a:bodyPr>
            <a:normAutofit/>
          </a:bodyPr>
          <a:lstStyle/>
          <a:p>
            <a:pPr algn="l"/>
            <a:r>
              <a:rPr lang="sv-FI" sz="6600"/>
              <a:t>Launching a new vegan food line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915159-7E55-F164-D84F-F65A2DBDE0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6692827" cy="1569486"/>
          </a:xfrm>
        </p:spPr>
        <p:txBody>
          <a:bodyPr>
            <a:normAutofit/>
          </a:bodyPr>
          <a:lstStyle/>
          <a:p>
            <a:pPr algn="l"/>
            <a:endParaRPr lang="sv-FI" sz="17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dobjekt 3" descr="kesko_logo - AMS Sourcing">
            <a:extLst>
              <a:ext uri="{FF2B5EF4-FFF2-40B4-BE49-F238E27FC236}">
                <a16:creationId xmlns:a16="http://schemas.microsoft.com/office/drawing/2014/main" id="{09392AD6-8A90-EAAB-DBC8-4100CF9718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781544" y="1027388"/>
            <a:ext cx="4087368" cy="45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649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9EDD27-8D73-8435-0DCB-D5AF778A6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Key insights from competitor analysis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B60CA7-0C88-AB48-81C2-5DF2D3330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Summarizing major takeaways</a:t>
            </a:r>
          </a:p>
          <a:p>
            <a:r>
              <a:rPr lang="sv-FI" dirty="0"/>
              <a:t>Identifying opportunities and lessons learned for the new product line</a:t>
            </a:r>
          </a:p>
        </p:txBody>
      </p:sp>
    </p:spTree>
    <p:extLst>
      <p:ext uri="{BB962C8B-B14F-4D97-AF65-F5344CB8AC3E}">
        <p14:creationId xmlns:p14="http://schemas.microsoft.com/office/powerpoint/2010/main" val="1979753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19C84A-3F38-32C7-A791-52AEA53AF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Owerview of the new vegan product line strategy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9275B8-264C-5DF1-F470-A2821B9DE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Short introduction to the marketing plan for my product line</a:t>
            </a:r>
          </a:p>
          <a:p>
            <a:r>
              <a:rPr lang="sv-FI" dirty="0"/>
              <a:t>Including a swot of the supermarkets ( K-Supermarket)  current position</a:t>
            </a:r>
          </a:p>
        </p:txBody>
      </p:sp>
    </p:spTree>
    <p:extLst>
      <p:ext uri="{BB962C8B-B14F-4D97-AF65-F5344CB8AC3E}">
        <p14:creationId xmlns:p14="http://schemas.microsoft.com/office/powerpoint/2010/main" val="2248434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7711EB-2A6B-2C8D-ED87-EE0B3EEF4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Smart marketing objectives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7E5C376-3773-62A0-7B71-E20820337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Objectives for launching the new vegan product line</a:t>
            </a:r>
          </a:p>
          <a:p>
            <a:r>
              <a:rPr lang="sv-FI" dirty="0"/>
              <a:t>Focusing on growth, customer acquisition and market penetration. </a:t>
            </a:r>
          </a:p>
        </p:txBody>
      </p:sp>
    </p:spTree>
    <p:extLst>
      <p:ext uri="{BB962C8B-B14F-4D97-AF65-F5344CB8AC3E}">
        <p14:creationId xmlns:p14="http://schemas.microsoft.com/office/powerpoint/2010/main" val="3541450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4820D5-A8C4-5B28-19FB-5155C690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New product value proposition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79AE77-A59B-39BB-615C-28B8C1FF6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Explaining howthe new vegan line provides value to customers</a:t>
            </a:r>
          </a:p>
          <a:p>
            <a:r>
              <a:rPr lang="sv-FI" dirty="0"/>
              <a:t>Emphasising on sutainability and ethical sourcing</a:t>
            </a:r>
          </a:p>
        </p:txBody>
      </p:sp>
    </p:spTree>
    <p:extLst>
      <p:ext uri="{BB962C8B-B14F-4D97-AF65-F5344CB8AC3E}">
        <p14:creationId xmlns:p14="http://schemas.microsoft.com/office/powerpoint/2010/main" val="768533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F93DD0-5DC3-5E74-6D0F-6694D67A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Tactical actions for product, price and place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1BFC83-8E22-C5D6-332D-D13A39ED4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Outlining specific actions for product development, pricing and distribution strategies</a:t>
            </a:r>
          </a:p>
        </p:txBody>
      </p:sp>
    </p:spTree>
    <p:extLst>
      <p:ext uri="{BB962C8B-B14F-4D97-AF65-F5344CB8AC3E}">
        <p14:creationId xmlns:p14="http://schemas.microsoft.com/office/powerpoint/2010/main" val="1511981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6A5621-33A5-91BA-F097-C2C8C5DEF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Tactical actions for promotion and customer experience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7132B61-F877-4142-5A0A-76DF745CF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Focusing on a promotion strategy </a:t>
            </a:r>
          </a:p>
        </p:txBody>
      </p:sp>
    </p:spTree>
    <p:extLst>
      <p:ext uri="{BB962C8B-B14F-4D97-AF65-F5344CB8AC3E}">
        <p14:creationId xmlns:p14="http://schemas.microsoft.com/office/powerpoint/2010/main" val="2774412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3B32C7-F067-12EA-62E3-88B808EEC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Media Plan Overview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7AE6EE8-F7EA-518A-DAE1-9713D3EA0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Explaining the need for a multi channel media strategy</a:t>
            </a:r>
          </a:p>
          <a:p>
            <a:r>
              <a:rPr lang="sv-FI" dirty="0"/>
              <a:t>Remember to link the media plan to the marketing objectives</a:t>
            </a:r>
          </a:p>
        </p:txBody>
      </p:sp>
    </p:spTree>
    <p:extLst>
      <p:ext uri="{BB962C8B-B14F-4D97-AF65-F5344CB8AC3E}">
        <p14:creationId xmlns:p14="http://schemas.microsoft.com/office/powerpoint/2010/main" val="3115653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C1C8B4-ABC8-A28F-5969-00AB8821D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Digital marketing strategy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4DBFDE5-0797-C4CF-440C-4B4111625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Recommended digital marketing channels. Social media, search engine optimization and using possible influencers</a:t>
            </a:r>
          </a:p>
          <a:p>
            <a:r>
              <a:rPr lang="sv-FI" dirty="0"/>
              <a:t>Justificate basing on target audience and market trends</a:t>
            </a:r>
          </a:p>
        </p:txBody>
      </p:sp>
    </p:spTree>
    <p:extLst>
      <p:ext uri="{BB962C8B-B14F-4D97-AF65-F5344CB8AC3E}">
        <p14:creationId xmlns:p14="http://schemas.microsoft.com/office/powerpoint/2010/main" val="1927915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77FC87-6E72-5449-1A48-DEB8083CF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Offline marketing strategy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6430D2-29A5-A492-D861-C77AA1817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Traditional media, in store promotions and even events</a:t>
            </a:r>
          </a:p>
          <a:p>
            <a:r>
              <a:rPr lang="sv-FI" dirty="0"/>
              <a:t>How will offline activities support brand awareness and sales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426433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3EC4CB-B5D3-34AB-8B15-581228BC3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Media budget breakdown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B77353-B8D9-DB0A-2272-567CBAF92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Presenting th emedia budget with presentage allocations to each channel</a:t>
            </a:r>
          </a:p>
          <a:p>
            <a:r>
              <a:rPr lang="sv-FI" dirty="0"/>
              <a:t>Give reasons to support campaing goals and audience insights</a:t>
            </a:r>
          </a:p>
        </p:txBody>
      </p:sp>
    </p:spTree>
    <p:extLst>
      <p:ext uri="{BB962C8B-B14F-4D97-AF65-F5344CB8AC3E}">
        <p14:creationId xmlns:p14="http://schemas.microsoft.com/office/powerpoint/2010/main" val="292813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16C1FC1-01A4-0A85-230B-CCCFB14BB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Presentation overview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C9BDF3FE-A7B2-5476-6CC6-1F8A89232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065252"/>
              </p:ext>
            </p:extLst>
          </p:nvPr>
        </p:nvGraphicFramePr>
        <p:xfrm>
          <a:off x="4654296" y="778981"/>
          <a:ext cx="7214618" cy="52726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7458">
                  <a:extLst>
                    <a:ext uri="{9D8B030D-6E8A-4147-A177-3AD203B41FA5}">
                      <a16:colId xmlns:a16="http://schemas.microsoft.com/office/drawing/2014/main" val="1172084611"/>
                    </a:ext>
                  </a:extLst>
                </a:gridCol>
                <a:gridCol w="2914076">
                  <a:extLst>
                    <a:ext uri="{9D8B030D-6E8A-4147-A177-3AD203B41FA5}">
                      <a16:colId xmlns:a16="http://schemas.microsoft.com/office/drawing/2014/main" val="3306983093"/>
                    </a:ext>
                  </a:extLst>
                </a:gridCol>
                <a:gridCol w="2923084">
                  <a:extLst>
                    <a:ext uri="{9D8B030D-6E8A-4147-A177-3AD203B41FA5}">
                      <a16:colId xmlns:a16="http://schemas.microsoft.com/office/drawing/2014/main" val="2709374393"/>
                    </a:ext>
                  </a:extLst>
                </a:gridCol>
              </a:tblGrid>
              <a:tr h="410479">
                <a:tc>
                  <a:txBody>
                    <a:bodyPr/>
                    <a:lstStyle/>
                    <a:p>
                      <a:endParaRPr lang="sv-FI" sz="1800"/>
                    </a:p>
                  </a:txBody>
                  <a:tcPr marL="92275" marR="92275" marT="46137" marB="46137"/>
                </a:tc>
                <a:tc>
                  <a:txBody>
                    <a:bodyPr/>
                    <a:lstStyle/>
                    <a:p>
                      <a:r>
                        <a:rPr lang="sv-FI" sz="1800"/>
                        <a:t>Prisma</a:t>
                      </a:r>
                    </a:p>
                  </a:txBody>
                  <a:tcPr marL="92275" marR="92275" marT="46137" marB="46137"/>
                </a:tc>
                <a:tc>
                  <a:txBody>
                    <a:bodyPr/>
                    <a:lstStyle/>
                    <a:p>
                      <a:r>
                        <a:rPr lang="sv-FI" sz="1800"/>
                        <a:t>Lidl</a:t>
                      </a:r>
                    </a:p>
                  </a:txBody>
                  <a:tcPr marL="92275" marR="92275" marT="46137" marB="46137"/>
                </a:tc>
                <a:extLst>
                  <a:ext uri="{0D108BD9-81ED-4DB2-BD59-A6C34878D82A}">
                    <a16:rowId xmlns:a16="http://schemas.microsoft.com/office/drawing/2014/main" val="547562358"/>
                  </a:ext>
                </a:extLst>
              </a:tr>
              <a:tr h="808234">
                <a:tc>
                  <a:txBody>
                    <a:bodyPr/>
                    <a:lstStyle/>
                    <a:p>
                      <a:r>
                        <a:rPr lang="sv-FI" sz="1800"/>
                        <a:t>Product</a:t>
                      </a:r>
                    </a:p>
                  </a:txBody>
                  <a:tcPr marL="92275" marR="92275" marT="46137" marB="4613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500"/>
                        <a:t>groceries, clothing, home goods,electronics and sports</a:t>
                      </a:r>
                    </a:p>
                  </a:txBody>
                  <a:tcPr marL="92275" marR="92275" marT="46137" marB="46137"/>
                </a:tc>
                <a:tc>
                  <a:txBody>
                    <a:bodyPr/>
                    <a:lstStyle/>
                    <a:p>
                      <a:r>
                        <a:rPr lang="sv-FI" sz="1500"/>
                        <a:t>Limited product range, Significant amount of private labels</a:t>
                      </a:r>
                    </a:p>
                  </a:txBody>
                  <a:tcPr marL="92275" marR="92275" marT="46137" marB="46137"/>
                </a:tc>
                <a:extLst>
                  <a:ext uri="{0D108BD9-81ED-4DB2-BD59-A6C34878D82A}">
                    <a16:rowId xmlns:a16="http://schemas.microsoft.com/office/drawing/2014/main" val="1473693027"/>
                  </a:ext>
                </a:extLst>
              </a:tr>
              <a:tr h="583416">
                <a:tc>
                  <a:txBody>
                    <a:bodyPr/>
                    <a:lstStyle/>
                    <a:p>
                      <a:r>
                        <a:rPr lang="sv-FI" sz="1800"/>
                        <a:t>Price</a:t>
                      </a:r>
                    </a:p>
                  </a:txBody>
                  <a:tcPr marL="92275" marR="92275" marT="46137" marB="4613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500"/>
                        <a:t>in the middleground between K-Market and lidl</a:t>
                      </a:r>
                    </a:p>
                  </a:txBody>
                  <a:tcPr marL="92275" marR="92275" marT="46137" marB="46137"/>
                </a:tc>
                <a:tc>
                  <a:txBody>
                    <a:bodyPr/>
                    <a:lstStyle/>
                    <a:p>
                      <a:r>
                        <a:rPr lang="sv-FI" sz="1500"/>
                        <a:t>Low cost, clear and upfront pricing</a:t>
                      </a:r>
                    </a:p>
                  </a:txBody>
                  <a:tcPr marL="92275" marR="92275" marT="46137" marB="46137"/>
                </a:tc>
                <a:extLst>
                  <a:ext uri="{0D108BD9-81ED-4DB2-BD59-A6C34878D82A}">
                    <a16:rowId xmlns:a16="http://schemas.microsoft.com/office/drawing/2014/main" val="2697894716"/>
                  </a:ext>
                </a:extLst>
              </a:tr>
              <a:tr h="808234">
                <a:tc>
                  <a:txBody>
                    <a:bodyPr/>
                    <a:lstStyle/>
                    <a:p>
                      <a:r>
                        <a:rPr lang="sv-FI" sz="1800"/>
                        <a:t>Place</a:t>
                      </a:r>
                    </a:p>
                  </a:txBody>
                  <a:tcPr marL="92275" marR="92275" marT="46137" marB="46137"/>
                </a:tc>
                <a:tc>
                  <a:txBody>
                    <a:bodyPr/>
                    <a:lstStyle/>
                    <a:p>
                      <a:r>
                        <a:rPr lang="sv-FI" sz="1500"/>
                        <a:t>Large hypermarkets often in suburban locations and city outskirts</a:t>
                      </a:r>
                    </a:p>
                  </a:txBody>
                  <a:tcPr marL="92275" marR="92275" marT="46137" marB="46137"/>
                </a:tc>
                <a:tc>
                  <a:txBody>
                    <a:bodyPr/>
                    <a:lstStyle/>
                    <a:p>
                      <a:r>
                        <a:rPr lang="sv-FI" sz="1500"/>
                        <a:t>Suburban areas, easily accessible by car</a:t>
                      </a:r>
                    </a:p>
                  </a:txBody>
                  <a:tcPr marL="92275" marR="92275" marT="46137" marB="46137"/>
                </a:tc>
                <a:extLst>
                  <a:ext uri="{0D108BD9-81ED-4DB2-BD59-A6C34878D82A}">
                    <a16:rowId xmlns:a16="http://schemas.microsoft.com/office/drawing/2014/main" val="2679992089"/>
                  </a:ext>
                </a:extLst>
              </a:tr>
              <a:tr h="583416">
                <a:tc>
                  <a:txBody>
                    <a:bodyPr/>
                    <a:lstStyle/>
                    <a:p>
                      <a:r>
                        <a:rPr lang="sv-FI" sz="1800"/>
                        <a:t>Promotion</a:t>
                      </a:r>
                    </a:p>
                  </a:txBody>
                  <a:tcPr marL="92275" marR="92275" marT="46137" marB="46137"/>
                </a:tc>
                <a:tc>
                  <a:txBody>
                    <a:bodyPr/>
                    <a:lstStyle/>
                    <a:p>
                      <a:r>
                        <a:rPr lang="sv-FI" sz="1500"/>
                        <a:t>Social media, tv commercials, and print ads</a:t>
                      </a:r>
                    </a:p>
                  </a:txBody>
                  <a:tcPr marL="92275" marR="92275" marT="46137" marB="46137"/>
                </a:tc>
                <a:tc>
                  <a:txBody>
                    <a:bodyPr/>
                    <a:lstStyle/>
                    <a:p>
                      <a:r>
                        <a:rPr lang="sv-FI" sz="1500"/>
                        <a:t>Social media and tv ad focused on the low cost</a:t>
                      </a:r>
                    </a:p>
                  </a:txBody>
                  <a:tcPr marL="92275" marR="92275" marT="46137" marB="46137"/>
                </a:tc>
                <a:extLst>
                  <a:ext uri="{0D108BD9-81ED-4DB2-BD59-A6C34878D82A}">
                    <a16:rowId xmlns:a16="http://schemas.microsoft.com/office/drawing/2014/main" val="4091410792"/>
                  </a:ext>
                </a:extLst>
              </a:tr>
              <a:tr h="583416">
                <a:tc>
                  <a:txBody>
                    <a:bodyPr/>
                    <a:lstStyle/>
                    <a:p>
                      <a:r>
                        <a:rPr lang="sv-FI" sz="1800"/>
                        <a:t>People</a:t>
                      </a:r>
                    </a:p>
                  </a:txBody>
                  <a:tcPr marL="92275" marR="92275" marT="46137" marB="46137"/>
                </a:tc>
                <a:tc>
                  <a:txBody>
                    <a:bodyPr/>
                    <a:lstStyle/>
                    <a:p>
                      <a:r>
                        <a:rPr lang="sv-FI" sz="1500"/>
                        <a:t>High emphasis on customer service</a:t>
                      </a:r>
                    </a:p>
                  </a:txBody>
                  <a:tcPr marL="92275" marR="92275" marT="46137" marB="46137"/>
                </a:tc>
                <a:tc>
                  <a:txBody>
                    <a:bodyPr/>
                    <a:lstStyle/>
                    <a:p>
                      <a:r>
                        <a:rPr lang="sv-FI" sz="1500"/>
                        <a:t>Low staffed, employees are cross trained</a:t>
                      </a:r>
                    </a:p>
                  </a:txBody>
                  <a:tcPr marL="92275" marR="92275" marT="46137" marB="46137"/>
                </a:tc>
                <a:extLst>
                  <a:ext uri="{0D108BD9-81ED-4DB2-BD59-A6C34878D82A}">
                    <a16:rowId xmlns:a16="http://schemas.microsoft.com/office/drawing/2014/main" val="1093559431"/>
                  </a:ext>
                </a:extLst>
              </a:tr>
              <a:tr h="808234">
                <a:tc>
                  <a:txBody>
                    <a:bodyPr/>
                    <a:lstStyle/>
                    <a:p>
                      <a:r>
                        <a:rPr lang="sv-FI" sz="1800"/>
                        <a:t>Process</a:t>
                      </a:r>
                    </a:p>
                  </a:txBody>
                  <a:tcPr marL="92275" marR="92275" marT="46137" marB="4613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500"/>
                        <a:t>multiple checkout options, onlineshopping and great supply chain</a:t>
                      </a:r>
                    </a:p>
                  </a:txBody>
                  <a:tcPr marL="92275" marR="92275" marT="46137" marB="46137"/>
                </a:tc>
                <a:tc>
                  <a:txBody>
                    <a:bodyPr/>
                    <a:lstStyle/>
                    <a:p>
                      <a:r>
                        <a:rPr lang="sv-FI" sz="1500"/>
                        <a:t>Simple stores, Low cost with products straight from crates or pallets</a:t>
                      </a:r>
                    </a:p>
                  </a:txBody>
                  <a:tcPr marL="92275" marR="92275" marT="46137" marB="46137"/>
                </a:tc>
                <a:extLst>
                  <a:ext uri="{0D108BD9-81ED-4DB2-BD59-A6C34878D82A}">
                    <a16:rowId xmlns:a16="http://schemas.microsoft.com/office/drawing/2014/main" val="509511552"/>
                  </a:ext>
                </a:extLst>
              </a:tr>
              <a:tr h="687178">
                <a:tc>
                  <a:txBody>
                    <a:bodyPr/>
                    <a:lstStyle/>
                    <a:p>
                      <a:r>
                        <a:rPr lang="sv-FI" sz="1800"/>
                        <a:t>Physical evidence</a:t>
                      </a:r>
                    </a:p>
                  </a:txBody>
                  <a:tcPr marL="92275" marR="92275" marT="46137" marB="4613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500"/>
                        <a:t>Clean and organized look</a:t>
                      </a:r>
                    </a:p>
                  </a:txBody>
                  <a:tcPr marL="92275" marR="92275" marT="46137" marB="46137"/>
                </a:tc>
                <a:tc>
                  <a:txBody>
                    <a:bodyPr/>
                    <a:lstStyle/>
                    <a:p>
                      <a:r>
                        <a:rPr lang="sv-FI" sz="1500"/>
                        <a:t>Efficiency rather than luxury, simple and bold branding</a:t>
                      </a:r>
                    </a:p>
                  </a:txBody>
                  <a:tcPr marL="92275" marR="92275" marT="46137" marB="46137"/>
                </a:tc>
                <a:extLst>
                  <a:ext uri="{0D108BD9-81ED-4DB2-BD59-A6C34878D82A}">
                    <a16:rowId xmlns:a16="http://schemas.microsoft.com/office/drawing/2014/main" val="628247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591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2464F3-8037-9FB8-EBB3-FCDF8E70F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Implementation and monitoring Plan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8CB1340-DB85-A89C-DDEF-B9E37BFFC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Outlining the timeline for the  new lines marketing campaign</a:t>
            </a:r>
          </a:p>
          <a:p>
            <a:r>
              <a:rPr lang="sv-FI" dirty="0"/>
              <a:t>What metrics are used to monitor performance and how to adjust stategies</a:t>
            </a:r>
          </a:p>
        </p:txBody>
      </p:sp>
    </p:spTree>
    <p:extLst>
      <p:ext uri="{BB962C8B-B14F-4D97-AF65-F5344CB8AC3E}">
        <p14:creationId xmlns:p14="http://schemas.microsoft.com/office/powerpoint/2010/main" val="131495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0D4CE0-9852-9E77-F6C4-09DEFC09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Bibliography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6AB9AAC-95CC-4CCC-AD29-3305B40A5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b="0" i="1" u="none" strike="noStrike" dirty="0">
                <a:solidFill>
                  <a:srgbClr val="000000"/>
                </a:solidFill>
                <a:effectLst/>
              </a:rPr>
              <a:t>K-ruoka.fi | reseptit | Tarjoukset Ja edut | Verkkokauppa – K-Ruoka</a:t>
            </a:r>
            <a:r>
              <a:rPr lang="sv-FI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sv-FI" b="0" i="1" u="none" strike="noStrike" dirty="0">
                <a:solidFill>
                  <a:srgbClr val="000000"/>
                </a:solidFill>
                <a:effectLst/>
              </a:rPr>
              <a:t>K-Ruoka </a:t>
            </a:r>
            <a:r>
              <a:rPr lang="sv-FI" b="0" i="0" u="none" strike="noStrike" dirty="0">
                <a:solidFill>
                  <a:srgbClr val="000000"/>
                </a:solidFill>
                <a:effectLst/>
              </a:rPr>
              <a:t>. Available at: https://www.k-ruoka.fi/ (Accessed: 30 September 2024). 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236191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92A264-8590-A8D9-2FCD-AAE3B7AC3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Understanding the vegan food market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BC32A04-F732-161C-4892-89588D400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Overview of current trends, growth opportunities and consumer demand for vegan products. </a:t>
            </a:r>
          </a:p>
          <a:p>
            <a:endParaRPr lang="sv-FI" dirty="0"/>
          </a:p>
          <a:p>
            <a:pPr marL="0" indent="0">
              <a:buNone/>
            </a:pPr>
            <a:r>
              <a:rPr lang="sv-FI" b="0" i="0" u="none" strike="noStrike" dirty="0">
                <a:solidFill>
                  <a:srgbClr val="283041"/>
                </a:solidFill>
                <a:effectLst/>
                <a:latin typeface="roboto" panose="020F0502020204030204" pitchFamily="34" charset="0"/>
              </a:rPr>
              <a:t>look to integrate references to support your points. 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193419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1DD210-91A2-7A98-14AE-C0CACDA6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>
                <a:solidFill>
                  <a:schemeClr val="accent2"/>
                </a:solidFill>
              </a:rPr>
              <a:t>Competitor selection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410AC02-B359-242C-2CF9-B1E2F2445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5257800" cy="4486275"/>
          </a:xfrm>
        </p:spPr>
        <p:txBody>
          <a:bodyPr/>
          <a:lstStyle/>
          <a:p>
            <a:pPr marL="0" indent="0">
              <a:buNone/>
            </a:pPr>
            <a:r>
              <a:rPr lang="sv-FI" b="1" dirty="0"/>
              <a:t>S-Group</a:t>
            </a:r>
          </a:p>
          <a:p>
            <a:pPr marL="0" indent="0">
              <a:buNone/>
            </a:pPr>
            <a:endParaRPr lang="sv-FI" b="1" dirty="0"/>
          </a:p>
          <a:p>
            <a:pPr marL="0" indent="0">
              <a:buNone/>
            </a:pPr>
            <a:r>
              <a:rPr lang="sv-FI" b="1"/>
              <a:t>-</a:t>
            </a:r>
            <a:r>
              <a:rPr lang="sv-FI" b="1" dirty="0"/>
              <a:t> 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26C11CB-D912-4A9C-B78F-C3CF35D394CF}"/>
              </a:ext>
            </a:extLst>
          </p:cNvPr>
          <p:cNvSpPr txBox="1"/>
          <p:nvPr/>
        </p:nvSpPr>
        <p:spPr>
          <a:xfrm>
            <a:off x="6096000" y="1690688"/>
            <a:ext cx="5257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2800" b="1" dirty="0"/>
              <a:t>Lidl</a:t>
            </a:r>
          </a:p>
        </p:txBody>
      </p:sp>
    </p:spTree>
    <p:extLst>
      <p:ext uri="{BB962C8B-B14F-4D97-AF65-F5344CB8AC3E}">
        <p14:creationId xmlns:p14="http://schemas.microsoft.com/office/powerpoint/2010/main" val="3609938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B41CC5-6970-6D17-51E2-706476B94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Product comparison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CB782CD-D68B-EEC4-EF90-ECC286960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Here comparing different lines of vegan food from both competitors</a:t>
            </a:r>
          </a:p>
          <a:p>
            <a:r>
              <a:rPr lang="sv-FI" dirty="0"/>
              <a:t>Evaluation on  how product variety and innovation contribute to their objectives. </a:t>
            </a:r>
          </a:p>
        </p:txBody>
      </p:sp>
    </p:spTree>
    <p:extLst>
      <p:ext uri="{BB962C8B-B14F-4D97-AF65-F5344CB8AC3E}">
        <p14:creationId xmlns:p14="http://schemas.microsoft.com/office/powerpoint/2010/main" val="3904125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BF4191-255F-1937-038B-81C58B0D1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Price comparison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7789607-7DD3-5171-BF9D-6B8FDAE63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Analyzing different pricing strategies of both competitors</a:t>
            </a:r>
          </a:p>
          <a:p>
            <a:r>
              <a:rPr lang="sv-FI" dirty="0"/>
              <a:t>Evaluating price positioning and customer perceptions</a:t>
            </a: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8F205E5A-C5B3-F29D-40E7-BCD6870AC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77765"/>
              </p:ext>
            </p:extLst>
          </p:nvPr>
        </p:nvGraphicFramePr>
        <p:xfrm>
          <a:off x="1947888" y="3867600"/>
          <a:ext cx="8296224" cy="18541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65408">
                  <a:extLst>
                    <a:ext uri="{9D8B030D-6E8A-4147-A177-3AD203B41FA5}">
                      <a16:colId xmlns:a16="http://schemas.microsoft.com/office/drawing/2014/main" val="445866465"/>
                    </a:ext>
                  </a:extLst>
                </a:gridCol>
                <a:gridCol w="2765408">
                  <a:extLst>
                    <a:ext uri="{9D8B030D-6E8A-4147-A177-3AD203B41FA5}">
                      <a16:colId xmlns:a16="http://schemas.microsoft.com/office/drawing/2014/main" val="2673914542"/>
                    </a:ext>
                  </a:extLst>
                </a:gridCol>
                <a:gridCol w="2765408">
                  <a:extLst>
                    <a:ext uri="{9D8B030D-6E8A-4147-A177-3AD203B41FA5}">
                      <a16:colId xmlns:a16="http://schemas.microsoft.com/office/drawing/2014/main" val="3300188781"/>
                    </a:ext>
                  </a:extLst>
                </a:gridCol>
              </a:tblGrid>
              <a:tr h="607033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K-Supermarket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Prisma </a:t>
                      </a:r>
                    </a:p>
                    <a:p>
                      <a:endParaRPr lang="sv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Lidl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285805"/>
                  </a:ext>
                </a:extLst>
              </a:tr>
              <a:tr h="607033">
                <a:tc>
                  <a:txBody>
                    <a:bodyPr/>
                    <a:lstStyle/>
                    <a:p>
                      <a:endParaRPr lang="sv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034728"/>
                  </a:ext>
                </a:extLst>
              </a:tr>
              <a:tr h="607033">
                <a:tc>
                  <a:txBody>
                    <a:bodyPr/>
                    <a:lstStyle/>
                    <a:p>
                      <a:endParaRPr lang="sv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491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339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EFDBBE-B3BE-F0EB-CE5F-6E1F6391A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Distribution and accessibility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BC51494-7072-F34D-3677-8C8208B4D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Comparing distribution channels and methods used by competitors</a:t>
            </a:r>
          </a:p>
          <a:p>
            <a:r>
              <a:rPr lang="sv-FI" dirty="0"/>
              <a:t>Impact of distribution on market reach</a:t>
            </a:r>
          </a:p>
        </p:txBody>
      </p:sp>
    </p:spTree>
    <p:extLst>
      <p:ext uri="{BB962C8B-B14F-4D97-AF65-F5344CB8AC3E}">
        <p14:creationId xmlns:p14="http://schemas.microsoft.com/office/powerpoint/2010/main" val="1098247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419510-8898-A56B-7876-E5F994941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Promotion strategies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EE831C5-4E93-DDB0-2331-2101E3D38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Asses promotional activities, campaigns and messages</a:t>
            </a:r>
          </a:p>
          <a:p>
            <a:r>
              <a:rPr lang="sv-FI" dirty="0"/>
              <a:t>Thinking about their alingment on business objectives</a:t>
            </a:r>
          </a:p>
        </p:txBody>
      </p:sp>
    </p:spTree>
    <p:extLst>
      <p:ext uri="{BB962C8B-B14F-4D97-AF65-F5344CB8AC3E}">
        <p14:creationId xmlns:p14="http://schemas.microsoft.com/office/powerpoint/2010/main" val="2089793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A4E065-C457-5C5D-44BD-B3AD2D75F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Other elements of the marketing mix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CE056B-2C4D-B2EE-190F-A2D3B58D7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Evaluation customer service (People), Operational processes, and in store and online experiences (Phycical evidence) For each competitor ( S-Ryhmä and Lidl) </a:t>
            </a:r>
          </a:p>
          <a:p>
            <a:r>
              <a:rPr lang="sv-FI" dirty="0"/>
              <a:t>What is their role in customer retention and satisfaction. </a:t>
            </a:r>
          </a:p>
        </p:txBody>
      </p:sp>
    </p:spTree>
    <p:extLst>
      <p:ext uri="{BB962C8B-B14F-4D97-AF65-F5344CB8AC3E}">
        <p14:creationId xmlns:p14="http://schemas.microsoft.com/office/powerpoint/2010/main" val="221808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13480</TotalTime>
  <Words>787</Words>
  <Application>Microsoft Office PowerPoint</Application>
  <PresentationFormat>Widescreen</PresentationFormat>
  <Paragraphs>142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Office-tema</vt:lpstr>
      <vt:lpstr>Launching a new vegan food line</vt:lpstr>
      <vt:lpstr>Presentation overview</vt:lpstr>
      <vt:lpstr>Understanding the vegan food market</vt:lpstr>
      <vt:lpstr>Competitor selection</vt:lpstr>
      <vt:lpstr>Product comparison</vt:lpstr>
      <vt:lpstr>Price comparison</vt:lpstr>
      <vt:lpstr>Distribution and accessibility</vt:lpstr>
      <vt:lpstr>Promotion strategies</vt:lpstr>
      <vt:lpstr>Other elements of the marketing mix</vt:lpstr>
      <vt:lpstr>Key insights from competitor analysis</vt:lpstr>
      <vt:lpstr>Owerview of the new vegan product line strategy</vt:lpstr>
      <vt:lpstr>Smart marketing objectives</vt:lpstr>
      <vt:lpstr>New product value proposition</vt:lpstr>
      <vt:lpstr>Tactical actions for product, price and place</vt:lpstr>
      <vt:lpstr>Tactical actions for promotion and customer experience</vt:lpstr>
      <vt:lpstr>Media Plan Overview</vt:lpstr>
      <vt:lpstr>Digital marketing strategy</vt:lpstr>
      <vt:lpstr>Offline marketing strategy</vt:lpstr>
      <vt:lpstr>Media budget breakdown</vt:lpstr>
      <vt:lpstr>Implementation and monitoring Plan</vt:lpstr>
      <vt:lpstr>Bibliography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5</cp:revision>
  <dcterms:created xsi:type="dcterms:W3CDTF">2024-09-24T15:41:29Z</dcterms:created>
  <dcterms:modified xsi:type="dcterms:W3CDTF">2024-10-12T18:07:15Z</dcterms:modified>
</cp:coreProperties>
</file>