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9" r:id="rId4"/>
    <p:sldId id="260" r:id="rId5"/>
    <p:sldId id="311" r:id="rId6"/>
    <p:sldId id="313" r:id="rId7"/>
    <p:sldId id="302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315" r:id="rId17"/>
    <p:sldId id="269" r:id="rId18"/>
    <p:sldId id="270" r:id="rId19"/>
    <p:sldId id="271" r:id="rId20"/>
    <p:sldId id="272" r:id="rId21"/>
    <p:sldId id="273" r:id="rId22"/>
    <p:sldId id="274" r:id="rId23"/>
    <p:sldId id="298" r:id="rId24"/>
    <p:sldId id="299" r:id="rId25"/>
    <p:sldId id="300" r:id="rId26"/>
    <p:sldId id="277" r:id="rId27"/>
    <p:sldId id="278" r:id="rId28"/>
    <p:sldId id="279" r:id="rId29"/>
    <p:sldId id="280" r:id="rId30"/>
    <p:sldId id="317" r:id="rId31"/>
    <p:sldId id="319" r:id="rId32"/>
    <p:sldId id="321" r:id="rId3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758"/>
    <a:srgbClr val="52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83668" autoAdjust="0"/>
  </p:normalViewPr>
  <p:slideViewPr>
    <p:cSldViewPr snapToGrid="0" snapToObjects="1">
      <p:cViewPr varScale="1">
        <p:scale>
          <a:sx n="65" d="100"/>
          <a:sy n="65" d="100"/>
        </p:scale>
        <p:origin x="292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Chua" userId="5f274f3cefdcd092" providerId="LiveId" clId="{F86A5128-E9D5-4F88-A11F-EEA95E0DC682}"/>
    <pc:docChg chg="modSld">
      <pc:chgData name="Richard Chua" userId="5f274f3cefdcd092" providerId="LiveId" clId="{F86A5128-E9D5-4F88-A11F-EEA95E0DC682}" dt="2024-07-30T14:14:02.508" v="9" actId="255"/>
      <pc:docMkLst>
        <pc:docMk/>
      </pc:docMkLst>
      <pc:sldChg chg="modSp mod">
        <pc:chgData name="Richard Chua" userId="5f274f3cefdcd092" providerId="LiveId" clId="{F86A5128-E9D5-4F88-A11F-EEA95E0DC682}" dt="2024-07-30T14:13:31.550" v="6" actId="255"/>
        <pc:sldMkLst>
          <pc:docMk/>
          <pc:sldMk cId="0" sldId="302"/>
        </pc:sldMkLst>
        <pc:spChg chg="mod">
          <ac:chgData name="Richard Chua" userId="5f274f3cefdcd092" providerId="LiveId" clId="{F86A5128-E9D5-4F88-A11F-EEA95E0DC682}" dt="2024-07-30T14:13:31.550" v="6" actId="255"/>
          <ac:spMkLst>
            <pc:docMk/>
            <pc:sldMk cId="0" sldId="302"/>
            <ac:spMk id="18" creationId="{00000000-0000-0000-0000-000000000000}"/>
          </ac:spMkLst>
        </pc:spChg>
        <pc:spChg chg="mod">
          <ac:chgData name="Richard Chua" userId="5f274f3cefdcd092" providerId="LiveId" clId="{F86A5128-E9D5-4F88-A11F-EEA95E0DC682}" dt="2024-07-30T14:13:16.914" v="3" actId="14100"/>
          <ac:spMkLst>
            <pc:docMk/>
            <pc:sldMk cId="0" sldId="302"/>
            <ac:spMk id="20" creationId="{00000000-0000-0000-0000-000000000000}"/>
          </ac:spMkLst>
        </pc:spChg>
        <pc:picChg chg="mod">
          <ac:chgData name="Richard Chua" userId="5f274f3cefdcd092" providerId="LiveId" clId="{F86A5128-E9D5-4F88-A11F-EEA95E0DC682}" dt="2024-07-30T14:13:13.154" v="2" actId="14100"/>
          <ac:picMkLst>
            <pc:docMk/>
            <pc:sldMk cId="0" sldId="302"/>
            <ac:picMk id="12" creationId="{00000000-0000-0000-0000-000000000000}"/>
          </ac:picMkLst>
        </pc:picChg>
      </pc:sldChg>
      <pc:sldChg chg="modSp mod">
        <pc:chgData name="Richard Chua" userId="5f274f3cefdcd092" providerId="LiveId" clId="{F86A5128-E9D5-4F88-A11F-EEA95E0DC682}" dt="2024-07-30T14:13:48.170" v="8" actId="14100"/>
        <pc:sldMkLst>
          <pc:docMk/>
          <pc:sldMk cId="0" sldId="305"/>
        </pc:sldMkLst>
        <pc:picChg chg="mod">
          <ac:chgData name="Richard Chua" userId="5f274f3cefdcd092" providerId="LiveId" clId="{F86A5128-E9D5-4F88-A11F-EEA95E0DC682}" dt="2024-07-30T14:13:48.170" v="8" actId="14100"/>
          <ac:picMkLst>
            <pc:docMk/>
            <pc:sldMk cId="0" sldId="305"/>
            <ac:picMk id="3" creationId="{00000000-0000-0000-0000-000000000000}"/>
          </ac:picMkLst>
        </pc:picChg>
      </pc:sldChg>
      <pc:sldChg chg="modSp mod">
        <pc:chgData name="Richard Chua" userId="5f274f3cefdcd092" providerId="LiveId" clId="{F86A5128-E9D5-4F88-A11F-EEA95E0DC682}" dt="2024-07-30T14:12:55.387" v="0" actId="14100"/>
        <pc:sldMkLst>
          <pc:docMk/>
          <pc:sldMk cId="0" sldId="313"/>
        </pc:sldMkLst>
        <pc:spChg chg="mod">
          <ac:chgData name="Richard Chua" userId="5f274f3cefdcd092" providerId="LiveId" clId="{F86A5128-E9D5-4F88-A11F-EEA95E0DC682}" dt="2024-07-30T14:12:55.387" v="0" actId="14100"/>
          <ac:spMkLst>
            <pc:docMk/>
            <pc:sldMk cId="0" sldId="313"/>
            <ac:spMk id="24578" creationId="{00000000-0000-0000-0000-000000000000}"/>
          </ac:spMkLst>
        </pc:spChg>
      </pc:sldChg>
      <pc:sldChg chg="modSp mod">
        <pc:chgData name="Richard Chua" userId="5f274f3cefdcd092" providerId="LiveId" clId="{F86A5128-E9D5-4F88-A11F-EEA95E0DC682}" dt="2024-07-30T14:14:02.508" v="9" actId="255"/>
        <pc:sldMkLst>
          <pc:docMk/>
          <pc:sldMk cId="0" sldId="315"/>
        </pc:sldMkLst>
        <pc:spChg chg="mod">
          <ac:chgData name="Richard Chua" userId="5f274f3cefdcd092" providerId="LiveId" clId="{F86A5128-E9D5-4F88-A11F-EEA95E0DC682}" dt="2024-07-30T14:14:02.508" v="9" actId="255"/>
          <ac:spMkLst>
            <pc:docMk/>
            <pc:sldMk cId="0" sldId="315"/>
            <ac:spMk id="2355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1FB6C7F-EF18-DA43-965F-41C6FABC4F3E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BDE26D9-3B55-4347-AB35-5C38D530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6212556-CDF9-E247-9EE1-8EC062B6E99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623527-9C6E-B748-BB2C-E580FB7659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2623527-9C6E-B748-BB2C-E580FB76594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23555" name="备注占位符 2"/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</p:spPr>
        <p:txBody>
          <a:bodyPr wrap="square" anchor="t">
            <a:prstTxWarp prst="textNoShape">
              <a:avLst/>
            </a:prstTxWarp>
          </a:bodyPr>
          <a:lstStyle/>
          <a:p>
            <a:r>
              <a:rPr kumimoji="1" lang="en-US" altLang="zh-CN" dirty="0"/>
              <a:t>Added a new slide</a:t>
            </a:r>
            <a:endParaRPr kumimoji="1" lang="zh-CN" altLang="en-US" dirty="0"/>
          </a:p>
        </p:txBody>
      </p:sp>
      <p:sp>
        <p:nvSpPr>
          <p:cNvPr id="23556" name="灯片编号占位符 3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144C0A-4E3E-7540-B483-9F5BE242FE1E}" type="slidenum">
              <a:rPr lang="en-US" altLang="en-US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6AE2D6-9242-4917-AD2B-98FE4A808C8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2623527-9C6E-B748-BB2C-E580FB76594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B0AEC7-5984-4133-A748-F5881AB1A9C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xfrm>
            <a:off x="1003300" y="776288"/>
            <a:ext cx="5094288" cy="3822700"/>
          </a:xfrm>
          <a:ln w="12700" cap="flat">
            <a:solidFill>
              <a:schemeClr val="tx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6323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945660" y="4861155"/>
            <a:ext cx="5211085" cy="4605821"/>
          </a:xfrm>
          <a:noFill/>
        </p:spPr>
        <p:txBody>
          <a:bodyPr lIns="101534" tIns="51658" rIns="101534" bIns="51658"/>
          <a:lstStyle/>
          <a:p>
            <a:r>
              <a:rPr lang="en-US" b="1" dirty="0">
                <a:latin typeface="Times New Roman" pitchFamily="18" charset="0"/>
              </a:rPr>
              <a:t>Objectives</a:t>
            </a:r>
            <a:r>
              <a:rPr lang="en-US" dirty="0">
                <a:latin typeface="Times New Roman" pitchFamily="18" charset="0"/>
              </a:rPr>
              <a:t> – setting clear goals and objectives.  SMART (specific, measurable, achievable, realistic and time-bound).</a:t>
            </a: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Delegation – </a:t>
            </a:r>
            <a:r>
              <a:rPr lang="en-US" dirty="0">
                <a:latin typeface="Times New Roman" pitchFamily="18" charset="0"/>
              </a:rPr>
              <a:t>assign work tasks.  But first assess the developmental level of the individual and their readiness for the delegated tasks.</a:t>
            </a:r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HRD – </a:t>
            </a:r>
            <a:r>
              <a:rPr lang="en-US" dirty="0">
                <a:latin typeface="Times New Roman" pitchFamily="18" charset="0"/>
              </a:rPr>
              <a:t>if employees are to meet performance expectations, they must have the necessary KSA.</a:t>
            </a:r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Coaching – </a:t>
            </a:r>
            <a:r>
              <a:rPr lang="en-US" dirty="0">
                <a:latin typeface="Times New Roman" pitchFamily="18" charset="0"/>
              </a:rPr>
              <a:t>involves monitoring and improving performance.  Employees need information about their performance and guidance as to how to improve.</a:t>
            </a:r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PA </a:t>
            </a:r>
            <a:r>
              <a:rPr lang="en-US" dirty="0">
                <a:latin typeface="Times New Roman" pitchFamily="18" charset="0"/>
              </a:rPr>
              <a:t>– measuring the outcomes.</a:t>
            </a: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Outcomes of PA</a:t>
            </a:r>
            <a:r>
              <a:rPr lang="en-US" dirty="0">
                <a:latin typeface="Times New Roman" pitchFamily="18" charset="0"/>
              </a:rPr>
              <a:t> – PRP and HRD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Separate processes for deciding on PRP and HRD needs.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33795" name="备注占位符 2"/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</p:spPr>
        <p:txBody>
          <a:bodyPr wrap="square" anchor="t">
            <a:prstTxWarp prst="textNoShape">
              <a:avLst/>
            </a:prstTxWarp>
          </a:bodyPr>
          <a:lstStyle/>
          <a:p>
            <a:r>
              <a:rPr kumimoji="1" lang="en-US" altLang="zh-CN"/>
              <a:t>New</a:t>
            </a:r>
            <a:r>
              <a:rPr kumimoji="1" lang="zh-CN" altLang="en-US"/>
              <a:t> </a:t>
            </a:r>
            <a:r>
              <a:rPr kumimoji="1" lang="en-US" altLang="zh-CN"/>
              <a:t>slide</a:t>
            </a:r>
            <a:endParaRPr kumimoji="1" lang="zh-CN" altLang="en-US"/>
          </a:p>
        </p:txBody>
      </p:sp>
      <p:sp>
        <p:nvSpPr>
          <p:cNvPr id="33796" name="灯片编号占位符 3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97ED6F-330D-D44A-95FE-C98313FF7882}" type="slidenum">
              <a:rPr lang="en-US" altLang="en-US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EditPoints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672D5E95-A5EA-D44F-8154-444904B7E92D}" type="slidenum">
              <a:rPr lang="en-GB"/>
              <a:t>16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7348" name="Rectangle 3"/>
          <p:cNvSpPr>
            <a:spLocks noGrp="1" noEditPoints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7688" indent="-247688"/>
            <a:endParaRPr lang="en-IE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EditPoint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8371" name="Notes Placeholder 2"/>
          <p:cNvSpPr>
            <a:spLocks noGrp="1" noEditPoint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dirty="0">
              <a:latin typeface="Times New Roman" pitchFamily="18" charset="0"/>
            </a:endParaRPr>
          </a:p>
        </p:txBody>
      </p:sp>
      <p:sp>
        <p:nvSpPr>
          <p:cNvPr id="58372" name="Slide Number Placeholder 3"/>
          <p:cNvSpPr>
            <a:spLocks noGrp="1" noEditPoint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F1C79D71-A9A9-9840-82E6-0B54DB73AAA0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BARS – </a:t>
            </a:r>
            <a:r>
              <a:rPr lang="en-US" sz="1300" dirty="0"/>
              <a:t>evaluates the employee on </a:t>
            </a:r>
            <a:r>
              <a:rPr lang="en-US" sz="1300" i="1" dirty="0"/>
              <a:t>specific</a:t>
            </a:r>
            <a:r>
              <a:rPr lang="en-US" sz="1300" dirty="0"/>
              <a:t> behaviors required for each </a:t>
            </a:r>
            <a:r>
              <a:rPr lang="en-US" sz="1300" i="1" dirty="0"/>
              <a:t>individual</a:t>
            </a:r>
            <a:r>
              <a:rPr lang="en-US" sz="1300" dirty="0"/>
              <a:t> position in a company – focuses on role relevant criteria – takes account of the views of both employee and manager.</a:t>
            </a:r>
          </a:p>
          <a:p>
            <a:endParaRPr lang="en-US" sz="1300" dirty="0"/>
          </a:p>
          <a:p>
            <a:r>
              <a:rPr lang="en-US" sz="1300" dirty="0"/>
              <a:t>If you can’t measure it, you can’t manage it (</a:t>
            </a:r>
            <a:r>
              <a:rPr lang="en-US" sz="1300" dirty="0" err="1"/>
              <a:t>Drucker</a:t>
            </a:r>
            <a:r>
              <a:rPr lang="en-US" sz="130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B5C2C02-40F1-4343-B7D1-5E0257E924E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EditPoints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5952235D-11FD-4849-A24B-E5916A772CB6}" type="slidenum">
              <a:rPr lang="en-GB"/>
              <a:t>19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60420" name="Rectangle 3"/>
          <p:cNvSpPr>
            <a:spLocks noGrp="1" noEditPoints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24EDE8-A28A-4C53-BB3B-512A51FFA15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EditPoint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62467" name="Notes Placeholder 2"/>
          <p:cNvSpPr>
            <a:spLocks noGrp="1" noEditPoint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dirty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 noEditPoint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5AE493A6-60FD-3E48-B245-5881196DE9E1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EditPoint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63491" name="Notes Placeholder 2"/>
          <p:cNvSpPr>
            <a:spLocks noGrp="1" noEditPoint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 noEditPoint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C8DC1281-A243-C449-A1F6-F8330BFC98EA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4E85CAB-AF71-4DEB-A4AD-F226449727F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AA6F33A-92C3-4C7C-8C02-3652811DCC1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3808AB-9537-40EF-A811-64330D4CB54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EditPoints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FD1C4350-DE3F-474A-A38B-434A6660BC78}" type="slidenum">
              <a:rPr lang="en-GB"/>
              <a:t>25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66564" name="Rectangle 3"/>
          <p:cNvSpPr>
            <a:spLocks noGrp="1" noEditPoints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47688" indent="-247688"/>
            <a:r>
              <a:rPr lang="en-US" b="1">
                <a:latin typeface="Times New Roman" pitchFamily="18" charset="0"/>
              </a:rPr>
              <a:t>Areas typically appraised: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Job knowledge and abilities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Adaptability/flexibility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Productivity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Quality of work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Attitude to work (commitment, motivation, enthusiasm)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Interaction with others (communication skills, team-working)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Problem-solving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Setting priorities, ability to plan and organise work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Attendance and time-keeping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Need for supervision</a:t>
            </a:r>
          </a:p>
          <a:p>
            <a:pPr marL="247688" indent="-247688">
              <a:buFontTx/>
              <a:buChar char="•"/>
            </a:pPr>
            <a:r>
              <a:rPr lang="en-US">
                <a:latin typeface="Times New Roman" pitchFamily="18" charset="0"/>
              </a:rPr>
              <a:t>Performance against targets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EditPoints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8B69386A-0520-C045-9579-94E2AA2D5AB9}" type="slidenum">
              <a:rPr lang="en-GB"/>
              <a:t>26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68612" name="Rectangle 3"/>
          <p:cNvSpPr>
            <a:spLocks noGrp="1" noEditPoints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65125" indent="-165125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xfrm>
            <a:off x="1004888" y="773113"/>
            <a:ext cx="5099050" cy="3825875"/>
          </a:xfrm>
        </p:spPr>
        <p:txBody>
          <a:bodyPr/>
          <a:lstStyle/>
          <a:p>
            <a:endParaRPr/>
          </a:p>
        </p:txBody>
      </p:sp>
      <p:sp>
        <p:nvSpPr>
          <p:cNvPr id="69635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945660" y="4861155"/>
            <a:ext cx="5209425" cy="4317753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dirty="0">
                <a:latin typeface="Times New Roman" pitchFamily="18" charset="0"/>
              </a:rPr>
              <a:t>Formal evaluation annually, but managers to give ongoing feedback on an informal basis.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b="1" dirty="0">
                <a:latin typeface="Times New Roman" pitchFamily="18" charset="0"/>
              </a:rPr>
              <a:t>Use of ratings</a:t>
            </a:r>
            <a:r>
              <a:rPr lang="en-US" dirty="0">
                <a:latin typeface="Times New Roman" pitchFamily="18" charset="0"/>
              </a:rPr>
              <a:t> – a very narrow way to evaluate performance which can have so many dimensions to it???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b="1" dirty="0">
                <a:latin typeface="Times New Roman" pitchFamily="18" charset="0"/>
              </a:rPr>
              <a:t>Who should take ownership of the PM process?</a:t>
            </a:r>
          </a:p>
          <a:p>
            <a:pPr>
              <a:lnSpc>
                <a:spcPct val="80000"/>
              </a:lnSpc>
              <a:spcBef>
                <a:spcPct val="35000"/>
              </a:spcBef>
              <a:buFontTx/>
              <a:buChar char="-"/>
            </a:pPr>
            <a:r>
              <a:rPr lang="en-US" dirty="0">
                <a:latin typeface="Times New Roman" pitchFamily="18" charset="0"/>
              </a:rPr>
              <a:t>Senior Management</a:t>
            </a:r>
          </a:p>
          <a:p>
            <a:pPr>
              <a:lnSpc>
                <a:spcPct val="80000"/>
              </a:lnSpc>
              <a:spcBef>
                <a:spcPct val="35000"/>
              </a:spcBef>
              <a:buFontTx/>
              <a:buChar char="-"/>
            </a:pPr>
            <a:r>
              <a:rPr lang="en-US" dirty="0">
                <a:latin typeface="Times New Roman" pitchFamily="18" charset="0"/>
              </a:rPr>
              <a:t>HR</a:t>
            </a:r>
          </a:p>
          <a:p>
            <a:pPr>
              <a:lnSpc>
                <a:spcPct val="80000"/>
              </a:lnSpc>
              <a:spcBef>
                <a:spcPct val="35000"/>
              </a:spcBef>
              <a:buFontTx/>
              <a:buChar char="-"/>
            </a:pPr>
            <a:r>
              <a:rPr lang="en-US" dirty="0">
                <a:latin typeface="Times New Roman" pitchFamily="18" charset="0"/>
              </a:rPr>
              <a:t>Line managers</a:t>
            </a:r>
          </a:p>
          <a:p>
            <a:pPr>
              <a:lnSpc>
                <a:spcPct val="80000"/>
              </a:lnSpc>
              <a:spcBef>
                <a:spcPct val="35000"/>
              </a:spcBef>
              <a:buFontTx/>
              <a:buChar char="-"/>
            </a:pPr>
            <a:r>
              <a:rPr lang="en-US" dirty="0">
                <a:latin typeface="Times New Roman" pitchFamily="18" charset="0"/>
              </a:rPr>
              <a:t>Employees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b="1" dirty="0">
                <a:latin typeface="Times New Roman" pitchFamily="18" charset="0"/>
              </a:rPr>
              <a:t>Management Role</a:t>
            </a:r>
            <a:r>
              <a:rPr lang="en-US" dirty="0">
                <a:latin typeface="Times New Roman" pitchFamily="18" charset="0"/>
              </a:rPr>
              <a:t> – to show support and commitment to the process, to be part of the process.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xfrm>
            <a:off x="1004888" y="773113"/>
            <a:ext cx="5099050" cy="3825875"/>
          </a:xfrm>
        </p:spPr>
        <p:txBody>
          <a:bodyPr/>
          <a:lstStyle/>
          <a:p>
            <a:endParaRPr/>
          </a:p>
        </p:txBody>
      </p:sp>
      <p:sp>
        <p:nvSpPr>
          <p:cNvPr id="70659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945660" y="4861155"/>
            <a:ext cx="5209425" cy="4317753"/>
          </a:xfrm>
          <a:noFill/>
        </p:spPr>
        <p:txBody>
          <a:bodyPr/>
          <a:lstStyle/>
          <a:p>
            <a:pPr lvl="1">
              <a:lnSpc>
                <a:spcPct val="105000"/>
              </a:lnSpc>
              <a:spcBef>
                <a:spcPct val="35000"/>
              </a:spcBef>
            </a:pPr>
            <a:endParaRPr lang="en-IE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BD" dirty="0"/>
              <a:t>Added a new slide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31F1182-81F4-9E4F-9108-1E79DEFFDD3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BB3F971-7C0A-4819-BDD8-3CE588C56CA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BD" dirty="0"/>
              <a:t>Added a new slide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31F1182-81F4-9E4F-9108-1E79DEFFDD36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31F1182-81F4-9E4F-9108-1E79DEFFDD3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23555" name="备注占位符 2"/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</p:spPr>
        <p:txBody>
          <a:bodyPr wrap="square" anchor="t">
            <a:prstTxWarp prst="textNoShape">
              <a:avLst/>
            </a:prstTxWarp>
          </a:bodyPr>
          <a:lstStyle/>
          <a:p>
            <a:r>
              <a:rPr kumimoji="1" lang="en-US" altLang="zh-CN"/>
              <a:t>New</a:t>
            </a:r>
            <a:r>
              <a:rPr kumimoji="1" lang="zh-CN" altLang="en-US"/>
              <a:t> </a:t>
            </a:r>
            <a:r>
              <a:rPr kumimoji="1" lang="en-US" altLang="zh-CN"/>
              <a:t>slide</a:t>
            </a:r>
            <a:r>
              <a:rPr kumimoji="1" lang="zh-CN" altLang="en-US"/>
              <a:t> </a:t>
            </a:r>
          </a:p>
        </p:txBody>
      </p:sp>
      <p:sp>
        <p:nvSpPr>
          <p:cNvPr id="23556" name="灯片编号占位符 3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144C0A-4E3E-7540-B483-9F5BE242FE1E}" type="slidenum">
              <a:rPr lang="en-US" altLang="en-US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25603" name="备注占位符 2"/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</p:spPr>
        <p:txBody>
          <a:bodyPr wrap="square" anchor="t">
            <a:prstTxWarp prst="textNoShape">
              <a:avLst/>
            </a:prstTxWarp>
          </a:bodyPr>
          <a:lstStyle/>
          <a:p>
            <a:r>
              <a:rPr kumimoji="1" lang="en-US" altLang="zh-CN" dirty="0"/>
              <a:t>Updated the content</a:t>
            </a:r>
            <a:endParaRPr kumimoji="1" lang="zh-CN" altLang="en-US" dirty="0"/>
          </a:p>
        </p:txBody>
      </p:sp>
      <p:sp>
        <p:nvSpPr>
          <p:cNvPr id="25604" name="灯片编号占位符 3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DA0885-96F8-3C46-A0FD-4909B0A15552}" type="slidenum">
              <a:rPr lang="en-US" altLang="en-US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C0E734-BE65-4A60-9EA7-47C465FB10F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EditPoints="1" noTextEdi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1203" name="Notes Placeholder 2"/>
          <p:cNvSpPr>
            <a:spLocks noGrp="1" noEditPoint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dirty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804986" indent="-309610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238441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733817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229193" indent="-247688" defTabSz="1007953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724569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3219945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715322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4210698" indent="-247688" defTabSz="10079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0E2B7991-2FAD-D84A-85BE-2C902B1082B5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xfrm>
            <a:off x="1003300" y="776288"/>
            <a:ext cx="5094288" cy="3822700"/>
          </a:xfrm>
          <a:ln w="12700" cap="flat">
            <a:solidFill>
              <a:schemeClr val="tx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2227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945660" y="4861155"/>
            <a:ext cx="5211085" cy="4605821"/>
          </a:xfrm>
          <a:noFill/>
        </p:spPr>
        <p:txBody>
          <a:bodyPr lIns="96309" tIns="49875" rIns="96309" bIns="49875"/>
          <a:lstStyle/>
          <a:p>
            <a:r>
              <a:rPr lang="en-IE" b="1">
                <a:latin typeface="Times New Roman" pitchFamily="18" charset="0"/>
              </a:rPr>
              <a:t>R&amp;S</a:t>
            </a:r>
            <a:r>
              <a:rPr lang="en-IE">
                <a:latin typeface="Times New Roman" pitchFamily="18" charset="0"/>
              </a:rPr>
              <a:t> – performance expectations play a key role in identifying the right person.</a:t>
            </a:r>
          </a:p>
          <a:p>
            <a:endParaRPr lang="en-IE">
              <a:latin typeface="Times New Roman" pitchFamily="18" charset="0"/>
            </a:endParaRPr>
          </a:p>
          <a:p>
            <a:r>
              <a:rPr lang="en-IE" b="1">
                <a:latin typeface="Times New Roman" pitchFamily="18" charset="0"/>
              </a:rPr>
              <a:t>Mgt style</a:t>
            </a:r>
            <a:r>
              <a:rPr lang="en-IE">
                <a:latin typeface="Times New Roman" pitchFamily="18" charset="0"/>
              </a:rPr>
              <a:t> – indicates how an organisation might manage the performance of its employees.</a:t>
            </a:r>
          </a:p>
          <a:p>
            <a:endParaRPr lang="en-IE">
              <a:latin typeface="Times New Roman" pitchFamily="18" charset="0"/>
            </a:endParaRPr>
          </a:p>
          <a:p>
            <a:r>
              <a:rPr lang="en-IE" b="1">
                <a:latin typeface="Times New Roman" pitchFamily="18" charset="0"/>
              </a:rPr>
              <a:t>Rewards</a:t>
            </a:r>
            <a:r>
              <a:rPr lang="en-IE">
                <a:latin typeface="Times New Roman" pitchFamily="18" charset="0"/>
              </a:rPr>
              <a:t> – one of the outcomes of PM is a decision with respect to pay/rewards for an individual employee.</a:t>
            </a:r>
          </a:p>
          <a:p>
            <a:endParaRPr lang="en-IE">
              <a:latin typeface="Times New Roman" pitchFamily="18" charset="0"/>
            </a:endParaRPr>
          </a:p>
          <a:p>
            <a:r>
              <a:rPr lang="en-IE" b="1">
                <a:latin typeface="Times New Roman" pitchFamily="18" charset="0"/>
              </a:rPr>
              <a:t>HRD </a:t>
            </a:r>
            <a:r>
              <a:rPr lang="en-IE">
                <a:latin typeface="Times New Roman" pitchFamily="18" charset="0"/>
              </a:rPr>
              <a:t>– one of the outcome of PM is the identification of training needs.</a:t>
            </a:r>
          </a:p>
          <a:p>
            <a:endParaRPr lang="en-IE">
              <a:latin typeface="Times New Roman" pitchFamily="18" charset="0"/>
            </a:endParaRPr>
          </a:p>
          <a:p>
            <a:r>
              <a:rPr lang="en-IE" b="1">
                <a:latin typeface="Times New Roman" pitchFamily="18" charset="0"/>
              </a:rPr>
              <a:t>Culture/communication</a:t>
            </a:r>
            <a:r>
              <a:rPr lang="en-IE">
                <a:latin typeface="Times New Roman" pitchFamily="18" charset="0"/>
              </a:rPr>
              <a:t> – the PM system can be used to communicate the expectations of the organisation in terms of employee performance and it communicates the kind of organisational culture in place.</a:t>
            </a:r>
          </a:p>
          <a:p>
            <a:endParaRPr lang="en-IE">
              <a:latin typeface="Times New Roman" pitchFamily="18" charset="0"/>
            </a:endParaRPr>
          </a:p>
          <a:p>
            <a:r>
              <a:rPr lang="en-IE" b="1">
                <a:latin typeface="Times New Roman" pitchFamily="18" charset="0"/>
              </a:rPr>
              <a:t>Equality/diversity</a:t>
            </a:r>
            <a:r>
              <a:rPr lang="en-IE">
                <a:latin typeface="Times New Roman" pitchFamily="18" charset="0"/>
              </a:rPr>
              <a:t> – all employees are generally subject to PM process.  PM allows for individual needs to be identified.  PM process can be used to develop minority and under-represented groups (e.g. Women in management).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>
          <a:xfrm>
            <a:off x="1004888" y="773113"/>
            <a:ext cx="5099050" cy="3825875"/>
          </a:xfrm>
        </p:spPr>
        <p:txBody>
          <a:bodyPr/>
          <a:lstStyle/>
          <a:p>
            <a:endParaRPr/>
          </a:p>
        </p:txBody>
      </p:sp>
      <p:sp>
        <p:nvSpPr>
          <p:cNvPr id="53251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945660" y="4861155"/>
            <a:ext cx="5209425" cy="4317753"/>
          </a:xfrm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Note that the definition does not focus only on individual performance, but also on organisational performance and the link between the two.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PM is about developing a shared understanding amongst employees of what needs to be done to enable an organisation to achieve its strategic goals.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_slide_image_bac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7951" y="0"/>
            <a:ext cx="9168000" cy="6876000"/>
          </a:xfrm>
          <a:prstGeom prst="rect">
            <a:avLst/>
          </a:prstGeom>
        </p:spPr>
      </p:pic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21712" y="4840481"/>
            <a:ext cx="7209086" cy="7628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1712" y="6563561"/>
            <a:ext cx="3950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©</a:t>
            </a:r>
            <a:r>
              <a:rPr lang="en-US" sz="800" baseline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Business eLearning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66276" y="151021"/>
            <a:ext cx="620072" cy="9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48404" y="354471"/>
            <a:ext cx="3620233" cy="49951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»"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32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8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24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»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Fifth level</a:t>
            </a:r>
            <a:endParaRPr kumimoji="0" lang="en-US" sz="2000" b="0" i="0" u="none" strike="noStrike" kern="1200" cap="none" spc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  <a:defRPr sz="2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  <a:defRPr sz="2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  <a:defRPr sz="20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»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32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8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24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»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Fifth level</a:t>
            </a:r>
            <a:endParaRPr kumimoji="0" lang="en-US" sz="2000" b="0" i="0" u="none" strike="noStrike" kern="1200" cap="none" spc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pic>
        <p:nvPicPr>
          <p:cNvPr id="8" name="Picture 7" descr="image_foot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015120"/>
            <a:ext cx="9144000" cy="8763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14751" y="6256090"/>
            <a:ext cx="2632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23155" y="6244950"/>
            <a:ext cx="431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1318" y="6058895"/>
            <a:ext cx="3852826" cy="784800"/>
            <a:chOff x="111318" y="6058895"/>
            <a:chExt cx="3852826" cy="784800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762495" y="6253791"/>
              <a:ext cx="3201649" cy="4417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111318" y="6058895"/>
              <a:ext cx="538310" cy="7848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71551" y="5083969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pic>
        <p:nvPicPr>
          <p:cNvPr id="9" name="Picture 8" descr="image_foot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6015120"/>
            <a:ext cx="9144000" cy="876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14751" y="6256090"/>
            <a:ext cx="2632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23155" y="6244950"/>
            <a:ext cx="431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1318" y="6058895"/>
            <a:ext cx="3852826" cy="784800"/>
            <a:chOff x="111318" y="6058895"/>
            <a:chExt cx="3852826" cy="78480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762495" y="6253791"/>
              <a:ext cx="3201649" cy="4417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111318" y="6058895"/>
              <a:ext cx="538310" cy="7848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 hasCustomPrompt="1"/>
          </p:nvPr>
        </p:nvSpPr>
        <p:spPr>
          <a:xfrm>
            <a:off x="376733" y="285690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318" y="6058895"/>
            <a:ext cx="3852826" cy="784800"/>
            <a:chOff x="111318" y="6058895"/>
            <a:chExt cx="3852826" cy="7848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>
            <a:xfrm>
              <a:off x="762495" y="6253791"/>
              <a:ext cx="3201649" cy="4417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11318" y="6058895"/>
              <a:ext cx="538310" cy="7848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913564" y="1141431"/>
            <a:ext cx="82304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UCDLogo_no background.png"/>
          <p:cNvPicPr>
            <a:picLocks noChangeAspect="1"/>
          </p:cNvPicPr>
          <p:nvPr userDrawn="1"/>
        </p:nvPicPr>
        <p:blipFill>
          <a:blip r:embed="rId2">
            <a:alphaModFix amt="47000"/>
          </a:blip>
          <a:srcRect/>
          <a:stretch>
            <a:fillRect/>
          </a:stretch>
        </p:blipFill>
        <p:spPr>
          <a:xfrm>
            <a:off x="3617383" y="2326216"/>
            <a:ext cx="1674283" cy="22776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9480" y="423333"/>
            <a:ext cx="626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804942" y="4701617"/>
            <a:ext cx="5745365" cy="792736"/>
          </a:xfrm>
          <a:prstGeom prst="rect">
            <a:avLst/>
          </a:prstGeom>
        </p:spPr>
      </p:pic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278340"/>
            <a:ext cx="4038600" cy="4639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278340"/>
            <a:ext cx="4038600" cy="4639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279087"/>
            <a:ext cx="4040188" cy="652249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1918850"/>
            <a:ext cx="4040188" cy="4028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279087"/>
            <a:ext cx="4041775" cy="652249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1918850"/>
            <a:ext cx="4041775" cy="4028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1"/>
            <a:ext cx="5111750" cy="566689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1"/>
            <a:ext cx="3008313" cy="45048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44216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2543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00890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13564" y="1141431"/>
            <a:ext cx="823043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_footer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7951" y="6015121"/>
            <a:ext cx="9162000" cy="878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194173"/>
            <a:ext cx="8229600" cy="101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250905"/>
            <a:ext cx="8229600" cy="470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14751" y="6256090"/>
            <a:ext cx="2632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23155" y="6244950"/>
            <a:ext cx="431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0862-399F-E343-A6D6-AB6F2AEF4A48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1318" y="6058895"/>
            <a:ext cx="3852826" cy="784800"/>
            <a:chOff x="111318" y="6058895"/>
            <a:chExt cx="3852826" cy="7848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>
            <a:xfrm>
              <a:off x="762495" y="6253791"/>
              <a:ext cx="3201649" cy="4417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>
            <a:xfrm>
              <a:off x="111318" y="6058895"/>
              <a:ext cx="538310" cy="7848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60000"/>
              <a:lumOff val="40000"/>
            </a:schemeClr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4B758"/>
        </a:buClr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4B758"/>
        </a:buClr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4B758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4B758"/>
        </a:buClr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4B758"/>
        </a:buClr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32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8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ga-IE" sz="24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–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B758"/>
              </a:buClr>
              <a:buSzPct val="100000"/>
              <a:buFont typeface="Arial" panose="020B0604020202020204" pitchFamily="34" charset="0"/>
              <a:buChar char="»"/>
            </a:pPr>
            <a:r>
              <a:rPr kumimoji="0" lang="ga-IE" sz="2000" b="0" i="0" u="none" strike="noStrike" kern="1200" cap="none" spc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Fifth level</a:t>
            </a:r>
            <a:endParaRPr kumimoji="0" lang="en-US" sz="2000" b="0" i="0" u="none" strike="noStrike" kern="1200" cap="none" spc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558ED5"/>
          </a:solidFill>
          <a:latin typeface="Verdana" panose="020B0604030504040204" pitchFamily="34" charset="0"/>
          <a:ea typeface="+mj-ea"/>
          <a:cs typeface="Verdana" panose="020B060403050404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4B758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4B758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4B758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4B758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4B758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performance-management/how-performance-management-systems-are-changing-to-drive-engagement-154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performance-management/how-performance-management-systems-are-changing-to-drive-engagement-154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Qe9MMDAm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performance-management/how-performance-management-systems-are-changing-to-drive-engagement-154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eoplematters.in/article/performance-management/how-performance-management-systems-are-changing-to-drive-engagement-1540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997" y="4961046"/>
            <a:ext cx="867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Bachelor of Business Studies (BBS)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997" y="5834201"/>
            <a:ext cx="89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9CDE5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Topic 8 Performance Management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3965712" y="3429000"/>
            <a:ext cx="3778112" cy="251936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None/>
            </a:pPr>
            <a:endParaRPr lang="en-US" altLang="en-US" sz="2400" dirty="0">
              <a:solidFill>
                <a:srgbClr val="0070C0"/>
              </a:solidFill>
              <a:latin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243281" y="302004"/>
            <a:ext cx="8900719" cy="58900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1077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The Performance Management Cycle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0" y="1386191"/>
            <a:ext cx="9144000" cy="5471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0141" y="6386113"/>
            <a:ext cx="270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Armstrong (2010)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867033"/>
            <a:ext cx="8229600" cy="35347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Employee Performance Management </a:t>
            </a:r>
            <a:r>
              <a:rPr lang="en-US" dirty="0">
                <a:hlinkClick r:id="rId3"/>
              </a:rPr>
              <a:t>https://www.youtube.com/watch?v=J_Qe9MMDAms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41776"/>
            <a:ext cx="8229600" cy="101283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sz="4800" dirty="0">
                <a:latin typeface="Times New Roman" pitchFamily="18" charset="0"/>
              </a:rPr>
              <a:t>Objectives of Performance Management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52073" y="1634989"/>
            <a:ext cx="17430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u="sng" dirty="0">
                <a:solidFill>
                  <a:schemeClr val="tx2"/>
                </a:solidFill>
              </a:rPr>
              <a:t>Individual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59204" y="2113884"/>
            <a:ext cx="3671888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/>
              <a:t>Recognition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/>
              <a:t>Reward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/>
              <a:t>Improve performance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/>
              <a:t>Development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/>
              <a:t>Express aspirations /</a:t>
            </a:r>
            <a:br>
              <a:rPr lang="en-GB" sz="2000" dirty="0"/>
            </a:br>
            <a:r>
              <a:rPr lang="en-GB" sz="2000" dirty="0"/>
              <a:t>  </a:t>
            </a:r>
            <a:r>
              <a:rPr lang="en-GB" sz="2000" dirty="0">
                <a:solidFill>
                  <a:srgbClr val="111111"/>
                </a:solidFill>
              </a:rPr>
              <a:t>concerns / feedback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43918" y="1651922"/>
            <a:ext cx="23098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u="sng" dirty="0">
                <a:solidFill>
                  <a:schemeClr val="tx2"/>
                </a:solidFill>
              </a:rPr>
              <a:t>Organisation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00563" y="2127391"/>
            <a:ext cx="4414837" cy="360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>
                <a:latin typeface="Times New Roman" pitchFamily="18" charset="0"/>
                <a:ea typeface="+mn-ea"/>
                <a:cs typeface="Times New Roman" pitchFamily="18" charset="0"/>
              </a:rPr>
              <a:t>Improve performance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Motivation, recognition 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Legal defence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Feedback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Communicate 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HRD / training needs information 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Pay / promotion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IE" sz="2000" dirty="0">
                <a:latin typeface="Times New Roman" pitchFamily="18" charset="0"/>
                <a:ea typeface="+mn-ea"/>
                <a:cs typeface="Times New Roman" pitchFamily="18" charset="0"/>
              </a:rPr>
              <a:t>Staff retention/reduction </a:t>
            </a:r>
          </a:p>
          <a:p>
            <a:pPr>
              <a:spcBef>
                <a:spcPct val="30000"/>
              </a:spcBef>
              <a:buFont typeface="Wingdings" pitchFamily="2" charset="0"/>
              <a:buChar char="Ø"/>
            </a:pPr>
            <a:r>
              <a:rPr lang="en-GB" sz="2000" dirty="0">
                <a:latin typeface="Times New Roman" pitchFamily="18" charset="0"/>
                <a:ea typeface="+mn-ea"/>
                <a:cs typeface="Times New Roman" pitchFamily="18" charset="0"/>
              </a:rPr>
              <a:t>Control across MNC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533400" y="8299"/>
            <a:ext cx="8229600" cy="101758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3200" dirty="0">
                <a:latin typeface="Times New Roman" pitchFamily="18" charset="0"/>
              </a:rPr>
              <a:t>Performance Management Systems in Operation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11188" y="1402656"/>
            <a:ext cx="7689850" cy="1009650"/>
            <a:chOff x="289" y="1388"/>
            <a:chExt cx="3633" cy="919"/>
          </a:xfrm>
          <a:solidFill>
            <a:schemeClr val="accent3"/>
          </a:solidFill>
        </p:grpSpPr>
        <p:sp>
          <p:nvSpPr>
            <p:cNvPr id="15395" name="Freeform 4"/>
            <p:cNvSpPr/>
            <p:nvPr/>
          </p:nvSpPr>
          <p:spPr bwMode="auto">
            <a:xfrm>
              <a:off x="289" y="1390"/>
              <a:ext cx="642" cy="917"/>
            </a:xfrm>
            <a:custGeom>
              <a:avLst/>
              <a:gdLst/>
              <a:ahLst/>
              <a:cxnLst/>
              <a:rect l="l" t="t" r="r" b="b"/>
              <a:pathLst>
                <a:path w="642" h="917">
                  <a:moveTo>
                    <a:pt x="338" y="0"/>
                  </a:moveTo>
                  <a:lnTo>
                    <a:pt x="641" y="526"/>
                  </a:lnTo>
                  <a:lnTo>
                    <a:pt x="357" y="916"/>
                  </a:lnTo>
                  <a:lnTo>
                    <a:pt x="0" y="459"/>
                  </a:lnTo>
                  <a:lnTo>
                    <a:pt x="338" y="0"/>
                  </a:lnTo>
                </a:path>
              </a:pathLst>
            </a:custGeom>
            <a:grpFill/>
            <a:ln w="12700" cap="rnd">
              <a:solidFill>
                <a:schemeClr val="accent3"/>
              </a:solidFill>
              <a:round/>
            </a:ln>
          </p:spPr>
          <p:txBody>
            <a:bodyPr/>
            <a:lstStyle/>
            <a:p>
              <a:endParaRPr lang="en-IE">
                <a:solidFill>
                  <a:schemeClr val="tx2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5396" name="Freeform 5"/>
            <p:cNvSpPr/>
            <p:nvPr/>
          </p:nvSpPr>
          <p:spPr bwMode="auto">
            <a:xfrm>
              <a:off x="646" y="1914"/>
              <a:ext cx="2985" cy="393"/>
            </a:xfrm>
            <a:custGeom>
              <a:avLst/>
              <a:gdLst/>
              <a:ahLst/>
              <a:cxnLst/>
              <a:rect l="l" t="t" r="r" b="b"/>
              <a:pathLst>
                <a:path w="2985" h="393">
                  <a:moveTo>
                    <a:pt x="2984" y="0"/>
                  </a:moveTo>
                  <a:lnTo>
                    <a:pt x="284" y="1"/>
                  </a:lnTo>
                  <a:lnTo>
                    <a:pt x="0" y="392"/>
                  </a:lnTo>
                  <a:lnTo>
                    <a:pt x="2603" y="392"/>
                  </a:lnTo>
                  <a:lnTo>
                    <a:pt x="2984" y="0"/>
                  </a:lnTo>
                </a:path>
              </a:pathLst>
            </a:custGeom>
            <a:grpFill/>
            <a:ln w="12700" cap="rnd">
              <a:solidFill>
                <a:schemeClr val="accent3"/>
              </a:solidFill>
              <a:round/>
            </a:ln>
          </p:spPr>
          <p:txBody>
            <a:bodyPr/>
            <a:lstStyle/>
            <a:p>
              <a:endParaRPr lang="en-IE">
                <a:solidFill>
                  <a:schemeClr val="tx2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5397" name="Freeform 6"/>
            <p:cNvSpPr/>
            <p:nvPr/>
          </p:nvSpPr>
          <p:spPr bwMode="auto">
            <a:xfrm>
              <a:off x="626" y="1388"/>
              <a:ext cx="3296" cy="529"/>
            </a:xfrm>
            <a:custGeom>
              <a:avLst/>
              <a:gdLst/>
              <a:ahLst/>
              <a:cxnLst/>
              <a:rect l="l" t="t" r="r" b="b"/>
              <a:pathLst>
                <a:path w="3296" h="529">
                  <a:moveTo>
                    <a:pt x="3005" y="527"/>
                  </a:moveTo>
                  <a:lnTo>
                    <a:pt x="305" y="528"/>
                  </a:lnTo>
                  <a:lnTo>
                    <a:pt x="0" y="1"/>
                  </a:lnTo>
                  <a:lnTo>
                    <a:pt x="3295" y="0"/>
                  </a:lnTo>
                  <a:lnTo>
                    <a:pt x="3005" y="52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IE">
                <a:solidFill>
                  <a:schemeClr val="tx2"/>
                </a:solidFill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15364" name="Group 7"/>
          <p:cNvGrpSpPr/>
          <p:nvPr/>
        </p:nvGrpSpPr>
        <p:grpSpPr bwMode="auto">
          <a:xfrm>
            <a:off x="1441450" y="2097981"/>
            <a:ext cx="6100763" cy="912812"/>
            <a:chOff x="681" y="2021"/>
            <a:chExt cx="2882" cy="831"/>
          </a:xfrm>
        </p:grpSpPr>
        <p:sp>
          <p:nvSpPr>
            <p:cNvPr id="3" name="Freeform 8"/>
            <p:cNvSpPr/>
            <p:nvPr/>
          </p:nvSpPr>
          <p:spPr bwMode="auto">
            <a:xfrm>
              <a:off x="681" y="2021"/>
              <a:ext cx="567" cy="831"/>
            </a:xfrm>
            <a:custGeom>
              <a:avLst/>
              <a:gdLst/>
              <a:ahLst/>
              <a:cxnLst/>
              <a:rect l="l" t="t" r="r" b="b"/>
              <a:pathLst>
                <a:path w="567" h="831">
                  <a:moveTo>
                    <a:pt x="277" y="0"/>
                  </a:moveTo>
                  <a:lnTo>
                    <a:pt x="566" y="539"/>
                  </a:lnTo>
                  <a:lnTo>
                    <a:pt x="355" y="830"/>
                  </a:lnTo>
                  <a:lnTo>
                    <a:pt x="0" y="371"/>
                  </a:lnTo>
                  <a:lnTo>
                    <a:pt x="277" y="0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9"/>
            <p:cNvSpPr/>
            <p:nvPr/>
          </p:nvSpPr>
          <p:spPr bwMode="auto">
            <a:xfrm>
              <a:off x="1034" y="2559"/>
              <a:ext cx="2244" cy="293"/>
            </a:xfrm>
            <a:custGeom>
              <a:avLst/>
              <a:gdLst/>
              <a:ahLst/>
              <a:cxnLst/>
              <a:rect l="l" t="t" r="r" b="b"/>
              <a:pathLst>
                <a:path w="2244" h="293">
                  <a:moveTo>
                    <a:pt x="2243" y="0"/>
                  </a:moveTo>
                  <a:lnTo>
                    <a:pt x="211" y="0"/>
                  </a:lnTo>
                  <a:lnTo>
                    <a:pt x="0" y="292"/>
                  </a:lnTo>
                  <a:lnTo>
                    <a:pt x="1842" y="290"/>
                  </a:lnTo>
                  <a:lnTo>
                    <a:pt x="2243" y="0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10"/>
            <p:cNvSpPr/>
            <p:nvPr/>
          </p:nvSpPr>
          <p:spPr bwMode="auto">
            <a:xfrm>
              <a:off x="958" y="2021"/>
              <a:ext cx="2605" cy="540"/>
            </a:xfrm>
            <a:custGeom>
              <a:avLst/>
              <a:gdLst/>
              <a:ahLst/>
              <a:cxnLst/>
              <a:rect l="l" t="t" r="r" b="b"/>
              <a:pathLst>
                <a:path w="2605" h="540">
                  <a:moveTo>
                    <a:pt x="2604" y="0"/>
                  </a:moveTo>
                  <a:lnTo>
                    <a:pt x="0" y="0"/>
                  </a:lnTo>
                  <a:lnTo>
                    <a:pt x="289" y="539"/>
                  </a:lnTo>
                  <a:lnTo>
                    <a:pt x="2318" y="539"/>
                  </a:lnTo>
                  <a:lnTo>
                    <a:pt x="2604" y="0"/>
                  </a:lnTo>
                </a:path>
              </a:pathLst>
            </a:custGeom>
            <a:solidFill>
              <a:srgbClr val="FF3300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"/>
          <p:cNvGrpSpPr/>
          <p:nvPr/>
        </p:nvGrpSpPr>
        <p:grpSpPr bwMode="auto">
          <a:xfrm>
            <a:off x="2146300" y="2831406"/>
            <a:ext cx="4560888" cy="760412"/>
            <a:chOff x="1014" y="2688"/>
            <a:chExt cx="2155" cy="692"/>
          </a:xfrm>
          <a:solidFill>
            <a:schemeClr val="accent3"/>
          </a:solidFill>
        </p:grpSpPr>
        <p:sp>
          <p:nvSpPr>
            <p:cNvPr id="15389" name="Freeform 12"/>
            <p:cNvSpPr/>
            <p:nvPr/>
          </p:nvSpPr>
          <p:spPr bwMode="auto">
            <a:xfrm>
              <a:off x="1014" y="2690"/>
              <a:ext cx="499" cy="689"/>
            </a:xfrm>
            <a:custGeom>
              <a:avLst/>
              <a:gdLst/>
              <a:ahLst/>
              <a:cxnLst/>
              <a:rect l="l" t="t" r="r" b="b"/>
              <a:pathLst>
                <a:path w="499" h="689">
                  <a:moveTo>
                    <a:pt x="498" y="500"/>
                  </a:moveTo>
                  <a:lnTo>
                    <a:pt x="203" y="0"/>
                  </a:lnTo>
                  <a:lnTo>
                    <a:pt x="0" y="255"/>
                  </a:lnTo>
                  <a:lnTo>
                    <a:pt x="355" y="688"/>
                  </a:lnTo>
                  <a:lnTo>
                    <a:pt x="498" y="50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IE">
                <a:latin typeface="Times New Roman" pitchFamily="18" charset="0"/>
                <a:ea typeface="+mn-ea"/>
              </a:endParaRPr>
            </a:p>
          </p:txBody>
        </p:sp>
        <p:sp>
          <p:nvSpPr>
            <p:cNvPr id="15390" name="Freeform 13"/>
            <p:cNvSpPr/>
            <p:nvPr/>
          </p:nvSpPr>
          <p:spPr bwMode="auto">
            <a:xfrm>
              <a:off x="1370" y="3192"/>
              <a:ext cx="1507" cy="188"/>
            </a:xfrm>
            <a:custGeom>
              <a:avLst/>
              <a:gdLst/>
              <a:ahLst/>
              <a:cxnLst/>
              <a:rect l="l" t="t" r="r" b="b"/>
              <a:pathLst>
                <a:path w="1507" h="188">
                  <a:moveTo>
                    <a:pt x="1506" y="0"/>
                  </a:moveTo>
                  <a:lnTo>
                    <a:pt x="143" y="0"/>
                  </a:lnTo>
                  <a:lnTo>
                    <a:pt x="0" y="186"/>
                  </a:lnTo>
                  <a:lnTo>
                    <a:pt x="1125" y="187"/>
                  </a:lnTo>
                  <a:lnTo>
                    <a:pt x="1506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IE">
                <a:latin typeface="Times New Roman" pitchFamily="18" charset="0"/>
                <a:ea typeface="+mn-ea"/>
              </a:endParaRPr>
            </a:p>
          </p:txBody>
        </p:sp>
        <p:sp>
          <p:nvSpPr>
            <p:cNvPr id="15391" name="Freeform 14"/>
            <p:cNvSpPr/>
            <p:nvPr/>
          </p:nvSpPr>
          <p:spPr bwMode="auto">
            <a:xfrm>
              <a:off x="1218" y="2688"/>
              <a:ext cx="1951" cy="506"/>
            </a:xfrm>
            <a:custGeom>
              <a:avLst/>
              <a:gdLst/>
              <a:ahLst/>
              <a:cxnLst/>
              <a:rect l="l" t="t" r="r" b="b"/>
              <a:pathLst>
                <a:path w="1951" h="506">
                  <a:moveTo>
                    <a:pt x="1950" y="0"/>
                  </a:moveTo>
                  <a:lnTo>
                    <a:pt x="0" y="0"/>
                  </a:lnTo>
                  <a:lnTo>
                    <a:pt x="295" y="504"/>
                  </a:lnTo>
                  <a:lnTo>
                    <a:pt x="1658" y="505"/>
                  </a:lnTo>
                  <a:lnTo>
                    <a:pt x="195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IE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15366" name="Group 15"/>
          <p:cNvGrpSpPr/>
          <p:nvPr/>
        </p:nvGrpSpPr>
        <p:grpSpPr bwMode="auto">
          <a:xfrm>
            <a:off x="2963863" y="3593406"/>
            <a:ext cx="2954337" cy="692150"/>
            <a:chOff x="1400" y="3382"/>
            <a:chExt cx="1396" cy="630"/>
          </a:xfrm>
        </p:grpSpPr>
        <p:sp>
          <p:nvSpPr>
            <p:cNvPr id="15388" name="Freeform 16"/>
            <p:cNvSpPr/>
            <p:nvPr/>
          </p:nvSpPr>
          <p:spPr bwMode="auto">
            <a:xfrm>
              <a:off x="1400" y="3382"/>
              <a:ext cx="426" cy="629"/>
            </a:xfrm>
            <a:custGeom>
              <a:avLst/>
              <a:gdLst/>
              <a:ahLst/>
              <a:cxnLst/>
              <a:rect l="l" t="t" r="r" b="b"/>
              <a:pathLst>
                <a:path w="426" h="629">
                  <a:moveTo>
                    <a:pt x="133" y="0"/>
                  </a:moveTo>
                  <a:lnTo>
                    <a:pt x="0" y="180"/>
                  </a:lnTo>
                  <a:lnTo>
                    <a:pt x="352" y="628"/>
                  </a:lnTo>
                  <a:lnTo>
                    <a:pt x="425" y="533"/>
                  </a:lnTo>
                  <a:lnTo>
                    <a:pt x="133" y="0"/>
                  </a:lnTo>
                </a:path>
              </a:pathLst>
            </a:custGeom>
            <a:solidFill>
              <a:srgbClr val="FF66CC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7"/>
            <p:cNvSpPr/>
            <p:nvPr/>
          </p:nvSpPr>
          <p:spPr bwMode="auto">
            <a:xfrm>
              <a:off x="1753" y="3917"/>
              <a:ext cx="747" cy="95"/>
            </a:xfrm>
            <a:custGeom>
              <a:avLst/>
              <a:gdLst/>
              <a:ahLst/>
              <a:cxnLst/>
              <a:rect l="l" t="t" r="r" b="b"/>
              <a:pathLst>
                <a:path w="747" h="95">
                  <a:moveTo>
                    <a:pt x="746" y="0"/>
                  </a:moveTo>
                  <a:lnTo>
                    <a:pt x="74" y="0"/>
                  </a:lnTo>
                  <a:lnTo>
                    <a:pt x="0" y="94"/>
                  </a:lnTo>
                  <a:lnTo>
                    <a:pt x="515" y="94"/>
                  </a:lnTo>
                  <a:lnTo>
                    <a:pt x="746" y="0"/>
                  </a:lnTo>
                </a:path>
              </a:pathLst>
            </a:custGeom>
            <a:solidFill>
              <a:srgbClr val="FF66CC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/>
            <p:nvPr/>
          </p:nvSpPr>
          <p:spPr bwMode="auto">
            <a:xfrm>
              <a:off x="1533" y="3382"/>
              <a:ext cx="1263" cy="536"/>
            </a:xfrm>
            <a:custGeom>
              <a:avLst/>
              <a:gdLst/>
              <a:ahLst/>
              <a:cxnLst/>
              <a:rect l="l" t="t" r="r" b="b"/>
              <a:pathLst>
                <a:path w="1263" h="536">
                  <a:moveTo>
                    <a:pt x="1262" y="0"/>
                  </a:moveTo>
                  <a:lnTo>
                    <a:pt x="0" y="0"/>
                  </a:lnTo>
                  <a:lnTo>
                    <a:pt x="294" y="535"/>
                  </a:lnTo>
                  <a:lnTo>
                    <a:pt x="967" y="535"/>
                  </a:lnTo>
                  <a:lnTo>
                    <a:pt x="1262" y="0"/>
                  </a:lnTo>
                </a:path>
              </a:pathLst>
            </a:custGeom>
            <a:solidFill>
              <a:srgbClr val="FF66CC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19"/>
          <p:cNvGrpSpPr/>
          <p:nvPr/>
        </p:nvGrpSpPr>
        <p:grpSpPr bwMode="auto">
          <a:xfrm>
            <a:off x="3881438" y="4341118"/>
            <a:ext cx="1381125" cy="587375"/>
            <a:chOff x="1834" y="4062"/>
            <a:chExt cx="652" cy="535"/>
          </a:xfrm>
        </p:grpSpPr>
        <p:sp>
          <p:nvSpPr>
            <p:cNvPr id="15386" name="Freeform 20"/>
            <p:cNvSpPr/>
            <p:nvPr/>
          </p:nvSpPr>
          <p:spPr bwMode="auto">
            <a:xfrm>
              <a:off x="1834" y="4062"/>
              <a:ext cx="360" cy="535"/>
            </a:xfrm>
            <a:custGeom>
              <a:avLst/>
              <a:gdLst/>
              <a:ahLst/>
              <a:cxnLst/>
              <a:rect l="l" t="t" r="r" b="b"/>
              <a:pathLst>
                <a:path w="360" h="535">
                  <a:moveTo>
                    <a:pt x="68" y="0"/>
                  </a:moveTo>
                  <a:lnTo>
                    <a:pt x="0" y="83"/>
                  </a:lnTo>
                  <a:lnTo>
                    <a:pt x="359" y="534"/>
                  </a:lnTo>
                  <a:lnTo>
                    <a:pt x="68" y="0"/>
                  </a:lnTo>
                </a:path>
              </a:pathLst>
            </a:custGeom>
            <a:solidFill>
              <a:srgbClr val="00CC66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1"/>
            <p:cNvSpPr/>
            <p:nvPr/>
          </p:nvSpPr>
          <p:spPr bwMode="auto">
            <a:xfrm>
              <a:off x="1902" y="4062"/>
              <a:ext cx="584" cy="535"/>
            </a:xfrm>
            <a:custGeom>
              <a:avLst/>
              <a:gdLst/>
              <a:ahLst/>
              <a:cxnLst/>
              <a:rect l="l" t="t" r="r" b="b"/>
              <a:pathLst>
                <a:path w="584" h="535">
                  <a:moveTo>
                    <a:pt x="583" y="0"/>
                  </a:moveTo>
                  <a:lnTo>
                    <a:pt x="0" y="0"/>
                  </a:lnTo>
                  <a:lnTo>
                    <a:pt x="291" y="534"/>
                  </a:lnTo>
                  <a:lnTo>
                    <a:pt x="583" y="0"/>
                  </a:lnTo>
                </a:path>
              </a:pathLst>
            </a:custGeom>
            <a:solidFill>
              <a:srgbClr val="00CC66"/>
            </a:solidFill>
            <a:ln w="127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8" name="Rectangle 22"/>
          <p:cNvSpPr>
            <a:spLocks noChangeArrowheads="1"/>
          </p:cNvSpPr>
          <p:nvPr/>
        </p:nvSpPr>
        <p:spPr bwMode="auto">
          <a:xfrm>
            <a:off x="2641600" y="1564581"/>
            <a:ext cx="3860800" cy="315912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700" b="1" dirty="0">
                <a:solidFill>
                  <a:schemeClr val="tx2"/>
                </a:solidFill>
                <a:latin typeface="Arial" panose="020B0604020202020204" pitchFamily="34" charset="0"/>
              </a:rPr>
              <a:t>Objectives / Expectations</a:t>
            </a:r>
            <a:endParaRPr lang="en-GB" sz="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23"/>
          <p:cNvSpPr>
            <a:spLocks noChangeArrowheads="1"/>
          </p:cNvSpPr>
          <p:nvPr/>
        </p:nvSpPr>
        <p:spPr bwMode="auto">
          <a:xfrm>
            <a:off x="2641600" y="2302768"/>
            <a:ext cx="3657600" cy="211138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</a:rPr>
              <a:t>Delegate / Empower</a:t>
            </a:r>
            <a:endParaRPr lang="en-GB" sz="2700" b="1" dirty="0">
              <a:latin typeface="Arial" panose="020B0604020202020204" pitchFamily="34" charset="0"/>
            </a:endParaRPr>
          </a:p>
        </p:txBody>
      </p:sp>
      <p:sp>
        <p:nvSpPr>
          <p:cNvPr id="15370" name="Rectangle 24"/>
          <p:cNvSpPr>
            <a:spLocks noChangeArrowheads="1"/>
          </p:cNvSpPr>
          <p:nvPr/>
        </p:nvSpPr>
        <p:spPr bwMode="auto">
          <a:xfrm>
            <a:off x="3759200" y="3094931"/>
            <a:ext cx="1625600" cy="104775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700" b="1">
                <a:solidFill>
                  <a:schemeClr val="tx2"/>
                </a:solidFill>
                <a:latin typeface="Arial" panose="020B0604020202020204" pitchFamily="34" charset="0"/>
              </a:rPr>
              <a:t>HRD</a:t>
            </a:r>
          </a:p>
        </p:txBody>
      </p:sp>
      <p:sp>
        <p:nvSpPr>
          <p:cNvPr id="15371" name="Rectangle 25"/>
          <p:cNvSpPr>
            <a:spLocks noChangeArrowheads="1"/>
          </p:cNvSpPr>
          <p:nvPr/>
        </p:nvSpPr>
        <p:spPr bwMode="auto">
          <a:xfrm>
            <a:off x="3962400" y="3780731"/>
            <a:ext cx="1117600" cy="211137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</a:rPr>
              <a:t>Coach</a:t>
            </a:r>
          </a:p>
        </p:txBody>
      </p:sp>
      <p:sp>
        <p:nvSpPr>
          <p:cNvPr id="15372" name="Rectangle 26"/>
          <p:cNvSpPr>
            <a:spLocks noChangeArrowheads="1"/>
          </p:cNvSpPr>
          <p:nvPr/>
        </p:nvSpPr>
        <p:spPr bwMode="auto">
          <a:xfrm>
            <a:off x="4267200" y="4518918"/>
            <a:ext cx="711200" cy="158750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700" b="1">
                <a:solidFill>
                  <a:schemeClr val="bg1"/>
                </a:solidFill>
                <a:latin typeface="Arial" panose="020B0604020202020204" pitchFamily="34" charset="0"/>
              </a:rPr>
              <a:t>PA</a:t>
            </a:r>
            <a:endParaRPr lang="en-GB" sz="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Arc 27"/>
          <p:cNvSpPr/>
          <p:nvPr/>
        </p:nvSpPr>
        <p:spPr bwMode="auto">
          <a:xfrm rot="-10500000">
            <a:off x="625475" y="2328168"/>
            <a:ext cx="3425825" cy="2173288"/>
          </a:xfrm>
          <a:custGeom>
            <a:avLst/>
            <a:gdLst/>
            <a:ahLst/>
            <a:cxnLst/>
            <a:rect l="l" t="t" r="r" b="b"/>
            <a:pathLst>
              <a:path w="21600" h="21589" fill="none">
                <a:moveTo>
                  <a:pt x="681" y="-1"/>
                </a:moveTo>
                <a:cubicBezTo>
                  <a:pt x="12339" y="367"/>
                  <a:pt x="21600" y="9924"/>
                  <a:pt x="21600" y="21589"/>
                </a:cubicBezTo>
              </a:path>
              <a:path w="21600" h="21589" stroke="0">
                <a:moveTo>
                  <a:pt x="681" y="-1"/>
                </a:moveTo>
                <a:cubicBezTo>
                  <a:pt x="12339" y="367"/>
                  <a:pt x="21600" y="9924"/>
                  <a:pt x="21600" y="21589"/>
                </a:cubicBezTo>
                <a:lnTo>
                  <a:pt x="0" y="21589"/>
                </a:lnTo>
                <a:lnTo>
                  <a:pt x="681" y="-1"/>
                </a:lnTo>
                <a:close/>
              </a:path>
            </a:pathLst>
          </a:custGeom>
          <a:noFill/>
          <a:ln w="47625" cap="rnd" cmpd="thickThin">
            <a:solidFill>
              <a:schemeClr val="tx1"/>
            </a:solidFill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28"/>
          <p:cNvSpPr>
            <a:spLocks noChangeShapeType="1"/>
          </p:cNvSpPr>
          <p:nvPr/>
        </p:nvSpPr>
        <p:spPr bwMode="auto">
          <a:xfrm flipH="1">
            <a:off x="6038850" y="1867793"/>
            <a:ext cx="275590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29"/>
          <p:cNvSpPr>
            <a:spLocks noChangeShapeType="1"/>
          </p:cNvSpPr>
          <p:nvPr/>
        </p:nvSpPr>
        <p:spPr bwMode="auto">
          <a:xfrm flipH="1">
            <a:off x="8128000" y="1828106"/>
            <a:ext cx="711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30"/>
          <p:cNvSpPr>
            <a:spLocks noChangeShapeType="1"/>
          </p:cNvSpPr>
          <p:nvPr/>
        </p:nvSpPr>
        <p:spPr bwMode="auto">
          <a:xfrm flipH="1">
            <a:off x="7315200" y="2513906"/>
            <a:ext cx="812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31"/>
          <p:cNvSpPr>
            <a:spLocks noChangeShapeType="1"/>
          </p:cNvSpPr>
          <p:nvPr/>
        </p:nvSpPr>
        <p:spPr bwMode="auto">
          <a:xfrm flipH="1">
            <a:off x="6604000" y="3252093"/>
            <a:ext cx="711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32"/>
          <p:cNvSpPr>
            <a:spLocks noChangeShapeType="1"/>
          </p:cNvSpPr>
          <p:nvPr/>
        </p:nvSpPr>
        <p:spPr bwMode="auto">
          <a:xfrm flipH="1">
            <a:off x="5892800" y="3885506"/>
            <a:ext cx="812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33"/>
          <p:cNvSpPr>
            <a:spLocks noChangeShapeType="1"/>
          </p:cNvSpPr>
          <p:nvPr/>
        </p:nvSpPr>
        <p:spPr bwMode="auto">
          <a:xfrm flipH="1">
            <a:off x="5384800" y="4518918"/>
            <a:ext cx="711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34"/>
          <p:cNvSpPr>
            <a:spLocks noChangeArrowheads="1"/>
          </p:cNvSpPr>
          <p:nvPr/>
        </p:nvSpPr>
        <p:spPr bwMode="auto">
          <a:xfrm>
            <a:off x="5065713" y="5223768"/>
            <a:ext cx="2117725" cy="800100"/>
          </a:xfrm>
          <a:prstGeom prst="rect">
            <a:avLst/>
          </a:prstGeom>
          <a:solidFill>
            <a:srgbClr val="FFCC00">
              <a:alpha val="50195"/>
            </a:srgbClr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/>
            <a:r>
              <a:rPr lang="en-GB" sz="3000" b="1">
                <a:latin typeface="Arial" panose="020B0604020202020204" pitchFamily="34" charset="0"/>
              </a:rPr>
              <a:t>HRD</a:t>
            </a:r>
          </a:p>
        </p:txBody>
      </p:sp>
      <p:sp>
        <p:nvSpPr>
          <p:cNvPr id="15381" name="Rectangle 35"/>
          <p:cNvSpPr>
            <a:spLocks noChangeArrowheads="1"/>
          </p:cNvSpPr>
          <p:nvPr/>
        </p:nvSpPr>
        <p:spPr bwMode="auto">
          <a:xfrm>
            <a:off x="2111375" y="5299968"/>
            <a:ext cx="2116138" cy="800100"/>
          </a:xfrm>
          <a:prstGeom prst="rect">
            <a:avLst/>
          </a:prstGeom>
          <a:solidFill>
            <a:srgbClr val="FFCC00">
              <a:alpha val="50195"/>
            </a:srgbClr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/>
            <a:r>
              <a:rPr lang="en-GB" sz="3000" b="1">
                <a:latin typeface="Arial" panose="020B0604020202020204" pitchFamily="34" charset="0"/>
              </a:rPr>
              <a:t>PRP</a:t>
            </a:r>
            <a:endParaRPr lang="en-GB" sz="800" b="1">
              <a:latin typeface="Arial" panose="020B0604020202020204" pitchFamily="34" charset="0"/>
            </a:endParaRPr>
          </a:p>
        </p:txBody>
      </p:sp>
      <p:sp>
        <p:nvSpPr>
          <p:cNvPr id="15382" name="Line 36"/>
          <p:cNvSpPr>
            <a:spLocks noChangeShapeType="1"/>
          </p:cNvSpPr>
          <p:nvPr/>
        </p:nvSpPr>
        <p:spPr bwMode="auto">
          <a:xfrm>
            <a:off x="5080000" y="4677668"/>
            <a:ext cx="1016000" cy="527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37"/>
          <p:cNvSpPr>
            <a:spLocks noChangeShapeType="1"/>
          </p:cNvSpPr>
          <p:nvPr/>
        </p:nvSpPr>
        <p:spPr bwMode="auto">
          <a:xfrm flipH="1">
            <a:off x="3149600" y="4677668"/>
            <a:ext cx="914400" cy="4746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oval" w="med" len="med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Slide Number Placeholder 38"/>
          <p:cNvSpPr>
            <a:spLocks noGrp="1" noEditPoints="1"/>
          </p:cNvSpPr>
          <p:nvPr>
            <p:ph type="sldNum" sz="quarter" idx="12"/>
          </p:nvPr>
        </p:nvSpPr>
        <p:spPr>
          <a:xfrm>
            <a:off x="8623155" y="5906118"/>
            <a:ext cx="431297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798F8154-8F3F-E749-8D49-09A39D211694}" type="slidenum">
              <a:rPr lang="en-US">
                <a:latin typeface="Arial" panose="020B0604020202020204" pitchFamily="34" charset="0"/>
              </a:rPr>
              <a:t>14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1657350" y="89494"/>
            <a:ext cx="5829300" cy="1610719"/>
          </a:xfrm>
        </p:spPr>
        <p:txBody>
          <a:bodyPr>
            <a:normAutofit/>
          </a:bodyPr>
          <a:lstStyle/>
          <a:p>
            <a:pPr eaLnBrk="1" hangingPunct="1"/>
            <a:r>
              <a:rPr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PM and</a:t>
            </a:r>
            <a:r>
              <a:rPr lang="zh-CN" altLang="en-US"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SG" altLang="en-US"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altLang="zh-CN"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RGANISATIONAL</a:t>
            </a:r>
            <a:r>
              <a:rPr lang="zh-CN" altLang="en-US"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altLang="zh-CN" sz="28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justice</a:t>
            </a:r>
            <a:endParaRPr sz="2800" dirty="0">
              <a:solidFill>
                <a:schemeClr val="accent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771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271402" y="1149731"/>
            <a:ext cx="8763033" cy="443985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zh-CN" sz="2400" dirty="0">
                <a:latin typeface="Helvetica Neue" panose="02000503000000020004" pitchFamily="2" charset="0"/>
                <a:cs typeface="Arial" panose="020B0604020202020204" pitchFamily="34" charset="0"/>
              </a:rPr>
              <a:t>A PMS system’s effectiveness will by influenced by the notions of procedural justice and distributive justice: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latin typeface="Helvetica Neue" panose="02000503000000020004" pitchFamily="2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employee perceptions regarding the fairness of the decision-making procedures applied to their work </a:t>
            </a:r>
            <a:endParaRPr lang="en-US" altLang="en-US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employee perceptions regarding the fairness of the outcomes arising from the PM procedures, including performance scores, promotion outcomes, pay adjustment and employment continuity. </a:t>
            </a:r>
          </a:p>
          <a:p>
            <a:pPr eaLnBrk="1" hangingPunct="1"/>
            <a:endParaRPr lang="en-US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533400" y="-1178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Times New Roman" pitchFamily="18" charset="0"/>
              </a:rPr>
              <a:t>Measuring Performance – </a:t>
            </a:r>
            <a:br>
              <a:rPr lang="en-IE" dirty="0">
                <a:latin typeface="Times New Roman" pitchFamily="18" charset="0"/>
              </a:rPr>
            </a:br>
            <a:r>
              <a:rPr lang="en-IE" i="1" dirty="0">
                <a:latin typeface="Times New Roman" pitchFamily="18" charset="0"/>
              </a:rPr>
              <a:t>Performance appraisal is: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672302" y="1949921"/>
            <a:ext cx="7772400" cy="2542848"/>
          </a:xfrm>
        </p:spPr>
        <p:txBody>
          <a:bodyPr>
            <a:normAutofit fontScale="85000" lnSpcReduction="10000"/>
          </a:bodyPr>
          <a:lstStyle/>
          <a:p>
            <a:pPr marL="292100" indent="0" algn="just">
              <a:buFont typeface="Symbol" charset="0"/>
              <a:buNone/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‘A systematic approach to evaluating employees’ performance, characteristics or potential with a view to assisting with decisions in a wide range of areas such as pay, promotion, employee development and motivation’.</a:t>
            </a: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92100" indent="0" algn="r">
              <a:buFont typeface="Symbol" charset="0"/>
              <a:buNone/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(Gunnigle </a:t>
            </a:r>
            <a:r>
              <a:rPr lang="en-IE" i="1" dirty="0">
                <a:solidFill>
                  <a:srgbClr val="000000"/>
                </a:solidFill>
                <a:latin typeface="Times New Roman" pitchFamily="18" charset="0"/>
              </a:rPr>
              <a:t>et al</a:t>
            </a: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, 1997: 145)</a:t>
            </a: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F8BBC482-F4B4-5A4C-90B4-76139DE6707F}" type="slidenum">
              <a:rPr lang="en-US">
                <a:latin typeface="Arial" panose="020B0604020202020204" pitchFamily="34" charset="0"/>
              </a:rPr>
              <a:t>16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>
                <a:latin typeface="Times New Roman" pitchFamily="18" charset="0"/>
              </a:rPr>
              <a:t>Performance Appraisal</a:t>
            </a:r>
          </a:p>
        </p:txBody>
      </p:sp>
      <p:sp>
        <p:nvSpPr>
          <p:cNvPr id="17411" name="Content Placeholder 2"/>
          <p:cNvSpPr>
            <a:spLocks noGrp="1" noEditPoints="1"/>
          </p:cNvSpPr>
          <p:nvPr>
            <p:ph idx="1"/>
          </p:nvPr>
        </p:nvSpPr>
        <p:spPr>
          <a:xfrm>
            <a:off x="571500" y="1462616"/>
            <a:ext cx="8383588" cy="4480983"/>
          </a:xfrm>
        </p:spPr>
        <p:txBody>
          <a:bodyPr>
            <a:noAutofit/>
          </a:bodyPr>
          <a:lstStyle/>
          <a:p>
            <a:r>
              <a:rPr lang="en-IE" sz="2000" b="1" dirty="0">
                <a:solidFill>
                  <a:schemeClr val="tx1"/>
                </a:solidFill>
                <a:latin typeface="Times New Roman" pitchFamily="18" charset="0"/>
              </a:rPr>
              <a:t>Purpose: 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Provide feedback to the employee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Ensure commitment to future improvement and development</a:t>
            </a:r>
            <a:endParaRPr lang="en-IE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IE" sz="2000" b="1" dirty="0">
                <a:solidFill>
                  <a:schemeClr val="tx1"/>
                </a:solidFill>
                <a:latin typeface="Times New Roman" pitchFamily="18" charset="0"/>
              </a:rPr>
              <a:t>Opportunity to communicate: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Past performance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Current concerns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Future goals</a:t>
            </a:r>
          </a:p>
          <a:p>
            <a:r>
              <a:rPr lang="en-IE" sz="2000" b="1" dirty="0">
                <a:solidFill>
                  <a:schemeClr val="tx1"/>
                </a:solidFill>
                <a:latin typeface="Times New Roman" pitchFamily="18" charset="0"/>
              </a:rPr>
              <a:t>Ensure feedback is</a:t>
            </a:r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Credible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Specific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Constructive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Times New Roman" pitchFamily="18" charset="0"/>
              </a:rPr>
              <a:t>Accompanied by concrete examples of good/poor performance</a:t>
            </a:r>
          </a:p>
        </p:txBody>
      </p:sp>
      <p:sp>
        <p:nvSpPr>
          <p:cNvPr id="17413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C2EC1D9C-83DD-BC40-96D4-D3B9B6B6E179}" type="slidenum">
              <a:rPr lang="en-US">
                <a:latin typeface="Arial" panose="020B0604020202020204" pitchFamily="34" charset="0"/>
              </a:rPr>
              <a:t>17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latin typeface="Times New Roman" pitchFamily="18" charset="0"/>
              </a:rPr>
              <a:t>Performance Appraisal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0180" y="1567827"/>
            <a:ext cx="6016839" cy="424030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Rating scales</a:t>
            </a: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Ranking scales</a:t>
            </a: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Free form</a:t>
            </a: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Performance/Results-oriented systems (MBO) </a:t>
            </a:r>
            <a:r>
              <a:rPr lang="en-IE" sz="1600" dirty="0">
                <a:solidFill>
                  <a:srgbClr val="000000"/>
                </a:solidFill>
                <a:latin typeface="Times New Roman" pitchFamily="18" charset="0"/>
              </a:rPr>
              <a:t>– specification of objectives, participation in agreeing objectives, performance measurement against objectives, feedback and monitoring</a:t>
            </a: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Self-assessment</a:t>
            </a:r>
          </a:p>
          <a:p>
            <a:pPr lvl="1">
              <a:lnSpc>
                <a:spcPct val="90000"/>
              </a:lnSpc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Assessment centre</a:t>
            </a:r>
            <a:endParaRPr lang="en-IE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Competency-based methods (BARS)</a:t>
            </a:r>
          </a:p>
          <a:p>
            <a:pPr lvl="1">
              <a:lnSpc>
                <a:spcPct val="90000"/>
              </a:lnSpc>
            </a:pPr>
            <a:r>
              <a:rPr lang="en-IE" dirty="0">
                <a:solidFill>
                  <a:srgbClr val="000000"/>
                </a:solidFill>
                <a:latin typeface="Times New Roman" pitchFamily="18" charset="0"/>
              </a:rPr>
              <a:t>Peer, upward, 360 degree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18</a:t>
            </a:fld>
            <a:endParaRPr lang="en-US"/>
          </a:p>
        </p:txBody>
      </p:sp>
      <p:sp>
        <p:nvSpPr>
          <p:cNvPr id="5" name="Freeform 3"/>
          <p:cNvSpPr/>
          <p:nvPr/>
        </p:nvSpPr>
        <p:spPr bwMode="auto">
          <a:xfrm>
            <a:off x="5945559" y="2629979"/>
            <a:ext cx="1146175" cy="869950"/>
          </a:xfrm>
          <a:custGeom>
            <a:avLst/>
            <a:gdLst/>
            <a:ahLst/>
            <a:cxnLst/>
            <a:rect l="l" t="t" r="r" b="b"/>
            <a:pathLst>
              <a:path w="2166" h="1644">
                <a:moveTo>
                  <a:pt x="945" y="3"/>
                </a:moveTo>
                <a:lnTo>
                  <a:pt x="945" y="64"/>
                </a:lnTo>
                <a:lnTo>
                  <a:pt x="945" y="151"/>
                </a:lnTo>
                <a:lnTo>
                  <a:pt x="961" y="220"/>
                </a:lnTo>
                <a:lnTo>
                  <a:pt x="983" y="273"/>
                </a:lnTo>
                <a:lnTo>
                  <a:pt x="1016" y="324"/>
                </a:lnTo>
                <a:lnTo>
                  <a:pt x="1070" y="384"/>
                </a:lnTo>
                <a:lnTo>
                  <a:pt x="1133" y="421"/>
                </a:lnTo>
                <a:lnTo>
                  <a:pt x="1187" y="444"/>
                </a:lnTo>
                <a:lnTo>
                  <a:pt x="1237" y="457"/>
                </a:lnTo>
                <a:lnTo>
                  <a:pt x="1288" y="464"/>
                </a:lnTo>
                <a:lnTo>
                  <a:pt x="1394" y="460"/>
                </a:lnTo>
                <a:lnTo>
                  <a:pt x="1392" y="288"/>
                </a:lnTo>
                <a:lnTo>
                  <a:pt x="2166" y="966"/>
                </a:lnTo>
                <a:lnTo>
                  <a:pt x="1392" y="1644"/>
                </a:lnTo>
                <a:lnTo>
                  <a:pt x="1394" y="1475"/>
                </a:lnTo>
                <a:lnTo>
                  <a:pt x="1290" y="1475"/>
                </a:lnTo>
                <a:lnTo>
                  <a:pt x="1230" y="1475"/>
                </a:lnTo>
                <a:lnTo>
                  <a:pt x="1174" y="1474"/>
                </a:lnTo>
                <a:lnTo>
                  <a:pt x="1109" y="1456"/>
                </a:lnTo>
                <a:lnTo>
                  <a:pt x="1031" y="1446"/>
                </a:lnTo>
                <a:lnTo>
                  <a:pt x="973" y="1431"/>
                </a:lnTo>
                <a:lnTo>
                  <a:pt x="895" y="1408"/>
                </a:lnTo>
                <a:lnTo>
                  <a:pt x="810" y="1369"/>
                </a:lnTo>
                <a:lnTo>
                  <a:pt x="731" y="1327"/>
                </a:lnTo>
                <a:lnTo>
                  <a:pt x="644" y="1269"/>
                </a:lnTo>
                <a:lnTo>
                  <a:pt x="568" y="1219"/>
                </a:lnTo>
                <a:lnTo>
                  <a:pt x="512" y="1171"/>
                </a:lnTo>
                <a:lnTo>
                  <a:pt x="445" y="1104"/>
                </a:lnTo>
                <a:lnTo>
                  <a:pt x="392" y="1049"/>
                </a:lnTo>
                <a:lnTo>
                  <a:pt x="348" y="993"/>
                </a:lnTo>
                <a:lnTo>
                  <a:pt x="297" y="918"/>
                </a:lnTo>
                <a:lnTo>
                  <a:pt x="249" y="854"/>
                </a:lnTo>
                <a:lnTo>
                  <a:pt x="210" y="781"/>
                </a:lnTo>
                <a:lnTo>
                  <a:pt x="182" y="720"/>
                </a:lnTo>
                <a:lnTo>
                  <a:pt x="147" y="653"/>
                </a:lnTo>
                <a:lnTo>
                  <a:pt x="121" y="575"/>
                </a:lnTo>
                <a:lnTo>
                  <a:pt x="100" y="519"/>
                </a:lnTo>
                <a:lnTo>
                  <a:pt x="83" y="438"/>
                </a:lnTo>
                <a:lnTo>
                  <a:pt x="37" y="318"/>
                </a:lnTo>
                <a:lnTo>
                  <a:pt x="14" y="166"/>
                </a:lnTo>
                <a:lnTo>
                  <a:pt x="0" y="0"/>
                </a:lnTo>
                <a:lnTo>
                  <a:pt x="945" y="3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/>
          <p:nvPr/>
        </p:nvSpPr>
        <p:spPr bwMode="auto">
          <a:xfrm>
            <a:off x="5965403" y="3648290"/>
            <a:ext cx="1146175" cy="871538"/>
          </a:xfrm>
          <a:custGeom>
            <a:avLst/>
            <a:gdLst/>
            <a:ahLst/>
            <a:cxnLst/>
            <a:rect l="l" t="t" r="r" b="b"/>
            <a:pathLst>
              <a:path w="2166" h="1645">
                <a:moveTo>
                  <a:pt x="945" y="1642"/>
                </a:moveTo>
                <a:lnTo>
                  <a:pt x="945" y="1581"/>
                </a:lnTo>
                <a:lnTo>
                  <a:pt x="945" y="1494"/>
                </a:lnTo>
                <a:lnTo>
                  <a:pt x="961" y="1424"/>
                </a:lnTo>
                <a:lnTo>
                  <a:pt x="983" y="1372"/>
                </a:lnTo>
                <a:lnTo>
                  <a:pt x="1016" y="1321"/>
                </a:lnTo>
                <a:lnTo>
                  <a:pt x="1070" y="1260"/>
                </a:lnTo>
                <a:lnTo>
                  <a:pt x="1133" y="1223"/>
                </a:lnTo>
                <a:lnTo>
                  <a:pt x="1187" y="1200"/>
                </a:lnTo>
                <a:lnTo>
                  <a:pt x="1237" y="1187"/>
                </a:lnTo>
                <a:lnTo>
                  <a:pt x="1288" y="1181"/>
                </a:lnTo>
                <a:lnTo>
                  <a:pt x="1394" y="1185"/>
                </a:lnTo>
                <a:lnTo>
                  <a:pt x="1392" y="1357"/>
                </a:lnTo>
                <a:lnTo>
                  <a:pt x="2166" y="679"/>
                </a:lnTo>
                <a:lnTo>
                  <a:pt x="1392" y="0"/>
                </a:lnTo>
                <a:lnTo>
                  <a:pt x="1394" y="169"/>
                </a:lnTo>
                <a:lnTo>
                  <a:pt x="1290" y="169"/>
                </a:lnTo>
                <a:lnTo>
                  <a:pt x="1230" y="169"/>
                </a:lnTo>
                <a:lnTo>
                  <a:pt x="1174" y="171"/>
                </a:lnTo>
                <a:lnTo>
                  <a:pt x="1109" y="188"/>
                </a:lnTo>
                <a:lnTo>
                  <a:pt x="1031" y="199"/>
                </a:lnTo>
                <a:lnTo>
                  <a:pt x="973" y="214"/>
                </a:lnTo>
                <a:lnTo>
                  <a:pt x="895" y="237"/>
                </a:lnTo>
                <a:lnTo>
                  <a:pt x="810" y="276"/>
                </a:lnTo>
                <a:lnTo>
                  <a:pt x="731" y="318"/>
                </a:lnTo>
                <a:lnTo>
                  <a:pt x="644" y="375"/>
                </a:lnTo>
                <a:lnTo>
                  <a:pt x="568" y="425"/>
                </a:lnTo>
                <a:lnTo>
                  <a:pt x="512" y="474"/>
                </a:lnTo>
                <a:lnTo>
                  <a:pt x="445" y="541"/>
                </a:lnTo>
                <a:lnTo>
                  <a:pt x="392" y="596"/>
                </a:lnTo>
                <a:lnTo>
                  <a:pt x="348" y="652"/>
                </a:lnTo>
                <a:lnTo>
                  <a:pt x="297" y="726"/>
                </a:lnTo>
                <a:lnTo>
                  <a:pt x="249" y="790"/>
                </a:lnTo>
                <a:lnTo>
                  <a:pt x="210" y="863"/>
                </a:lnTo>
                <a:lnTo>
                  <a:pt x="182" y="925"/>
                </a:lnTo>
                <a:lnTo>
                  <a:pt x="147" y="992"/>
                </a:lnTo>
                <a:lnTo>
                  <a:pt x="121" y="1070"/>
                </a:lnTo>
                <a:lnTo>
                  <a:pt x="100" y="1126"/>
                </a:lnTo>
                <a:lnTo>
                  <a:pt x="83" y="1207"/>
                </a:lnTo>
                <a:lnTo>
                  <a:pt x="37" y="1327"/>
                </a:lnTo>
                <a:lnTo>
                  <a:pt x="14" y="1478"/>
                </a:lnTo>
                <a:lnTo>
                  <a:pt x="0" y="1645"/>
                </a:lnTo>
                <a:lnTo>
                  <a:pt x="945" y="164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135816" y="1631354"/>
            <a:ext cx="2000250" cy="4267200"/>
          </a:xfrm>
          <a:prstGeom prst="ellipse">
            <a:avLst/>
          </a:prstGeom>
          <a:solidFill>
            <a:srgbClr val="80B606"/>
          </a:solidFill>
          <a:ln w="38100">
            <a:solidFill>
              <a:schemeClr val="bg1"/>
            </a:solidFill>
            <a:rou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IE" sz="2400" b="1" dirty="0">
                <a:solidFill>
                  <a:schemeClr val="lt1"/>
                </a:solidFill>
                <a:latin typeface="+mn-lt"/>
                <a:ea typeface="+mn-ea"/>
              </a:rPr>
              <a:t>Measuring </a:t>
            </a:r>
          </a:p>
          <a:p>
            <a:pPr algn="ctr"/>
            <a:r>
              <a:rPr lang="en-IE" sz="2400" b="1" dirty="0">
                <a:solidFill>
                  <a:schemeClr val="lt1"/>
                </a:solidFill>
                <a:latin typeface="+mn-lt"/>
                <a:ea typeface="+mn-ea"/>
              </a:rPr>
              <a:t>performance</a:t>
            </a:r>
            <a:endParaRPr lang="en-GB" sz="2400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337820" y="-634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itchFamily="18" charset="0"/>
              </a:rPr>
              <a:t>360 Degree Feedback – broadening the contributors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695700" y="3295235"/>
            <a:ext cx="18288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/>
              <a:t>Employee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695700" y="4895435"/>
            <a:ext cx="18288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/>
              <a:t>Reports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95700" y="1695035"/>
            <a:ext cx="18288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/>
              <a:t>Manager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52500" y="3295235"/>
            <a:ext cx="18288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/>
              <a:t>Peers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515100" y="3295235"/>
            <a:ext cx="18288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/>
              <a:t>Customers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933700" y="337143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-10725483">
            <a:off x="5676900" y="337143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-5400000">
            <a:off x="4229100" y="420963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5368908">
            <a:off x="4229100" y="260943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9469" name="Slide Number Placeholder 12"/>
          <p:cNvSpPr>
            <a:spLocks noGrp="1" noEditPoints="1"/>
          </p:cNvSpPr>
          <p:nvPr>
            <p:ph type="sldNum" sz="quarter" idx="12"/>
          </p:nvPr>
        </p:nvSpPr>
        <p:spPr>
          <a:xfrm>
            <a:off x="3810000" y="6222585"/>
            <a:ext cx="5334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3F5130F7-5AD4-254D-96F4-7CF70D4F964E}" type="slidenum">
              <a:rPr lang="en-US">
                <a:latin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Session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39775" y="1528524"/>
            <a:ext cx="7662864" cy="4122611"/>
          </a:xfrm>
        </p:spPr>
        <p:txBody>
          <a:bodyPr>
            <a:normAutofit/>
          </a:bodyPr>
          <a:lstStyle/>
          <a:p>
            <a:pPr marL="292100" lvl="1" indent="-342900">
              <a:spcBef>
                <a:spcPts val="2000"/>
              </a:spcBef>
            </a:pPr>
            <a:r>
              <a:rPr lang="en-GB" dirty="0">
                <a:solidFill>
                  <a:srgbClr val="000000"/>
                </a:solidFill>
              </a:rPr>
              <a:t>To review the objectives and elements of a performance management process</a:t>
            </a:r>
          </a:p>
          <a:p>
            <a:pPr marL="292100" lvl="1" indent="-342900">
              <a:spcBef>
                <a:spcPts val="2000"/>
              </a:spcBef>
            </a:pPr>
            <a:r>
              <a:rPr lang="en-GB" dirty="0">
                <a:solidFill>
                  <a:srgbClr val="000000"/>
                </a:solidFill>
              </a:rPr>
              <a:t>To examine the measurement of performance through the appraisal process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EditPoints="1"/>
          </p:cNvSpPr>
          <p:nvPr>
            <p:ph type="title"/>
          </p:nvPr>
        </p:nvSpPr>
        <p:spPr>
          <a:xfrm>
            <a:off x="457200" y="126441"/>
            <a:ext cx="8229600" cy="1012835"/>
          </a:xfrm>
        </p:spPr>
        <p:txBody>
          <a:bodyPr/>
          <a:lstStyle/>
          <a:p>
            <a:r>
              <a:rPr lang="en-GB" dirty="0">
                <a:latin typeface="Times New Roman" pitchFamily="18" charset="0"/>
              </a:rPr>
              <a:t>Why appraise? – employer perspective</a:t>
            </a:r>
            <a:endParaRPr lang="en-IE" dirty="0">
              <a:latin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Assess performance of individuals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Set individual objectives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Assess attainment of objectives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Determine who should be promoted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Determine who needs training</a:t>
            </a:r>
          </a:p>
          <a:p>
            <a:pPr>
              <a:buFont typeface="Wingdings" pitchFamily="2" charset="0"/>
              <a:buNone/>
            </a:pP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itchFamily="2" charset="0"/>
              <a:buNone/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Hunt (1992)</a:t>
            </a:r>
            <a:endParaRPr lang="en-I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32536479-7B6A-AD48-86AD-64508A155FC8}" type="slidenum">
              <a:rPr lang="en-US">
                <a:latin typeface="Arial" panose="020B0604020202020204" pitchFamily="34" charset="0"/>
              </a:rPr>
              <a:t>20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EditPoints="1"/>
          </p:cNvSpPr>
          <p:nvPr>
            <p:ph type="title"/>
          </p:nvPr>
        </p:nvSpPr>
        <p:spPr>
          <a:xfrm>
            <a:off x="457200" y="126441"/>
            <a:ext cx="8229600" cy="1012835"/>
          </a:xfrm>
        </p:spPr>
        <p:txBody>
          <a:bodyPr/>
          <a:lstStyle/>
          <a:p>
            <a:r>
              <a:rPr lang="en-GB" dirty="0">
                <a:latin typeface="Times New Roman" pitchFamily="18" charset="0"/>
              </a:rPr>
              <a:t>Why appraise? – employee perspective</a:t>
            </a:r>
            <a:endParaRPr lang="en-IE" dirty="0">
              <a:latin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career development exercise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Clarifies role, duties, objectives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Identifies employee potential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Identifies employee needs</a:t>
            </a:r>
            <a:endParaRPr lang="en-I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90600" y="5481320"/>
            <a:ext cx="14287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/>
              <a:t>Hunt (1992)</a:t>
            </a:r>
            <a:endParaRPr lang="en-IE" dirty="0"/>
          </a:p>
        </p:txBody>
      </p:sp>
      <p:sp>
        <p:nvSpPr>
          <p:cNvPr id="22534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711C2DBE-3B5D-8E4B-B12B-1987856200CD}" type="slidenum">
              <a:rPr lang="en-US">
                <a:latin typeface="Arial" panose="020B0604020202020204" pitchFamily="34" charset="0"/>
              </a:rPr>
              <a:t>21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92575"/>
            <a:ext cx="8229600" cy="1012835"/>
          </a:xfrm>
        </p:spPr>
        <p:txBody>
          <a:bodyPr>
            <a:normAutofit fontScale="90000"/>
          </a:bodyPr>
          <a:lstStyle/>
          <a:p>
            <a:r>
              <a:rPr lang="en-US" dirty="0"/>
              <a:t>Video – Performance Appraisal Meetings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=E34Zt1cEpFA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58709"/>
            <a:ext cx="8229600" cy="10128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58ED5"/>
                </a:solidFill>
              </a:rPr>
              <a:t>A move away from annual appraisals?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39775" y="1312829"/>
            <a:ext cx="8065558" cy="4478372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/>
              <a:t>Criticisms of annual appraisal systems</a:t>
            </a:r>
          </a:p>
          <a:p>
            <a:endParaRPr lang="en-US" sz="3500" dirty="0"/>
          </a:p>
          <a:p>
            <a:r>
              <a:rPr lang="en-US" sz="3500" dirty="0"/>
              <a:t>Google, Facebook and Netflix ‘bypassed them entirely’.</a:t>
            </a:r>
          </a:p>
          <a:p>
            <a:endParaRPr lang="en-US" sz="3500" dirty="0"/>
          </a:p>
          <a:p>
            <a:r>
              <a:rPr lang="en-US" sz="3500" dirty="0"/>
              <a:t>Deloitte, Accenture, Microsoft, Gap &amp; Expedia – have moved towards more frequent and less formal ways of appraising performance.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Increasing emphasis being placed on continuous feedback.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sz="1900" dirty="0"/>
              <a:t>‘</a:t>
            </a:r>
            <a:r>
              <a:rPr lang="en-US" sz="1900" i="1" dirty="0"/>
              <a:t>Appraisals are finished.  What’s next?</a:t>
            </a:r>
            <a:r>
              <a:rPr lang="en-US" sz="1900" dirty="0"/>
              <a:t>’, People Management, August 2015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28039"/>
            <a:ext cx="8229600" cy="10128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58ED5"/>
                </a:solidFill>
              </a:rPr>
              <a:t>‘We’ve stopped rating people and started talking to them’</a:t>
            </a:r>
            <a:br>
              <a:rPr lang="en-US" dirty="0">
                <a:solidFill>
                  <a:srgbClr val="558ED5"/>
                </a:solidFill>
              </a:rPr>
            </a:br>
            <a:r>
              <a:rPr lang="en-US" sz="2000" dirty="0">
                <a:solidFill>
                  <a:srgbClr val="558ED5"/>
                </a:solidFill>
              </a:rPr>
              <a:t>(People Management, November 2015)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39775" y="1843868"/>
            <a:ext cx="7662864" cy="39223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KPMG: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Forced distribution rating system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Resulting in little loyalty to the </a:t>
            </a:r>
            <a:r>
              <a:rPr lang="en-US" sz="2400" dirty="0" err="1"/>
              <a:t>organisation</a:t>
            </a:r>
            <a:endParaRPr lang="en-US" sz="2400" dirty="0"/>
          </a:p>
          <a:p>
            <a:pPr lvl="2"/>
            <a:r>
              <a:rPr lang="en-US" sz="2400" dirty="0"/>
              <a:t>Negatively impacting on staff retention</a:t>
            </a:r>
          </a:p>
          <a:p>
            <a:pPr lvl="2"/>
            <a:r>
              <a:rPr lang="en-US" sz="2400" dirty="0"/>
              <a:t>Removed rating system two years ago</a:t>
            </a:r>
          </a:p>
          <a:p>
            <a:pPr lvl="2"/>
            <a:r>
              <a:rPr lang="en-US" sz="2400" dirty="0"/>
              <a:t>Focus now on having ‘conversations’ with staff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</a:rPr>
              <a:t>The Appraisal Interview</a:t>
            </a:r>
          </a:p>
        </p:txBody>
      </p:sp>
      <p:sp>
        <p:nvSpPr>
          <p:cNvPr id="25603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504900"/>
            <a:ext cx="8229600" cy="387989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Preparation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Privacy and confidentiality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Adequate notice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Set stage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Establish rapport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Good questioning technique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Give feedback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Encourage input</a:t>
            </a:r>
          </a:p>
          <a:p>
            <a:pPr>
              <a:lnSpc>
                <a:spcPct val="7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itchFamily="18" charset="0"/>
              </a:rPr>
              <a:t>Summarise</a:t>
            </a:r>
          </a:p>
        </p:txBody>
      </p:sp>
      <p:sp>
        <p:nvSpPr>
          <p:cNvPr id="25605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A69FC5CB-9E25-F74E-94AA-D3DC11FB540C}" type="slidenum">
              <a:rPr lang="en-US">
                <a:latin typeface="Arial" panose="020B0604020202020204" pitchFamily="34" charset="0"/>
              </a:rPr>
              <a:t>25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457200" y="92575"/>
            <a:ext cx="8229600" cy="101283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58ED5"/>
                </a:solidFill>
                <a:latin typeface="Times New Roman" pitchFamily="18" charset="0"/>
              </a:rPr>
              <a:t>Performance Management</a:t>
            </a:r>
            <a:br>
              <a:rPr lang="en-GB" dirty="0">
                <a:solidFill>
                  <a:srgbClr val="558ED5"/>
                </a:solidFill>
                <a:latin typeface="Times New Roman" pitchFamily="18" charset="0"/>
              </a:rPr>
            </a:br>
            <a:r>
              <a:rPr lang="en-GB" dirty="0">
                <a:solidFill>
                  <a:srgbClr val="558ED5"/>
                </a:solidFill>
                <a:latin typeface="Times New Roman" pitchFamily="18" charset="0"/>
              </a:rPr>
              <a:t>- some potential problems</a:t>
            </a:r>
          </a:p>
        </p:txBody>
      </p:sp>
      <p:sp>
        <p:nvSpPr>
          <p:cNvPr id="27651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437168"/>
            <a:ext cx="8229600" cy="399842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Inconsistent management and administration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Rewards versus Development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Line manager support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Process not applied consistently across the organisation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Not all managers are good at giving feedback</a:t>
            </a:r>
          </a:p>
        </p:txBody>
      </p:sp>
      <p:sp>
        <p:nvSpPr>
          <p:cNvPr id="27653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8961A4FC-F086-9D44-93E6-EA49472396BE}" type="slidenum">
              <a:rPr lang="en-US">
                <a:latin typeface="Arial" panose="020B0604020202020204" pitchFamily="34" charset="0"/>
              </a:rPr>
              <a:t>26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495300" y="86367"/>
            <a:ext cx="8458200" cy="998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Performance Evaluation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solidFill>
                  <a:srgbClr val="558ED5"/>
                </a:solidFill>
                <a:latin typeface="Times New Roman" pitchFamily="18" charset="0"/>
              </a:rPr>
              <a:t>- Issues/Dilemmas</a:t>
            </a:r>
          </a:p>
        </p:txBody>
      </p:sp>
      <p:sp>
        <p:nvSpPr>
          <p:cNvPr id="28675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744537" y="1652693"/>
            <a:ext cx="8208963" cy="399288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nature of objectives 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IE" sz="2400" dirty="0">
                <a:solidFill>
                  <a:srgbClr val="000000"/>
                </a:solidFill>
                <a:latin typeface="Times New Roman" pitchFamily="18" charset="0"/>
              </a:rPr>
              <a:t>measured against what criteria 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</a:rPr>
              <a:t>(results, competencies, behavioural scales)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IE" sz="2400" dirty="0">
                <a:solidFill>
                  <a:srgbClr val="000000"/>
                </a:solidFill>
                <a:latin typeface="Times New Roman" pitchFamily="18" charset="0"/>
              </a:rPr>
              <a:t>frequency </a:t>
            </a:r>
            <a:r>
              <a:rPr lang="en-IE" sz="2000" dirty="0">
                <a:solidFill>
                  <a:srgbClr val="000000"/>
                </a:solidFill>
                <a:latin typeface="Times New Roman" pitchFamily="18" charset="0"/>
              </a:rPr>
              <a:t>(measurement/feedback)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IE" sz="2400" dirty="0">
                <a:solidFill>
                  <a:srgbClr val="000000"/>
                </a:solidFill>
                <a:latin typeface="Times New Roman" pitchFamily="18" charset="0"/>
              </a:rPr>
              <a:t>rating/use of overall ratings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communication/ownership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management role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potential to de-motivate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FDCC39BD-F2FF-0341-8332-E0B9575469DE}" type="slidenum">
              <a:rPr lang="en-US">
                <a:latin typeface="Arial" panose="020B0604020202020204" pitchFamily="34" charset="0"/>
              </a:rPr>
              <a:t>27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735965" y="114908"/>
            <a:ext cx="7656195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Times New Roman" pitchFamily="18" charset="0"/>
              </a:rPr>
              <a:t>Line Manager and Performance Management</a:t>
            </a:r>
          </a:p>
        </p:txBody>
      </p:sp>
      <p:sp>
        <p:nvSpPr>
          <p:cNvPr id="29699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735965" y="1656080"/>
            <a:ext cx="7772400" cy="4109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Roles: appraiser, coach, adviser, referral agent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Ability/training – skills in giving feedback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Time constraints &amp; value of performance management/appraisal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70000"/>
              </a:spcBef>
            </a:pPr>
            <a:endParaRPr lang="en-GB" i="1" dirty="0">
              <a:latin typeface="Times New Roman" pitchFamily="18" charset="0"/>
            </a:endParaRPr>
          </a:p>
        </p:txBody>
      </p:sp>
      <p:sp>
        <p:nvSpPr>
          <p:cNvPr id="29701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040EA813-FC69-114B-AEDC-349B431E1D1D}" type="slidenum">
              <a:rPr lang="en-US">
                <a:latin typeface="Arial" panose="020B0604020202020204" pitchFamily="34" charset="0"/>
              </a:rPr>
              <a:t>28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1657350" y="111818"/>
            <a:ext cx="5829300" cy="1097052"/>
          </a:xfrm>
        </p:spPr>
        <p:txBody>
          <a:bodyPr/>
          <a:lstStyle/>
          <a:p>
            <a:pPr eaLnBrk="1" hangingPunct="1"/>
            <a:r>
              <a:rPr lang="en-AU" sz="25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Forces transforming the performance management landscape</a:t>
            </a:r>
          </a:p>
        </p:txBody>
      </p:sp>
      <p:sp>
        <p:nvSpPr>
          <p:cNvPr id="35843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483374" y="1094246"/>
            <a:ext cx="8571100" cy="5015006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 err="1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Reorganisation</a:t>
            </a: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work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Less hierarchical organisations and self-managing job assignments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network-based organisational structure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recalibration of performance management criteria with a work-group focus.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 work requires more direct behavioural observation than in the past.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 methods of appraisal for hybrid work model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‘Autonomy paradox’ for knowledge workers</a:t>
            </a:r>
          </a:p>
          <a:p>
            <a:pPr marL="914400" lvl="2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2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420235"/>
            <a:ext cx="8229600" cy="333802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textbook – Chapter 8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See supplementary reading list in the study guide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1657350" y="0"/>
            <a:ext cx="5829300" cy="1208870"/>
          </a:xfrm>
        </p:spPr>
        <p:txBody>
          <a:bodyPr/>
          <a:lstStyle/>
          <a:p>
            <a:pPr eaLnBrk="1" hangingPunct="1"/>
            <a:r>
              <a:rPr lang="en-AU" sz="25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Forces transforming the performance management landscape</a:t>
            </a:r>
          </a:p>
        </p:txBody>
      </p:sp>
      <p:sp>
        <p:nvSpPr>
          <p:cNvPr id="35843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721859" y="1359100"/>
            <a:ext cx="7231298" cy="4750152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Digital Innovation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AI, machine learning, quantum computing can </a:t>
            </a:r>
            <a:r>
              <a:rPr lang="en-US" altLang="en-US" sz="1600" dirty="0" err="1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minimise</a:t>
            </a: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problem of backward-facing performance review.</a:t>
            </a:r>
          </a:p>
          <a:p>
            <a:pPr marL="9144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 electronic monitoring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generation Z workforce</a:t>
            </a:r>
          </a:p>
          <a:p>
            <a:pPr marL="457200" lvl="1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Generation Z differ in terms of work attitudes, values, technology and education, thus have different expectations about their contribution being measured.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>
              <a:spcBef>
                <a:spcPct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to live, instant gratification, prize opportunities for personal growth are unique for generation Z.</a:t>
            </a:r>
          </a:p>
          <a:p>
            <a:pPr lvl="2">
              <a:spcBef>
                <a:spcPct val="0"/>
              </a:spcBef>
              <a:spcAft>
                <a:spcPts val="0"/>
              </a:spcAft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2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22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0" y="1132352"/>
            <a:ext cx="9228598" cy="5061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1657350" y="381000"/>
            <a:ext cx="6184316" cy="762000"/>
          </a:xfrm>
        </p:spPr>
        <p:txBody>
          <a:bodyPr wrap="square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</a:pPr>
            <a:r>
              <a:rPr altLang="zh-CN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PROBLEMS</a:t>
            </a:r>
            <a:r>
              <a:rPr lang="zh-CN" altLang="en-US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zh-CN" altLang="en-US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TRADITIONAL</a:t>
            </a:r>
            <a:r>
              <a:rPr lang="zh-CN" altLang="en-US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PM</a:t>
            </a:r>
            <a:r>
              <a:rPr lang="zh-CN" altLang="en-US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PRACTICES</a:t>
            </a:r>
            <a:r>
              <a:rPr lang="zh-CN" altLang="en-US" sz="2800" cap="none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altLang="zh-CN" sz="2800" cap="none">
              <a:solidFill>
                <a:schemeClr val="accent2"/>
              </a:solidFill>
              <a:latin typeface="Helvetica Neue" panose="0200050300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752131" y="1143000"/>
            <a:ext cx="8391869" cy="4805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Ratings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reviews</a:t>
            </a:r>
            <a:r>
              <a:rPr lang="en-GB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use, </a:t>
            </a:r>
            <a:r>
              <a:rPr lang="en-US" altLang="zh-CN" sz="2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abuse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misuse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Pros: a central element of HR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practices; the only logical means to appraise, develop, and effectively use the knowledge and abilities of employees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Cons: ‘nourishes short-term performance, annihilates long-term planning, builds fear, demolishes team-work, nourishes rivalry and politics’; results in employee burnout; lack of effective feedback; negative feedback produces recipient defensiveness and distrust of supervisory motives.</a:t>
            </a:r>
          </a:p>
          <a:p>
            <a:pPr eaLnBrk="1" hangingPunct="1">
              <a:lnSpc>
                <a:spcPct val="115000"/>
              </a:lnSpc>
            </a:pPr>
            <a:endParaRPr lang="en-US" alt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1014412" y="184559"/>
            <a:ext cx="6472238" cy="1299756"/>
          </a:xfrm>
        </p:spPr>
        <p:txBody>
          <a:bodyPr wrap="square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</a:pP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PROBLEMS</a:t>
            </a:r>
            <a:r>
              <a:rPr lang="zh-CN" altLang="en-US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zh-CN" altLang="en-US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TRADITIONAL</a:t>
            </a:r>
            <a:r>
              <a:rPr lang="zh-CN" altLang="en-US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PM</a:t>
            </a:r>
            <a:r>
              <a:rPr lang="zh-CN" altLang="en-US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PRACTICES</a:t>
            </a:r>
            <a:r>
              <a:rPr lang="zh-CN" altLang="en-US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 （</a:t>
            </a:r>
            <a:r>
              <a:rPr altLang="zh-CN" sz="2000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cont.)</a:t>
            </a:r>
          </a:p>
        </p:txBody>
      </p:sp>
      <p:sp>
        <p:nvSpPr>
          <p:cNvPr id="24580" name="Rectangle 3"/>
          <p:cNvSpPr>
            <a:spLocks noGrp="1" noEditPoints="1"/>
          </p:cNvSpPr>
          <p:nvPr>
            <p:ph type="body" idx="4294967295"/>
          </p:nvPr>
        </p:nvSpPr>
        <p:spPr>
          <a:xfrm>
            <a:off x="1400175" y="1562101"/>
            <a:ext cx="6392103" cy="43862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altLang="zh-CN" sz="2400" dirty="0">
                <a:latin typeface="Helvetica Neue" panose="02000503000000020004" pitchFamily="2" charset="0"/>
                <a:cs typeface="Arial" panose="020B0604020202020204" pitchFamily="34" charset="0"/>
              </a:rPr>
              <a:t>Old ways versus new needs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top-down and bureaucratic nature of traditional approach is out of synch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flexible network-based structures focused on projects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working impact as good V bad for team performance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advent of multigenerational and multicultural workforce. </a:t>
            </a:r>
          </a:p>
          <a:p>
            <a:pPr eaLnBrk="1" hangingPunct="1">
              <a:lnSpc>
                <a:spcPct val="115000"/>
              </a:lnSpc>
            </a:pPr>
            <a:endParaRPr lang="en-US" altLang="zh-CN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 noEditPoints="1"/>
          </p:cNvSpPr>
          <p:nvPr>
            <p:ph type="title"/>
          </p:nvPr>
        </p:nvSpPr>
        <p:spPr>
          <a:xfrm>
            <a:off x="1140903" y="273050"/>
            <a:ext cx="4672668" cy="1162050"/>
          </a:xfrm>
        </p:spPr>
        <p:txBody>
          <a:bodyPr/>
          <a:lstStyle/>
          <a:p>
            <a:r>
              <a:rPr lang="pl-PL" sz="2400" dirty="0"/>
              <a:t>Performance management</a:t>
            </a:r>
            <a:br>
              <a:rPr lang="pl-PL" dirty="0"/>
            </a:br>
            <a:endParaRPr lang="en-US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3942826" y="1668817"/>
            <a:ext cx="4743974" cy="2875359"/>
          </a:xfrm>
          <a:prstGeom prst="rect">
            <a:avLst/>
          </a:prstGeom>
          <a:noFill/>
        </p:spPr>
      </p:pic>
      <p:sp>
        <p:nvSpPr>
          <p:cNvPr id="20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1"/>
            <a:ext cx="3116510" cy="4504842"/>
          </a:xfrm>
        </p:spPr>
        <p:txBody>
          <a:bodyPr>
            <a:normAutofit/>
          </a:bodyPr>
          <a:lstStyle/>
          <a:p>
            <a:r>
              <a:rPr lang="pl-PL" sz="3600" dirty="0" err="1"/>
              <a:t>Ensuring</a:t>
            </a:r>
            <a:r>
              <a:rPr lang="pl-PL" sz="3600" dirty="0"/>
              <a:t> high performance</a:t>
            </a:r>
            <a:endParaRPr lang="en-US" sz="3600" dirty="0"/>
          </a:p>
        </p:txBody>
      </p:sp>
      <p:sp>
        <p:nvSpPr>
          <p:cNvPr id="4" name="Symbol zastępczy numeru slajdu 3"/>
          <p:cNvSpPr>
            <a:spLocks noGrp="1" noEditPoints="1"/>
          </p:cNvSpPr>
          <p:nvPr>
            <p:ph type="sldNum" sz="quarter" idx="12"/>
          </p:nvPr>
        </p:nvSpPr>
        <p:spPr>
          <a:xfrm>
            <a:off x="8623155" y="6244950"/>
            <a:ext cx="4312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EditPoints="1"/>
          </p:cNvSpPr>
          <p:nvPr>
            <p:ph type="title"/>
          </p:nvPr>
        </p:nvSpPr>
        <p:spPr>
          <a:xfrm>
            <a:off x="609600" y="95112"/>
            <a:ext cx="8229600" cy="1143000"/>
          </a:xfrm>
        </p:spPr>
        <p:txBody>
          <a:bodyPr/>
          <a:lstStyle/>
          <a:p>
            <a:r>
              <a:rPr lang="en-IE" sz="4200" dirty="0">
                <a:latin typeface="Times New Roman" pitchFamily="18" charset="0"/>
              </a:rPr>
              <a:t>Performance Management Systems</a:t>
            </a:r>
          </a:p>
        </p:txBody>
      </p:sp>
      <p:sp>
        <p:nvSpPr>
          <p:cNvPr id="1024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538766"/>
            <a:ext cx="8229600" cy="401536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Long history</a:t>
            </a:r>
          </a:p>
          <a:p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Shift from Performance Appraisal to Performance Management Systems – strategic</a:t>
            </a:r>
          </a:p>
          <a:p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Play a central role within HR strategy</a:t>
            </a:r>
            <a:endParaRPr lang="en-I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5" name="Slide Number Placeholder 4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4EF5EC82-5D12-4746-8137-A91BB5660593}" type="slidenum">
              <a:rPr lang="en-US">
                <a:latin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676275" y="-18089"/>
            <a:ext cx="8467725" cy="11049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GB" sz="4200" dirty="0">
                <a:latin typeface="Times New Roman" pitchFamily="18" charset="0"/>
              </a:rPr>
              <a:t>Performance Management &amp; </a:t>
            </a:r>
            <a:br>
              <a:rPr lang="en-GB" sz="4200" dirty="0">
                <a:latin typeface="Times New Roman" pitchFamily="18" charset="0"/>
              </a:rPr>
            </a:br>
            <a:r>
              <a:rPr lang="en-GB" sz="4200" dirty="0">
                <a:latin typeface="Times New Roman" pitchFamily="18" charset="0"/>
              </a:rPr>
              <a:t>the HRM Mix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908175" y="2913065"/>
            <a:ext cx="4860925" cy="13112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</a:rPr>
              <a:t>Performance </a:t>
            </a:r>
          </a:p>
          <a:p>
            <a:pPr algn="ctr"/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00038" y="1625602"/>
            <a:ext cx="2921000" cy="1219200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00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</a:rPr>
              <a:t>Recruitment</a:t>
            </a:r>
          </a:p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</a:rPr>
              <a:t>&amp; </a:t>
            </a:r>
          </a:p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</a:rPr>
              <a:t>Selection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684838" y="4241802"/>
            <a:ext cx="3097212" cy="1081088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00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</a:rPr>
              <a:t>Culture/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</a:rPr>
              <a:t>Communication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449012" y="1487381"/>
            <a:ext cx="2692400" cy="1028700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33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</a:rPr>
              <a:t>Style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599238" y="1973265"/>
            <a:ext cx="2082800" cy="976312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00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Rewards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28638" y="4241802"/>
            <a:ext cx="2082800" cy="974725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00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Human Resource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Development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043238" y="4778759"/>
            <a:ext cx="2082800" cy="976313"/>
          </a:xfrm>
          <a:prstGeom prst="ellipse">
            <a:avLst/>
          </a:prstGeom>
          <a:solidFill>
            <a:srgbClr val="3333FF"/>
          </a:solidFill>
          <a:ln w="38100" cmpd="dbl">
            <a:solidFill>
              <a:srgbClr val="FF3300"/>
            </a:solidFill>
            <a:prstDash val="dash"/>
            <a:round/>
          </a:ln>
        </p:spPr>
        <p:txBody>
          <a:bodyPr wrap="none" lIns="92075" tIns="46038" rIns="92075" bIns="46038" anchor="ctr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</a:rPr>
              <a:t>Equality/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</a:rPr>
              <a:t>Diversity</a:t>
            </a: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 flipV="1">
            <a:off x="2103438" y="2751140"/>
            <a:ext cx="508000" cy="3698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V="1">
            <a:off x="1697038" y="4016377"/>
            <a:ext cx="812800" cy="2651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V="1">
            <a:off x="4541838" y="2487615"/>
            <a:ext cx="1587" cy="4746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6370638" y="2909890"/>
            <a:ext cx="711200" cy="263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H="1" flipV="1">
            <a:off x="6675438" y="3752852"/>
            <a:ext cx="406400" cy="474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4135439" y="4227515"/>
            <a:ext cx="0" cy="55124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lg"/>
            <a:tailEnd type="stealth" w="med" len="lg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Slide Number Placeholder 16"/>
          <p:cNvSpPr>
            <a:spLocks noGrp="1" noEditPoints="1"/>
          </p:cNvSpPr>
          <p:nvPr>
            <p:ph type="sldNum" sz="quarter" idx="12"/>
          </p:nvPr>
        </p:nvSpPr>
        <p:spPr>
          <a:xfrm>
            <a:off x="4432300" y="6343652"/>
            <a:ext cx="5334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7770994B-2C73-F142-A86F-4B1E30F557E1}" type="slidenum">
              <a:rPr lang="en-US">
                <a:latin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imes New Roman" pitchFamily="18" charset="0"/>
              </a:rPr>
              <a:t>Performance Management System</a:t>
            </a:r>
          </a:p>
        </p:txBody>
      </p:sp>
      <p:sp>
        <p:nvSpPr>
          <p:cNvPr id="12291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582215" y="3717809"/>
            <a:ext cx="8256588" cy="2391001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25000"/>
              </a:lnSpc>
              <a:spcAft>
                <a:spcPct val="10000"/>
              </a:spcAft>
              <a:buClr>
                <a:srgbClr val="CC0099"/>
              </a:buClr>
              <a:buSzPct val="90000"/>
              <a:buFont typeface="Wingdings" pitchFamily="2" charset="0"/>
              <a:buChar char="Ø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identifies important business objectives/ factors </a:t>
            </a:r>
          </a:p>
          <a:p>
            <a:pPr lvl="1" eaLnBrk="1" hangingPunct="1">
              <a:spcBef>
                <a:spcPct val="10000"/>
              </a:spcBef>
              <a:buClr>
                <a:srgbClr val="CC0099"/>
              </a:buClr>
              <a:buSzPct val="80000"/>
              <a:buFont typeface="Wingdings" pitchFamily="2" charset="0"/>
              <a:buChar char="Ø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assigns key tasks </a:t>
            </a:r>
          </a:p>
          <a:p>
            <a:pPr lvl="1" eaLnBrk="1" hangingPunct="1">
              <a:spcBef>
                <a:spcPct val="10000"/>
              </a:spcBef>
              <a:buClr>
                <a:srgbClr val="CC0099"/>
              </a:buClr>
              <a:buSzPct val="80000"/>
              <a:buFont typeface="Wingdings" pitchFamily="2" charset="0"/>
              <a:buChar char="Ø"/>
            </a:pPr>
            <a:r>
              <a:rPr lang="en-GB" i="1" dirty="0">
                <a:solidFill>
                  <a:schemeClr val="tx1"/>
                </a:solidFill>
                <a:latin typeface="Times New Roman" pitchFamily="18" charset="0"/>
              </a:rPr>
              <a:t>what,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 by whom, when and how</a:t>
            </a:r>
            <a:endParaRPr lang="en-GB" i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Clr>
                <a:srgbClr val="CC0099"/>
              </a:buClr>
              <a:buSzPct val="80000"/>
              <a:buFont typeface="Wingdings" pitchFamily="2" charset="0"/>
              <a:buChar char="Ø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monitor/review results</a:t>
            </a:r>
          </a:p>
          <a:p>
            <a:pPr lvl="1" eaLnBrk="1" hangingPunct="1">
              <a:spcBef>
                <a:spcPct val="10000"/>
              </a:spcBef>
              <a:buClr>
                <a:srgbClr val="CC0099"/>
              </a:buClr>
              <a:buSzPct val="80000"/>
              <a:buFont typeface="Wingdings" pitchFamily="2" charset="0"/>
              <a:buChar char="Ø"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achievement/reward - variable</a:t>
            </a:r>
          </a:p>
        </p:txBody>
      </p:sp>
      <p:sp>
        <p:nvSpPr>
          <p:cNvPr id="12294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fld id="{FF274F9B-EFEF-DA4C-87B9-B4AF2D1FDBBB}" type="slidenum">
              <a:rPr lang="en-US">
                <a:latin typeface="Arial" panose="020B0604020202020204" pitchFamily="34" charset="0"/>
              </a:rPr>
              <a:t>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6763" y="1625698"/>
            <a:ext cx="7920037" cy="2092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CC0099"/>
              </a:buClr>
            </a:pPr>
            <a:r>
              <a:rPr lang="en-GB" sz="2400" dirty="0">
                <a:latin typeface="Arial" panose="020B0604020202020204" pitchFamily="34" charset="0"/>
              </a:rPr>
              <a:t>‘Performance management is a continuous process of identifying, measuring and developing the performance of </a:t>
            </a:r>
            <a:r>
              <a:rPr lang="en-GB" sz="2400" b="1" dirty="0">
                <a:latin typeface="Arial" panose="020B0604020202020204" pitchFamily="34" charset="0"/>
              </a:rPr>
              <a:t>individuals and teams </a:t>
            </a:r>
            <a:r>
              <a:rPr lang="en-GB" sz="2400" dirty="0">
                <a:latin typeface="Arial" panose="020B0604020202020204" pitchFamily="34" charset="0"/>
              </a:rPr>
              <a:t>and aligning performance with the </a:t>
            </a:r>
            <a:r>
              <a:rPr lang="en-GB" sz="2400" b="1" dirty="0">
                <a:latin typeface="Arial" panose="020B0604020202020204" pitchFamily="34" charset="0"/>
              </a:rPr>
              <a:t>strategic goals of the organization</a:t>
            </a:r>
            <a:r>
              <a:rPr lang="en-GB" sz="2400" dirty="0">
                <a:latin typeface="Arial" panose="020B0604020202020204" pitchFamily="34" charset="0"/>
              </a:rPr>
              <a:t>’ (</a:t>
            </a:r>
            <a:r>
              <a:rPr lang="en-GB" sz="2400" dirty="0" err="1">
                <a:latin typeface="Arial" panose="020B0604020202020204" pitchFamily="34" charset="0"/>
              </a:rPr>
              <a:t>Aguinis</a:t>
            </a:r>
            <a:r>
              <a:rPr lang="en-GB" sz="2400" dirty="0">
                <a:latin typeface="Arial" panose="020B0604020202020204" pitchFamily="34" charset="0"/>
              </a:rPr>
              <a:t>, 2005).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ochlann_Quinn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1603</Words>
  <Application>Microsoft Office PowerPoint</Application>
  <PresentationFormat>On-screen Show (4:3)</PresentationFormat>
  <Paragraphs>314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Helvetica Neue</vt:lpstr>
      <vt:lpstr>Symbol</vt:lpstr>
      <vt:lpstr>Times New Roman</vt:lpstr>
      <vt:lpstr>Verdana</vt:lpstr>
      <vt:lpstr>Wingdings</vt:lpstr>
      <vt:lpstr>Lochlann_Quinn_Presentation_Template</vt:lpstr>
      <vt:lpstr>Custom Design</vt:lpstr>
      <vt:lpstr>PowerPoint Presentation</vt:lpstr>
      <vt:lpstr>Purpose of the Session</vt:lpstr>
      <vt:lpstr>Reading</vt:lpstr>
      <vt:lpstr>PROBLEMS WITH TRADITIONAL PM PRACTICES </vt:lpstr>
      <vt:lpstr>PROBLEMS WITH TRADITIONAL PM PRACTICES （cont.)</vt:lpstr>
      <vt:lpstr>Performance management </vt:lpstr>
      <vt:lpstr>Performance Management Systems</vt:lpstr>
      <vt:lpstr>Performance Management &amp;  the HRM Mix</vt:lpstr>
      <vt:lpstr>Performance Management System</vt:lpstr>
      <vt:lpstr>PowerPoint Presentation</vt:lpstr>
      <vt:lpstr>The Performance Management Cycle</vt:lpstr>
      <vt:lpstr>Video</vt:lpstr>
      <vt:lpstr>Objectives of Performance Management Systems</vt:lpstr>
      <vt:lpstr>Performance Management Systems in Operation</vt:lpstr>
      <vt:lpstr>PM and ORGANISATIONAL justice</vt:lpstr>
      <vt:lpstr>Measuring Performance –  Performance appraisal is:</vt:lpstr>
      <vt:lpstr>Performance Appraisal</vt:lpstr>
      <vt:lpstr>Performance Appraisal Methods</vt:lpstr>
      <vt:lpstr>360 Degree Feedback – broadening the contributors</vt:lpstr>
      <vt:lpstr>Why appraise? – employer perspective</vt:lpstr>
      <vt:lpstr>Why appraise? – employee perspective</vt:lpstr>
      <vt:lpstr>Video – Performance Appraisal Meetings</vt:lpstr>
      <vt:lpstr>A move away from annual appraisals?</vt:lpstr>
      <vt:lpstr>‘We’ve stopped rating people and started talking to them’ (People Management, November 2015)</vt:lpstr>
      <vt:lpstr>The Appraisal Interview</vt:lpstr>
      <vt:lpstr>Performance Management - some potential problems</vt:lpstr>
      <vt:lpstr>Performance Evaluation  - Issues/Dilemmas</vt:lpstr>
      <vt:lpstr>Line Manager and Performance Management</vt:lpstr>
      <vt:lpstr>Forces transforming the performance management landscape</vt:lpstr>
      <vt:lpstr>Forces transforming the performance management landscape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Ilona Hunek</dc:creator>
  <cp:lastModifiedBy>Richard Chua</cp:lastModifiedBy>
  <cp:revision>15</cp:revision>
  <cp:lastPrinted>2021-01-18T20:49:09Z</cp:lastPrinted>
  <dcterms:created xsi:type="dcterms:W3CDTF">2021-01-18T19:17:58Z</dcterms:created>
  <dcterms:modified xsi:type="dcterms:W3CDTF">2024-07-30T14:14:08Z</dcterms:modified>
</cp:coreProperties>
</file>