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jpg"/>
  <Override PartName="/ppt/media/image11.jpg" ContentType="image/jpg"/>
  <Override PartName="/ppt/media/image13.jpg" ContentType="image/jpg"/>
  <Override PartName="/ppt/media/image14.jpg" ContentType="image/jpg"/>
  <Override PartName="/ppt/media/image19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3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31.jpg" ContentType="image/jpg"/>
  <Override PartName="/ppt/notesSlides/notesSlide3.xml" ContentType="application/vnd.openxmlformats-officedocument.presentationml.notesSlide+xml"/>
  <Override PartName="/ppt/media/image36.jpg" ContentType="image/jpg"/>
  <Override PartName="/ppt/media/image37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44.jpg" ContentType="image/jpg"/>
  <Override PartName="/ppt/media/image45.jpg" ContentType="image/jpg"/>
  <Override PartName="/ppt/media/image46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356" r:id="rId10"/>
    <p:sldId id="265" r:id="rId11"/>
    <p:sldId id="358" r:id="rId12"/>
    <p:sldId id="266" r:id="rId13"/>
    <p:sldId id="267" r:id="rId14"/>
    <p:sldId id="269" r:id="rId15"/>
    <p:sldId id="446" r:id="rId16"/>
    <p:sldId id="40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388" r:id="rId26"/>
    <p:sldId id="282" r:id="rId27"/>
    <p:sldId id="283" r:id="rId28"/>
    <p:sldId id="284" r:id="rId29"/>
    <p:sldId id="285" r:id="rId30"/>
    <p:sldId id="417" r:id="rId31"/>
    <p:sldId id="426" r:id="rId32"/>
    <p:sldId id="419" r:id="rId33"/>
    <p:sldId id="421" r:id="rId34"/>
    <p:sldId id="289" r:id="rId35"/>
    <p:sldId id="290" r:id="rId36"/>
    <p:sldId id="291" r:id="rId37"/>
    <p:sldId id="292" r:id="rId38"/>
    <p:sldId id="293" r:id="rId39"/>
    <p:sldId id="424" r:id="rId40"/>
    <p:sldId id="294" r:id="rId4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98BF98-3A48-43CE-BD87-E5B8C9F2E82D}" v="15" dt="2024-07-29T15:48:22.05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2825" y="5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Chua" userId="5f274f3cefdcd092" providerId="LiveId" clId="{201778A5-81E0-4148-AC70-3B92AEE5E9B9}"/>
    <pc:docChg chg="undo custSel delSld modSld">
      <pc:chgData name="Richard Chua" userId="5f274f3cefdcd092" providerId="LiveId" clId="{201778A5-81E0-4148-AC70-3B92AEE5E9B9}" dt="2024-07-30T13:57:22.865" v="68" actId="14100"/>
      <pc:docMkLst>
        <pc:docMk/>
      </pc:docMkLst>
      <pc:sldChg chg="modSp mod">
        <pc:chgData name="Richard Chua" userId="5f274f3cefdcd092" providerId="LiveId" clId="{201778A5-81E0-4148-AC70-3B92AEE5E9B9}" dt="2024-07-30T13:48:31.392" v="24" actId="6549"/>
        <pc:sldMkLst>
          <pc:docMk/>
          <pc:sldMk cId="0" sldId="256"/>
        </pc:sldMkLst>
        <pc:spChg chg="mod">
          <ac:chgData name="Richard Chua" userId="5f274f3cefdcd092" providerId="LiveId" clId="{201778A5-81E0-4148-AC70-3B92AEE5E9B9}" dt="2024-07-30T13:48:31.392" v="24" actId="6549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Richard Chua" userId="5f274f3cefdcd092" providerId="LiveId" clId="{201778A5-81E0-4148-AC70-3B92AEE5E9B9}" dt="2024-07-30T13:50:26.168" v="38" actId="14100"/>
        <pc:sldMkLst>
          <pc:docMk/>
          <pc:sldMk cId="0" sldId="266"/>
        </pc:sldMkLst>
        <pc:grpChg chg="mod">
          <ac:chgData name="Richard Chua" userId="5f274f3cefdcd092" providerId="LiveId" clId="{201778A5-81E0-4148-AC70-3B92AEE5E9B9}" dt="2024-07-30T13:50:26.168" v="38" actId="14100"/>
          <ac:grpSpMkLst>
            <pc:docMk/>
            <pc:sldMk cId="0" sldId="266"/>
            <ac:grpSpMk id="12" creationId="{00000000-0000-0000-0000-000000000000}"/>
          </ac:grpSpMkLst>
        </pc:grpChg>
      </pc:sldChg>
      <pc:sldChg chg="del">
        <pc:chgData name="Richard Chua" userId="5f274f3cefdcd092" providerId="LiveId" clId="{201778A5-81E0-4148-AC70-3B92AEE5E9B9}" dt="2024-07-30T13:54:37.724" v="48" actId="47"/>
        <pc:sldMkLst>
          <pc:docMk/>
          <pc:sldMk cId="0" sldId="286"/>
        </pc:sldMkLst>
      </pc:sldChg>
      <pc:sldChg chg="del">
        <pc:chgData name="Richard Chua" userId="5f274f3cefdcd092" providerId="LiveId" clId="{201778A5-81E0-4148-AC70-3B92AEE5E9B9}" dt="2024-07-30T13:55:04.215" v="49" actId="47"/>
        <pc:sldMkLst>
          <pc:docMk/>
          <pc:sldMk cId="0" sldId="287"/>
        </pc:sldMkLst>
      </pc:sldChg>
      <pc:sldChg chg="delSp modSp mod">
        <pc:chgData name="Richard Chua" userId="5f274f3cefdcd092" providerId="LiveId" clId="{201778A5-81E0-4148-AC70-3B92AEE5E9B9}" dt="2024-07-30T13:56:12.235" v="55" actId="14100"/>
        <pc:sldMkLst>
          <pc:docMk/>
          <pc:sldMk cId="0" sldId="289"/>
        </pc:sldMkLst>
        <pc:spChg chg="mod">
          <ac:chgData name="Richard Chua" userId="5f274f3cefdcd092" providerId="LiveId" clId="{201778A5-81E0-4148-AC70-3B92AEE5E9B9}" dt="2024-07-30T13:56:12.235" v="55" actId="14100"/>
          <ac:spMkLst>
            <pc:docMk/>
            <pc:sldMk cId="0" sldId="289"/>
            <ac:spMk id="7" creationId="{00000000-0000-0000-0000-000000000000}"/>
          </ac:spMkLst>
        </pc:spChg>
        <pc:spChg chg="del">
          <ac:chgData name="Richard Chua" userId="5f274f3cefdcd092" providerId="LiveId" clId="{201778A5-81E0-4148-AC70-3B92AEE5E9B9}" dt="2024-07-30T13:56:09.324" v="54" actId="478"/>
          <ac:spMkLst>
            <pc:docMk/>
            <pc:sldMk cId="0" sldId="289"/>
            <ac:spMk id="8" creationId="{00000000-0000-0000-0000-000000000000}"/>
          </ac:spMkLst>
        </pc:spChg>
      </pc:sldChg>
      <pc:sldChg chg="modSp mod">
        <pc:chgData name="Richard Chua" userId="5f274f3cefdcd092" providerId="LiveId" clId="{201778A5-81E0-4148-AC70-3B92AEE5E9B9}" dt="2024-07-30T13:49:36.762" v="32" actId="12"/>
        <pc:sldMkLst>
          <pc:docMk/>
          <pc:sldMk cId="0" sldId="356"/>
        </pc:sldMkLst>
        <pc:spChg chg="mod">
          <ac:chgData name="Richard Chua" userId="5f274f3cefdcd092" providerId="LiveId" clId="{201778A5-81E0-4148-AC70-3B92AEE5E9B9}" dt="2024-07-30T13:49:07.295" v="27" actId="14100"/>
          <ac:spMkLst>
            <pc:docMk/>
            <pc:sldMk cId="0" sldId="356"/>
            <ac:spMk id="22530" creationId="{D17748D2-3FE3-A96C-E862-BA71ED14995A}"/>
          </ac:spMkLst>
        </pc:spChg>
        <pc:spChg chg="mod">
          <ac:chgData name="Richard Chua" userId="5f274f3cefdcd092" providerId="LiveId" clId="{201778A5-81E0-4148-AC70-3B92AEE5E9B9}" dt="2024-07-30T13:49:36.762" v="32" actId="12"/>
          <ac:spMkLst>
            <pc:docMk/>
            <pc:sldMk cId="0" sldId="356"/>
            <ac:spMk id="22531" creationId="{DA1F219D-10B4-7EDB-E940-80E65B82A7C3}"/>
          </ac:spMkLst>
        </pc:spChg>
      </pc:sldChg>
      <pc:sldChg chg="delSp modSp mod">
        <pc:chgData name="Richard Chua" userId="5f274f3cefdcd092" providerId="LiveId" clId="{201778A5-81E0-4148-AC70-3B92AEE5E9B9}" dt="2024-07-30T13:50:07.025" v="37" actId="1076"/>
        <pc:sldMkLst>
          <pc:docMk/>
          <pc:sldMk cId="0" sldId="358"/>
        </pc:sldMkLst>
        <pc:picChg chg="del">
          <ac:chgData name="Richard Chua" userId="5f274f3cefdcd092" providerId="LiveId" clId="{201778A5-81E0-4148-AC70-3B92AEE5E9B9}" dt="2024-07-30T13:50:02.932" v="36" actId="478"/>
          <ac:picMkLst>
            <pc:docMk/>
            <pc:sldMk cId="0" sldId="358"/>
            <ac:picMk id="3" creationId="{6C4276BF-7038-C573-0022-AB2CF0437188}"/>
          </ac:picMkLst>
        </pc:picChg>
        <pc:picChg chg="mod">
          <ac:chgData name="Richard Chua" userId="5f274f3cefdcd092" providerId="LiveId" clId="{201778A5-81E0-4148-AC70-3B92AEE5E9B9}" dt="2024-07-30T13:50:07.025" v="37" actId="1076"/>
          <ac:picMkLst>
            <pc:docMk/>
            <pc:sldMk cId="0" sldId="358"/>
            <ac:picMk id="4" creationId="{002E9FA9-4323-E56A-FE8F-4F3446131B7C}"/>
          </ac:picMkLst>
        </pc:picChg>
      </pc:sldChg>
      <pc:sldChg chg="modSp mod">
        <pc:chgData name="Richard Chua" userId="5f274f3cefdcd092" providerId="LiveId" clId="{201778A5-81E0-4148-AC70-3B92AEE5E9B9}" dt="2024-07-30T13:53:56.444" v="47" actId="12"/>
        <pc:sldMkLst>
          <pc:docMk/>
          <pc:sldMk cId="0" sldId="388"/>
        </pc:sldMkLst>
        <pc:spChg chg="mod">
          <ac:chgData name="Richard Chua" userId="5f274f3cefdcd092" providerId="LiveId" clId="{201778A5-81E0-4148-AC70-3B92AEE5E9B9}" dt="2024-07-30T13:53:56.444" v="47" actId="12"/>
          <ac:spMkLst>
            <pc:docMk/>
            <pc:sldMk cId="0" sldId="388"/>
            <ac:spMk id="23554" creationId="{98B65721-4C31-9F4B-9D8A-AB22DEC115E6}"/>
          </ac:spMkLst>
        </pc:spChg>
        <pc:spChg chg="mod">
          <ac:chgData name="Richard Chua" userId="5f274f3cefdcd092" providerId="LiveId" clId="{201778A5-81E0-4148-AC70-3B92AEE5E9B9}" dt="2024-07-30T13:53:33.098" v="43" actId="14100"/>
          <ac:spMkLst>
            <pc:docMk/>
            <pc:sldMk cId="0" sldId="388"/>
            <ac:spMk id="25602" creationId="{19770039-8E98-EBDA-65B5-7BCC77C0C5B9}"/>
          </ac:spMkLst>
        </pc:spChg>
      </pc:sldChg>
      <pc:sldChg chg="modSp mod">
        <pc:chgData name="Richard Chua" userId="5f274f3cefdcd092" providerId="LiveId" clId="{201778A5-81E0-4148-AC70-3B92AEE5E9B9}" dt="2024-07-30T13:52:34.737" v="42" actId="14100"/>
        <pc:sldMkLst>
          <pc:docMk/>
          <pc:sldMk cId="0" sldId="409"/>
        </pc:sldMkLst>
        <pc:spChg chg="mod">
          <ac:chgData name="Richard Chua" userId="5f274f3cefdcd092" providerId="LiveId" clId="{201778A5-81E0-4148-AC70-3B92AEE5E9B9}" dt="2024-07-30T13:52:24.849" v="40" actId="14100"/>
          <ac:spMkLst>
            <pc:docMk/>
            <pc:sldMk cId="0" sldId="409"/>
            <ac:spMk id="2" creationId="{C8D50D33-4BDC-1840-8FE9-FB38BA45AA2D}"/>
          </ac:spMkLst>
        </pc:spChg>
        <pc:picChg chg="mod">
          <ac:chgData name="Richard Chua" userId="5f274f3cefdcd092" providerId="LiveId" clId="{201778A5-81E0-4148-AC70-3B92AEE5E9B9}" dt="2024-07-30T13:52:34.737" v="42" actId="14100"/>
          <ac:picMkLst>
            <pc:docMk/>
            <pc:sldMk cId="0" sldId="409"/>
            <ac:picMk id="5" creationId="{B10F028A-E1EA-F536-6A58-FF7907D8B72B}"/>
          </ac:picMkLst>
        </pc:picChg>
      </pc:sldChg>
      <pc:sldChg chg="modSp mod">
        <pc:chgData name="Richard Chua" userId="5f274f3cefdcd092" providerId="LiveId" clId="{201778A5-81E0-4148-AC70-3B92AEE5E9B9}" dt="2024-07-30T13:55:22.330" v="50" actId="14100"/>
        <pc:sldMkLst>
          <pc:docMk/>
          <pc:sldMk cId="0" sldId="419"/>
        </pc:sldMkLst>
        <pc:picChg chg="mod">
          <ac:chgData name="Richard Chua" userId="5f274f3cefdcd092" providerId="LiveId" clId="{201778A5-81E0-4148-AC70-3B92AEE5E9B9}" dt="2024-07-30T13:55:22.330" v="50" actId="14100"/>
          <ac:picMkLst>
            <pc:docMk/>
            <pc:sldMk cId="0" sldId="419"/>
            <ac:picMk id="5" creationId="{DF097B5C-9BF3-2B07-F36A-433E0E2EE897}"/>
          </ac:picMkLst>
        </pc:picChg>
      </pc:sldChg>
      <pc:sldChg chg="modSp mod">
        <pc:chgData name="Richard Chua" userId="5f274f3cefdcd092" providerId="LiveId" clId="{201778A5-81E0-4148-AC70-3B92AEE5E9B9}" dt="2024-07-30T13:55:50.497" v="53" actId="12"/>
        <pc:sldMkLst>
          <pc:docMk/>
          <pc:sldMk cId="0" sldId="421"/>
        </pc:sldMkLst>
        <pc:spChg chg="mod">
          <ac:chgData name="Richard Chua" userId="5f274f3cefdcd092" providerId="LiveId" clId="{201778A5-81E0-4148-AC70-3B92AEE5E9B9}" dt="2024-07-30T13:55:37.377" v="51" actId="14100"/>
          <ac:spMkLst>
            <pc:docMk/>
            <pc:sldMk cId="0" sldId="421"/>
            <ac:spMk id="2" creationId="{F9D30AD6-FF01-F145-84AE-1FCD7B8F5D0F}"/>
          </ac:spMkLst>
        </pc:spChg>
        <pc:spChg chg="mod">
          <ac:chgData name="Richard Chua" userId="5f274f3cefdcd092" providerId="LiveId" clId="{201778A5-81E0-4148-AC70-3B92AEE5E9B9}" dt="2024-07-30T13:55:50.497" v="53" actId="12"/>
          <ac:spMkLst>
            <pc:docMk/>
            <pc:sldMk cId="0" sldId="421"/>
            <ac:spMk id="3" creationId="{DEDCE6FD-F803-7F49-A1C0-D7112DE4E402}"/>
          </ac:spMkLst>
        </pc:spChg>
      </pc:sldChg>
      <pc:sldChg chg="modSp mod">
        <pc:chgData name="Richard Chua" userId="5f274f3cefdcd092" providerId="LiveId" clId="{201778A5-81E0-4148-AC70-3B92AEE5E9B9}" dt="2024-07-30T13:57:22.865" v="68" actId="14100"/>
        <pc:sldMkLst>
          <pc:docMk/>
          <pc:sldMk cId="0" sldId="424"/>
        </pc:sldMkLst>
        <pc:spChg chg="mod">
          <ac:chgData name="Richard Chua" userId="5f274f3cefdcd092" providerId="LiveId" clId="{201778A5-81E0-4148-AC70-3B92AEE5E9B9}" dt="2024-07-30T13:57:22.865" v="68" actId="14100"/>
          <ac:spMkLst>
            <pc:docMk/>
            <pc:sldMk cId="0" sldId="424"/>
            <ac:spMk id="56323" creationId="{2C728713-F0EE-CE99-E406-30D8E1C4016B}"/>
          </ac:spMkLst>
        </pc:spChg>
      </pc:sldChg>
      <pc:sldChg chg="modSp mod">
        <pc:chgData name="Richard Chua" userId="5f274f3cefdcd092" providerId="LiveId" clId="{201778A5-81E0-4148-AC70-3B92AEE5E9B9}" dt="2024-07-30T13:50:45.593" v="39" actId="14100"/>
        <pc:sldMkLst>
          <pc:docMk/>
          <pc:sldMk cId="767823623" sldId="446"/>
        </pc:sldMkLst>
        <pc:spChg chg="mod">
          <ac:chgData name="Richard Chua" userId="5f274f3cefdcd092" providerId="LiveId" clId="{201778A5-81E0-4148-AC70-3B92AEE5E9B9}" dt="2024-07-30T13:50:45.593" v="39" actId="14100"/>
          <ac:spMkLst>
            <pc:docMk/>
            <pc:sldMk cId="767823623" sldId="446"/>
            <ac:spMk id="3" creationId="{7F432B4A-8C8A-AF6A-1D33-E803D3E895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7951C-873E-4B50-9D94-89EA5362E1D4}" type="datetimeFigureOut">
              <a:rPr lang="en-SG" smtClean="0"/>
              <a:t>30/7/2024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7FB4D-7C12-45D9-A792-7EBA328446D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7366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F1182-81F4-9E4F-9108-1E79DEFFDD3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8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C0570554-C29F-CCE6-7392-5C407305FC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>
            <a:extLst>
              <a:ext uri="{FF2B5EF4-FFF2-40B4-BE49-F238E27FC236}">
                <a16:creationId xmlns:a16="http://schemas.microsoft.com/office/drawing/2014/main" id="{B5155A0C-846F-8930-DD91-0E929CAE5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zh-CN" altLang="en-US" dirty="0"/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AF2A9F3E-A918-31D9-4BFB-289D3FCB41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A803FB6-D1BB-864D-A98E-47BA76F25D72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F1182-81F4-9E4F-9108-1E79DEFFDD3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4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F1182-81F4-9E4F-9108-1E79DEFFDD3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2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F1182-81F4-9E4F-9108-1E79DEFFDD3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4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48ED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48ED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48ED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116" y="150876"/>
            <a:ext cx="620268" cy="90373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8867" y="355091"/>
            <a:ext cx="3619500" cy="4983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8F3F96-D420-AB1E-6510-F2800777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9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8481FD53-B431-C241-B745-8FA436B6ACEF}" type="datetimeFigureOut">
              <a:rPr lang="en-US"/>
              <a:pPr>
                <a:defRPr/>
              </a:pPr>
              <a:t>7/30/2024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42217-0AF8-1B77-A9F6-42345D94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184666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E110D-C97B-E5D0-2709-7DD8CA1D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27699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F074958-34AC-0748-BF59-62607D718A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9346" y="1115245"/>
            <a:ext cx="8264653" cy="8884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13638" y="1142237"/>
            <a:ext cx="8230870" cy="0"/>
          </a:xfrm>
          <a:custGeom>
            <a:avLst/>
            <a:gdLst/>
            <a:ahLst/>
            <a:cxnLst/>
            <a:rect l="l" t="t" r="r" b="b"/>
            <a:pathLst>
              <a:path w="8230870">
                <a:moveTo>
                  <a:pt x="0" y="0"/>
                </a:moveTo>
                <a:lnTo>
                  <a:pt x="8230488" y="0"/>
                </a:lnTo>
              </a:path>
            </a:pathLst>
          </a:custGeom>
          <a:ln w="25400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6015227"/>
            <a:ext cx="9143999" cy="84277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1999" y="6254496"/>
            <a:ext cx="3201924" cy="44043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1251" y="6059422"/>
            <a:ext cx="537972" cy="7848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5580" y="48844"/>
            <a:ext cx="621347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548ED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6572" y="1681352"/>
            <a:ext cx="6070854" cy="3479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80915" y="6364935"/>
            <a:ext cx="210248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0873" y="6353657"/>
            <a:ext cx="2444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l-pl/%40shvetsa?utm_content=attributionCopyText&amp;utm_medium=referral&amp;utm_source=pexels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pexels.com/pl-pl/zdjecie/biznesmen-kreatywny-biuro-szklanka-5324989/?utm_content=attributionCopyText&amp;utm_medium=referral&amp;utm_source=pexel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692" y="4991811"/>
            <a:ext cx="81610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B8CDE4"/>
                </a:solidFill>
                <a:latin typeface="Verdana"/>
                <a:cs typeface="Verdana"/>
              </a:rPr>
              <a:t>Bachelor</a:t>
            </a:r>
            <a:r>
              <a:rPr sz="3600" spc="-15" dirty="0">
                <a:solidFill>
                  <a:srgbClr val="B8CDE4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B8CDE4"/>
                </a:solidFill>
                <a:latin typeface="Verdana"/>
                <a:cs typeface="Verdana"/>
              </a:rPr>
              <a:t>of</a:t>
            </a:r>
            <a:r>
              <a:rPr sz="3600" spc="-5" dirty="0">
                <a:solidFill>
                  <a:srgbClr val="B8CDE4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B8CDE4"/>
                </a:solidFill>
                <a:latin typeface="Verdana"/>
                <a:cs typeface="Verdana"/>
              </a:rPr>
              <a:t>Business</a:t>
            </a:r>
            <a:r>
              <a:rPr sz="3600" spc="-20" dirty="0">
                <a:solidFill>
                  <a:srgbClr val="B8CDE4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B8CDE4"/>
                </a:solidFill>
                <a:latin typeface="Verdana"/>
                <a:cs typeface="Verdana"/>
              </a:rPr>
              <a:t>Studies </a:t>
            </a:r>
            <a:r>
              <a:rPr sz="3600" spc="-10" dirty="0">
                <a:solidFill>
                  <a:srgbClr val="B8CDE4"/>
                </a:solidFill>
                <a:latin typeface="Verdana"/>
                <a:cs typeface="Verdana"/>
              </a:rPr>
              <a:t>(BBS)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0355" y="5867196"/>
            <a:ext cx="8407400" cy="499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06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B8CDE4"/>
                </a:solidFill>
                <a:latin typeface="Verdana"/>
                <a:cs typeface="Verdana"/>
              </a:rPr>
              <a:t>Topic</a:t>
            </a:r>
            <a:r>
              <a:rPr sz="2400" spc="-50" dirty="0">
                <a:solidFill>
                  <a:srgbClr val="B8CDE4"/>
                </a:solidFill>
                <a:latin typeface="Verdana"/>
                <a:cs typeface="Verdana"/>
              </a:rPr>
              <a:t> </a:t>
            </a:r>
            <a:r>
              <a:rPr lang="en-SG" sz="2400" spc="-50" dirty="0">
                <a:solidFill>
                  <a:srgbClr val="B8CDE4"/>
                </a:solidFill>
                <a:latin typeface="Verdana"/>
                <a:cs typeface="Verdana"/>
              </a:rPr>
              <a:t>4 &amp; Topic 5</a:t>
            </a:r>
            <a:r>
              <a:rPr sz="2400" dirty="0">
                <a:solidFill>
                  <a:srgbClr val="B8CDE4"/>
                </a:solidFill>
                <a:latin typeface="Verdana"/>
                <a:cs typeface="Verdana"/>
              </a:rPr>
              <a:t>:</a:t>
            </a:r>
            <a:r>
              <a:rPr lang="en-SG" sz="2400" dirty="0">
                <a:solidFill>
                  <a:srgbClr val="B8CDE4"/>
                </a:solidFill>
                <a:latin typeface="Verdana"/>
                <a:cs typeface="Verdana"/>
              </a:rPr>
              <a:t> R</a:t>
            </a:r>
            <a:r>
              <a:rPr sz="2400" i="1" dirty="0" err="1">
                <a:solidFill>
                  <a:srgbClr val="B8CDE4"/>
                </a:solidFill>
                <a:latin typeface="Verdana"/>
                <a:cs typeface="Verdana"/>
              </a:rPr>
              <a:t>ecruitment</a:t>
            </a:r>
            <a:r>
              <a:rPr lang="en-SG" sz="2400" i="1" dirty="0">
                <a:solidFill>
                  <a:srgbClr val="B8CDE4"/>
                </a:solidFill>
                <a:latin typeface="Verdana"/>
                <a:cs typeface="Verdana"/>
              </a:rPr>
              <a:t> &amp; Selection </a:t>
            </a:r>
            <a:r>
              <a:rPr sz="2400" i="1" spc="10" dirty="0">
                <a:solidFill>
                  <a:srgbClr val="B8CDE4"/>
                </a:solidFill>
                <a:latin typeface="Verdana"/>
                <a:cs typeface="Verdana"/>
              </a:rPr>
              <a:t> </a:t>
            </a:r>
            <a:endParaRPr sz="2400" dirty="0">
              <a:latin typeface="Verdana"/>
              <a:cs typeface="Verdana"/>
            </a:endParaRPr>
          </a:p>
          <a:p>
            <a:pPr marL="12700">
              <a:lnSpc>
                <a:spcPts val="955"/>
              </a:lnSpc>
            </a:pPr>
            <a:r>
              <a:rPr sz="800" dirty="0">
                <a:solidFill>
                  <a:srgbClr val="244060"/>
                </a:solidFill>
                <a:latin typeface="Verdana"/>
                <a:cs typeface="Verdana"/>
              </a:rPr>
              <a:t>©</a:t>
            </a:r>
            <a:r>
              <a:rPr sz="800" spc="-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244060"/>
                </a:solidFill>
                <a:latin typeface="Verdana"/>
                <a:cs typeface="Verdana"/>
              </a:rPr>
              <a:t>Business</a:t>
            </a:r>
            <a:r>
              <a:rPr sz="800" spc="-5" dirty="0">
                <a:solidFill>
                  <a:srgbClr val="24406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244060"/>
                </a:solidFill>
                <a:latin typeface="Verdana"/>
                <a:cs typeface="Verdana"/>
              </a:rPr>
              <a:t>eLearning</a:t>
            </a:r>
            <a:endParaRPr sz="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4926" y="220802"/>
            <a:ext cx="5210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Job</a:t>
            </a:r>
            <a:r>
              <a:rPr sz="4000" spc="-130" dirty="0"/>
              <a:t> </a:t>
            </a:r>
            <a:r>
              <a:rPr sz="4000" dirty="0"/>
              <a:t>analysis</a:t>
            </a:r>
            <a:r>
              <a:rPr sz="4000" spc="-110" dirty="0"/>
              <a:t> </a:t>
            </a:r>
            <a:r>
              <a:rPr sz="4000" spc="-10" dirty="0"/>
              <a:t>outputs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54633" y="1533397"/>
            <a:ext cx="3529329" cy="543560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120014" rIns="0" bIns="0" rtlCol="0">
            <a:spAutoFit/>
          </a:bodyPr>
          <a:lstStyle/>
          <a:p>
            <a:pPr marL="901700">
              <a:lnSpc>
                <a:spcPct val="100000"/>
              </a:lnSpc>
              <a:spcBef>
                <a:spcPts val="944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Job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description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4633" y="2076957"/>
            <a:ext cx="3529329" cy="3162300"/>
          </a:xfrm>
          <a:prstGeom prst="rect">
            <a:avLst/>
          </a:prstGeom>
          <a:solidFill>
            <a:srgbClr val="D7D2DF">
              <a:alpha val="90194"/>
            </a:srgbClr>
          </a:solidFill>
        </p:spPr>
        <p:txBody>
          <a:bodyPr vert="horz" wrap="square" lIns="0" tIns="56515" rIns="0" bIns="0" rtlCol="0">
            <a:spAutoFit/>
          </a:bodyPr>
          <a:lstStyle/>
          <a:p>
            <a:pPr marL="280035" indent="-172720">
              <a:lnSpc>
                <a:spcPct val="100000"/>
              </a:lnSpc>
              <a:spcBef>
                <a:spcPts val="445"/>
              </a:spcBef>
              <a:buChar char="•"/>
              <a:tabLst>
                <a:tab pos="280670" algn="l"/>
              </a:tabLst>
            </a:pPr>
            <a:r>
              <a:rPr sz="1800" dirty="0">
                <a:latin typeface="Verdana"/>
                <a:cs typeface="Verdana"/>
              </a:rPr>
              <a:t>Job</a:t>
            </a:r>
            <a:r>
              <a:rPr sz="1800" spc="-10" dirty="0">
                <a:latin typeface="Verdana"/>
                <a:cs typeface="Verdana"/>
              </a:rPr>
              <a:t> Title</a:t>
            </a:r>
            <a:endParaRPr sz="1800">
              <a:latin typeface="Verdana"/>
              <a:cs typeface="Verdana"/>
            </a:endParaRPr>
          </a:p>
          <a:p>
            <a:pPr marL="28003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280670" algn="l"/>
              </a:tabLst>
            </a:pPr>
            <a:r>
              <a:rPr sz="1800" spc="-10" dirty="0">
                <a:latin typeface="Verdana"/>
                <a:cs typeface="Verdana"/>
              </a:rPr>
              <a:t>Department</a:t>
            </a:r>
            <a:endParaRPr sz="1800">
              <a:latin typeface="Verdana"/>
              <a:cs typeface="Verdana"/>
            </a:endParaRPr>
          </a:p>
          <a:p>
            <a:pPr marL="280035" indent="-172720">
              <a:lnSpc>
                <a:spcPct val="100000"/>
              </a:lnSpc>
              <a:spcBef>
                <a:spcPts val="130"/>
              </a:spcBef>
              <a:buChar char="•"/>
              <a:tabLst>
                <a:tab pos="280670" algn="l"/>
              </a:tabLst>
            </a:pPr>
            <a:r>
              <a:rPr sz="1800" spc="-10" dirty="0">
                <a:latin typeface="Verdana"/>
                <a:cs typeface="Verdana"/>
              </a:rPr>
              <a:t>Location</a:t>
            </a:r>
            <a:endParaRPr sz="1800">
              <a:latin typeface="Verdana"/>
              <a:cs typeface="Verdana"/>
            </a:endParaRPr>
          </a:p>
          <a:p>
            <a:pPr marL="280035" indent="-172720">
              <a:lnSpc>
                <a:spcPct val="100000"/>
              </a:lnSpc>
              <a:spcBef>
                <a:spcPts val="145"/>
              </a:spcBef>
              <a:buChar char="•"/>
              <a:tabLst>
                <a:tab pos="280670" algn="l"/>
              </a:tabLst>
            </a:pPr>
            <a:r>
              <a:rPr sz="1800" dirty="0">
                <a:latin typeface="Verdana"/>
                <a:cs typeface="Verdana"/>
              </a:rPr>
              <a:t>Reports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to</a:t>
            </a:r>
            <a:endParaRPr sz="1800">
              <a:latin typeface="Verdana"/>
              <a:cs typeface="Verdana"/>
            </a:endParaRPr>
          </a:p>
          <a:p>
            <a:pPr marL="28003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280670" algn="l"/>
              </a:tabLst>
            </a:pPr>
            <a:r>
              <a:rPr sz="1800" spc="-10" dirty="0">
                <a:latin typeface="Verdana"/>
                <a:cs typeface="Verdana"/>
              </a:rPr>
              <a:t>Purpose</a:t>
            </a:r>
            <a:endParaRPr sz="1800">
              <a:latin typeface="Verdana"/>
              <a:cs typeface="Verdana"/>
            </a:endParaRPr>
          </a:p>
          <a:p>
            <a:pPr marL="280035" indent="-172720">
              <a:lnSpc>
                <a:spcPct val="100000"/>
              </a:lnSpc>
              <a:spcBef>
                <a:spcPts val="145"/>
              </a:spcBef>
              <a:buChar char="•"/>
              <a:tabLst>
                <a:tab pos="280670" algn="l"/>
              </a:tabLst>
            </a:pPr>
            <a:r>
              <a:rPr sz="1800" dirty="0">
                <a:latin typeface="Verdana"/>
                <a:cs typeface="Verdana"/>
              </a:rPr>
              <a:t>Main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Tasks</a:t>
            </a:r>
            <a:endParaRPr sz="1800">
              <a:latin typeface="Verdana"/>
              <a:cs typeface="Verdana"/>
            </a:endParaRPr>
          </a:p>
          <a:p>
            <a:pPr marL="280035" indent="-172720">
              <a:lnSpc>
                <a:spcPct val="100000"/>
              </a:lnSpc>
              <a:spcBef>
                <a:spcPts val="130"/>
              </a:spcBef>
              <a:buChar char="•"/>
              <a:tabLst>
                <a:tab pos="280670" algn="l"/>
              </a:tabLst>
            </a:pPr>
            <a:r>
              <a:rPr sz="1800" dirty="0">
                <a:latin typeface="Verdana"/>
                <a:cs typeface="Verdana"/>
              </a:rPr>
              <a:t>Liaison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Main </a:t>
            </a:r>
            <a:r>
              <a:rPr sz="1800" spc="-10" dirty="0">
                <a:latin typeface="Verdana"/>
                <a:cs typeface="Verdana"/>
              </a:rPr>
              <a:t>Contacts</a:t>
            </a:r>
            <a:endParaRPr sz="1800">
              <a:latin typeface="Verdana"/>
              <a:cs typeface="Verdana"/>
            </a:endParaRPr>
          </a:p>
          <a:p>
            <a:pPr marL="280035" indent="-172720">
              <a:lnSpc>
                <a:spcPct val="100000"/>
              </a:lnSpc>
              <a:spcBef>
                <a:spcPts val="145"/>
              </a:spcBef>
              <a:buChar char="•"/>
              <a:tabLst>
                <a:tab pos="280670" algn="l"/>
              </a:tabLst>
            </a:pPr>
            <a:r>
              <a:rPr sz="1800" dirty="0">
                <a:latin typeface="Verdana"/>
                <a:cs typeface="Verdana"/>
              </a:rPr>
              <a:t>Staff</a:t>
            </a:r>
            <a:r>
              <a:rPr sz="1800" spc="-10" dirty="0">
                <a:latin typeface="Verdana"/>
                <a:cs typeface="Verdana"/>
              </a:rPr>
              <a:t> Responsibilities</a:t>
            </a:r>
            <a:endParaRPr sz="1800">
              <a:latin typeface="Verdana"/>
              <a:cs typeface="Verdana"/>
            </a:endParaRPr>
          </a:p>
          <a:p>
            <a:pPr marL="28003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280670" algn="l"/>
              </a:tabLst>
            </a:pPr>
            <a:r>
              <a:rPr sz="1800" dirty="0">
                <a:latin typeface="Verdana"/>
                <a:cs typeface="Verdana"/>
              </a:rPr>
              <a:t>Special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Features</a:t>
            </a:r>
            <a:endParaRPr sz="1800">
              <a:latin typeface="Verdana"/>
              <a:cs typeface="Verdana"/>
            </a:endParaRPr>
          </a:p>
          <a:p>
            <a:pPr marL="280035" indent="-172720">
              <a:lnSpc>
                <a:spcPct val="100000"/>
              </a:lnSpc>
              <a:spcBef>
                <a:spcPts val="130"/>
              </a:spcBef>
              <a:buChar char="•"/>
              <a:tabLst>
                <a:tab pos="280670" algn="l"/>
              </a:tabLst>
            </a:pPr>
            <a:r>
              <a:rPr sz="1800" dirty="0">
                <a:latin typeface="Verdana"/>
                <a:cs typeface="Verdana"/>
              </a:rPr>
              <a:t>Rewards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Conditions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7514" y="1533397"/>
            <a:ext cx="3529329" cy="543560"/>
          </a:xfrm>
          <a:prstGeom prst="rect">
            <a:avLst/>
          </a:prstGeom>
          <a:solidFill>
            <a:srgbClr val="4AACC5"/>
          </a:solidFill>
        </p:spPr>
        <p:txBody>
          <a:bodyPr vert="horz" wrap="square" lIns="0" tIns="120014" rIns="0" bIns="0" rtlCol="0">
            <a:spAutoFit/>
          </a:bodyPr>
          <a:lstStyle/>
          <a:p>
            <a:pPr marL="629920">
              <a:lnSpc>
                <a:spcPct val="100000"/>
              </a:lnSpc>
              <a:spcBef>
                <a:spcPts val="944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Person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specification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7514" y="2076957"/>
            <a:ext cx="3529329" cy="3162300"/>
          </a:xfrm>
          <a:prstGeom prst="rect">
            <a:avLst/>
          </a:prstGeom>
          <a:solidFill>
            <a:srgbClr val="D0E2EA">
              <a:alpha val="90194"/>
            </a:srgbClr>
          </a:solidFill>
        </p:spPr>
        <p:txBody>
          <a:bodyPr vert="horz" wrap="square" lIns="0" tIns="56515" rIns="0" bIns="0" rtlCol="0">
            <a:spAutoFit/>
          </a:bodyPr>
          <a:lstStyle/>
          <a:p>
            <a:pPr marL="281305" indent="-172720">
              <a:lnSpc>
                <a:spcPct val="100000"/>
              </a:lnSpc>
              <a:spcBef>
                <a:spcPts val="445"/>
              </a:spcBef>
              <a:buChar char="•"/>
              <a:tabLst>
                <a:tab pos="281940" algn="l"/>
              </a:tabLst>
            </a:pPr>
            <a:r>
              <a:rPr sz="1800" spc="-10" dirty="0">
                <a:latin typeface="Verdana"/>
                <a:cs typeface="Verdana"/>
              </a:rPr>
              <a:t>Education</a:t>
            </a:r>
            <a:endParaRPr sz="1800">
              <a:latin typeface="Verdana"/>
              <a:cs typeface="Verdana"/>
            </a:endParaRPr>
          </a:p>
          <a:p>
            <a:pPr marL="28130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281940" algn="l"/>
              </a:tabLst>
            </a:pPr>
            <a:r>
              <a:rPr sz="1800" spc="-10" dirty="0">
                <a:latin typeface="Verdana"/>
                <a:cs typeface="Verdana"/>
              </a:rPr>
              <a:t>Experience</a:t>
            </a:r>
            <a:endParaRPr sz="1800">
              <a:latin typeface="Verdana"/>
              <a:cs typeface="Verdana"/>
            </a:endParaRPr>
          </a:p>
          <a:p>
            <a:pPr marL="281305" indent="-172720">
              <a:lnSpc>
                <a:spcPct val="100000"/>
              </a:lnSpc>
              <a:spcBef>
                <a:spcPts val="130"/>
              </a:spcBef>
              <a:buChar char="•"/>
              <a:tabLst>
                <a:tab pos="281940" algn="l"/>
              </a:tabLst>
            </a:pPr>
            <a:r>
              <a:rPr sz="1800" spc="-10" dirty="0">
                <a:latin typeface="Verdana"/>
                <a:cs typeface="Verdana"/>
              </a:rPr>
              <a:t>Skills</a:t>
            </a:r>
            <a:endParaRPr sz="1800">
              <a:latin typeface="Verdana"/>
              <a:cs typeface="Verdana"/>
            </a:endParaRPr>
          </a:p>
          <a:p>
            <a:pPr marL="281305" indent="-172720">
              <a:lnSpc>
                <a:spcPct val="100000"/>
              </a:lnSpc>
              <a:spcBef>
                <a:spcPts val="145"/>
              </a:spcBef>
              <a:buChar char="•"/>
              <a:tabLst>
                <a:tab pos="281940" algn="l"/>
              </a:tabLst>
            </a:pPr>
            <a:r>
              <a:rPr sz="1800" spc="-10" dirty="0">
                <a:latin typeface="Verdana"/>
                <a:cs typeface="Verdana"/>
              </a:rPr>
              <a:t>Motivation</a:t>
            </a:r>
            <a:endParaRPr sz="1800">
              <a:latin typeface="Verdana"/>
              <a:cs typeface="Verdana"/>
            </a:endParaRPr>
          </a:p>
          <a:p>
            <a:pPr marL="28130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281940" algn="l"/>
              </a:tabLst>
            </a:pPr>
            <a:r>
              <a:rPr sz="1800" spc="-10" dirty="0">
                <a:latin typeface="Verdana"/>
                <a:cs typeface="Verdana"/>
              </a:rPr>
              <a:t>Disposition/Circumstances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7656" y="5540571"/>
            <a:ext cx="304800" cy="29787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E9FA9-4323-E56A-FE8F-4F3446131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714648" cy="4973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9346" y="1115245"/>
            <a:ext cx="8265159" cy="88900"/>
            <a:chOff x="879346" y="1115245"/>
            <a:chExt cx="8265159" cy="88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9346" y="1115245"/>
              <a:ext cx="8264653" cy="888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3638" y="1142237"/>
              <a:ext cx="8230870" cy="0"/>
            </a:xfrm>
            <a:custGeom>
              <a:avLst/>
              <a:gdLst/>
              <a:ahLst/>
              <a:cxnLst/>
              <a:rect l="l" t="t" r="r" b="b"/>
              <a:pathLst>
                <a:path w="8230870">
                  <a:moveTo>
                    <a:pt x="0" y="0"/>
                  </a:moveTo>
                  <a:lnTo>
                    <a:pt x="92202" y="0"/>
                  </a:lnTo>
                </a:path>
                <a:path w="8230870">
                  <a:moveTo>
                    <a:pt x="5110734" y="0"/>
                  </a:moveTo>
                  <a:lnTo>
                    <a:pt x="8230488" y="0"/>
                  </a:lnTo>
                </a:path>
              </a:pathLst>
            </a:custGeom>
            <a:ln w="25400">
              <a:solidFill>
                <a:srgbClr val="548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6015227"/>
            <a:ext cx="9144000" cy="843280"/>
            <a:chOff x="0" y="6015227"/>
            <a:chExt cx="9144000" cy="8432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15227"/>
              <a:ext cx="9143999" cy="8427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9" y="6254496"/>
              <a:ext cx="3201924" cy="4404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251" y="6059422"/>
              <a:ext cx="537972" cy="78485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00150" y="1700529"/>
            <a:ext cx="6409055" cy="3735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latin typeface="Calibri"/>
                <a:cs typeface="Calibri"/>
              </a:rPr>
              <a:t>Job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Description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800" u="sng" dirty="0">
                <a:solidFill>
                  <a:srgbClr val="364658"/>
                </a:solidFill>
                <a:uFill>
                  <a:solidFill>
                    <a:srgbClr val="364658"/>
                  </a:solidFill>
                </a:uFill>
                <a:latin typeface="Arial"/>
                <a:cs typeface="Arial"/>
              </a:rPr>
              <a:t>Job</a:t>
            </a:r>
            <a:r>
              <a:rPr sz="800" u="sng" spc="35" dirty="0">
                <a:solidFill>
                  <a:srgbClr val="364658"/>
                </a:solidFill>
                <a:uFill>
                  <a:solidFill>
                    <a:srgbClr val="364658"/>
                  </a:solidFill>
                </a:uFill>
                <a:latin typeface="Arial"/>
                <a:cs typeface="Arial"/>
              </a:rPr>
              <a:t> </a:t>
            </a:r>
            <a:r>
              <a:rPr sz="800" u="sng" spc="-10" dirty="0">
                <a:solidFill>
                  <a:srgbClr val="364658"/>
                </a:solidFill>
                <a:uFill>
                  <a:solidFill>
                    <a:srgbClr val="364658"/>
                  </a:solidFill>
                </a:uFill>
                <a:latin typeface="Arial"/>
                <a:cs typeface="Arial"/>
              </a:rPr>
              <a:t>Description</a:t>
            </a:r>
            <a:endParaRPr sz="800">
              <a:latin typeface="Arial"/>
              <a:cs typeface="Arial"/>
            </a:endParaRPr>
          </a:p>
          <a:p>
            <a:pPr marL="41275" marR="5080" indent="-29209">
              <a:lnSpc>
                <a:spcPct val="102499"/>
              </a:lnSpc>
              <a:spcBef>
                <a:spcPts val="10"/>
              </a:spcBef>
            </a:pP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You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will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be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proactively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sourcing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for</a:t>
            </a:r>
            <a:r>
              <a:rPr sz="800" spc="3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senior</a:t>
            </a:r>
            <a:r>
              <a:rPr sz="800" spc="8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local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talents,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take</a:t>
            </a:r>
            <a:r>
              <a:rPr sz="800" spc="4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</a:t>
            </a:r>
            <a:r>
              <a:rPr sz="800" spc="4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lead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on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recruitment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hiring</a:t>
            </a:r>
            <a:r>
              <a:rPr sz="800" spc="8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projects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and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drive</a:t>
            </a:r>
            <a:r>
              <a:rPr sz="800" spc="4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overall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recruitment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64658"/>
                </a:solidFill>
                <a:latin typeface="Arial"/>
                <a:cs typeface="Arial"/>
              </a:rPr>
              <a:t>excellence.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You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should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be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passionate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about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recruiting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for</a:t>
            </a:r>
            <a:r>
              <a:rPr sz="800" spc="3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technical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talents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where</a:t>
            </a:r>
            <a:r>
              <a:rPr sz="800" spc="6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hiring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speed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and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hiring</a:t>
            </a:r>
            <a:r>
              <a:rPr sz="800" spc="8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standards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are</a:t>
            </a:r>
            <a:r>
              <a:rPr sz="800" spc="4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64658"/>
                </a:solidFill>
                <a:latin typeface="Arial"/>
                <a:cs typeface="Arial"/>
              </a:rPr>
              <a:t>high.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You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also</a:t>
            </a:r>
            <a:r>
              <a:rPr sz="800" spc="3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enjoy</a:t>
            </a:r>
            <a:r>
              <a:rPr sz="800" spc="6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working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in</a:t>
            </a:r>
            <a:r>
              <a:rPr sz="800" spc="4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an</a:t>
            </a:r>
            <a:r>
              <a:rPr sz="800" spc="4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ambiguous</a:t>
            </a:r>
            <a:r>
              <a:rPr sz="800" spc="8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environment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where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speed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and</a:t>
            </a:r>
            <a:r>
              <a:rPr sz="800" spc="4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customer</a:t>
            </a:r>
            <a:r>
              <a:rPr sz="800" spc="4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obsession</a:t>
            </a:r>
            <a:r>
              <a:rPr sz="800" spc="4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are</a:t>
            </a:r>
            <a:r>
              <a:rPr sz="800" spc="4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key</a:t>
            </a:r>
            <a:r>
              <a:rPr sz="800" spc="2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attributes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for</a:t>
            </a:r>
            <a:r>
              <a:rPr sz="800" spc="2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64658"/>
                </a:solidFill>
                <a:latin typeface="Arial"/>
                <a:cs typeface="Arial"/>
              </a:rPr>
              <a:t>success.</a:t>
            </a:r>
            <a:endParaRPr sz="800">
              <a:latin typeface="Arial"/>
              <a:cs typeface="Arial"/>
            </a:endParaRPr>
          </a:p>
          <a:p>
            <a:pPr marL="12700" marR="1466215">
              <a:lnSpc>
                <a:spcPts val="1000"/>
              </a:lnSpc>
              <a:spcBef>
                <a:spcPts val="30"/>
              </a:spcBef>
            </a:pP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You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have</a:t>
            </a:r>
            <a:r>
              <a:rPr sz="800" spc="4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growth</a:t>
            </a:r>
            <a:r>
              <a:rPr sz="800" spc="6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mindset,</a:t>
            </a:r>
            <a:r>
              <a:rPr sz="800" spc="6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are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unafraid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to</a:t>
            </a:r>
            <a:r>
              <a:rPr sz="800" spc="4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experiment,</a:t>
            </a:r>
            <a:r>
              <a:rPr sz="800" spc="10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and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propose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solutions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based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on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recruitment</a:t>
            </a:r>
            <a:r>
              <a:rPr sz="800" spc="6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64658"/>
                </a:solidFill>
                <a:latin typeface="Arial"/>
                <a:cs typeface="Arial"/>
              </a:rPr>
              <a:t>data.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This</a:t>
            </a:r>
            <a:r>
              <a:rPr sz="800" spc="3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is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</a:t>
            </a:r>
            <a:r>
              <a:rPr sz="800" spc="3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6</a:t>
            </a:r>
            <a:r>
              <a:rPr sz="800" spc="2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months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contract</a:t>
            </a:r>
            <a:r>
              <a:rPr sz="800" spc="4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position</a:t>
            </a:r>
            <a:r>
              <a:rPr sz="800" spc="6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to</a:t>
            </a:r>
            <a:r>
              <a:rPr sz="800" spc="3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start</a:t>
            </a:r>
            <a:r>
              <a:rPr sz="800" spc="2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364658"/>
                </a:solidFill>
                <a:latin typeface="Arial"/>
                <a:cs typeface="Arial"/>
              </a:rPr>
              <a:t>with.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364658"/>
                </a:solidFill>
                <a:latin typeface="Arial"/>
                <a:cs typeface="Arial"/>
              </a:rPr>
              <a:t>You</a:t>
            </a:r>
            <a:r>
              <a:rPr sz="800" b="1" spc="3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64658"/>
                </a:solidFill>
                <a:latin typeface="Arial"/>
                <a:cs typeface="Arial"/>
              </a:rPr>
              <a:t>will:</a:t>
            </a:r>
            <a:endParaRPr sz="800">
              <a:latin typeface="Arial"/>
              <a:cs typeface="Arial"/>
            </a:endParaRPr>
          </a:p>
          <a:p>
            <a:pPr marL="49530" indent="-37465">
              <a:lnSpc>
                <a:spcPct val="100000"/>
              </a:lnSpc>
              <a:spcBef>
                <a:spcPts val="35"/>
              </a:spcBef>
              <a:buSzPct val="87500"/>
              <a:buChar char="•"/>
              <a:tabLst>
                <a:tab pos="50165" algn="l"/>
              </a:tabLst>
            </a:pP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Develop</a:t>
            </a:r>
            <a:r>
              <a:rPr sz="800" spc="6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long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term</a:t>
            </a:r>
            <a:r>
              <a:rPr sz="800" spc="4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relationships</a:t>
            </a:r>
            <a:r>
              <a:rPr sz="800" spc="10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with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the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business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on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global</a:t>
            </a:r>
            <a:r>
              <a:rPr sz="800" spc="8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scale</a:t>
            </a:r>
            <a:r>
              <a:rPr sz="800" spc="4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that</a:t>
            </a:r>
            <a:r>
              <a:rPr sz="800" spc="4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meet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multiple</a:t>
            </a:r>
            <a:r>
              <a:rPr sz="800" spc="8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64658"/>
                </a:solidFill>
                <a:latin typeface="Arial"/>
                <a:cs typeface="Arial"/>
              </a:rPr>
              <a:t>needs</a:t>
            </a:r>
            <a:endParaRPr sz="800">
              <a:latin typeface="Arial"/>
              <a:cs typeface="Arial"/>
            </a:endParaRPr>
          </a:p>
          <a:p>
            <a:pPr marL="49530" indent="-37465">
              <a:lnSpc>
                <a:spcPct val="100000"/>
              </a:lnSpc>
              <a:spcBef>
                <a:spcPts val="25"/>
              </a:spcBef>
              <a:buSzPct val="87500"/>
              <a:buChar char="•"/>
              <a:tabLst>
                <a:tab pos="50165" algn="l"/>
              </a:tabLst>
            </a:pP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Across</a:t>
            </a:r>
            <a:r>
              <a:rPr sz="800" spc="2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Asia</a:t>
            </a:r>
            <a:r>
              <a:rPr sz="800" spc="4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increase</a:t>
            </a:r>
            <a:r>
              <a:rPr sz="800" spc="6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visibility</a:t>
            </a:r>
            <a:r>
              <a:rPr sz="800" spc="8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and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knowledge</a:t>
            </a:r>
            <a:r>
              <a:rPr sz="800" spc="10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of</a:t>
            </a:r>
            <a:r>
              <a:rPr sz="800" spc="4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AirAsia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as</a:t>
            </a:r>
            <a:r>
              <a:rPr sz="800" spc="4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Travel</a:t>
            </a:r>
            <a:r>
              <a:rPr sz="800" spc="2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Tech</a:t>
            </a:r>
            <a:r>
              <a:rPr sz="800" spc="4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company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among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talents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who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fit</a:t>
            </a:r>
            <a:r>
              <a:rPr sz="800" spc="3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the</a:t>
            </a:r>
            <a:r>
              <a:rPr sz="800" spc="4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64658"/>
                </a:solidFill>
                <a:latin typeface="Arial"/>
                <a:cs typeface="Arial"/>
              </a:rPr>
              <a:t>profile</a:t>
            </a:r>
            <a:endParaRPr sz="800">
              <a:latin typeface="Arial"/>
              <a:cs typeface="Arial"/>
            </a:endParaRPr>
          </a:p>
          <a:p>
            <a:pPr marL="49530" indent="-37465">
              <a:lnSpc>
                <a:spcPct val="100000"/>
              </a:lnSpc>
              <a:spcBef>
                <a:spcPts val="35"/>
              </a:spcBef>
              <a:buSzPct val="87500"/>
              <a:buChar char="•"/>
              <a:tabLst>
                <a:tab pos="50165" algn="l"/>
              </a:tabLst>
            </a:pP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Run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full-cycle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recruiting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by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ensuring</a:t>
            </a:r>
            <a:r>
              <a:rPr sz="800" spc="8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high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standards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for</a:t>
            </a:r>
            <a:r>
              <a:rPr sz="800" spc="3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fast</a:t>
            </a:r>
            <a:r>
              <a:rPr sz="800" spc="3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hiring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is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in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64658"/>
                </a:solidFill>
                <a:latin typeface="Arial"/>
                <a:cs typeface="Arial"/>
              </a:rPr>
              <a:t>place</a:t>
            </a:r>
            <a:endParaRPr sz="800">
              <a:latin typeface="Arial"/>
              <a:cs typeface="Arial"/>
            </a:endParaRPr>
          </a:p>
          <a:p>
            <a:pPr marL="49530" indent="-37465">
              <a:lnSpc>
                <a:spcPct val="100000"/>
              </a:lnSpc>
              <a:spcBef>
                <a:spcPts val="25"/>
              </a:spcBef>
              <a:buSzPct val="87500"/>
              <a:buChar char="•"/>
              <a:tabLst>
                <a:tab pos="50165" algn="l"/>
              </a:tabLst>
            </a:pP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Attend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career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fairs,</a:t>
            </a:r>
            <a:r>
              <a:rPr sz="800" spc="3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interact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with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students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and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promote</a:t>
            </a:r>
            <a:r>
              <a:rPr sz="800" spc="6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our</a:t>
            </a:r>
            <a:r>
              <a:rPr sz="800" spc="6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employer</a:t>
            </a:r>
            <a:r>
              <a:rPr sz="800" spc="11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64658"/>
                </a:solidFill>
                <a:latin typeface="Arial"/>
                <a:cs typeface="Arial"/>
              </a:rPr>
              <a:t>brand</a:t>
            </a:r>
            <a:endParaRPr sz="800">
              <a:latin typeface="Arial"/>
              <a:cs typeface="Arial"/>
            </a:endParaRPr>
          </a:p>
          <a:p>
            <a:pPr marL="49530" indent="-37465">
              <a:lnSpc>
                <a:spcPct val="100000"/>
              </a:lnSpc>
              <a:spcBef>
                <a:spcPts val="35"/>
              </a:spcBef>
              <a:buSzPct val="87500"/>
              <a:buChar char="•"/>
              <a:tabLst>
                <a:tab pos="50165" algn="l"/>
              </a:tabLst>
            </a:pP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Increase</a:t>
            </a:r>
            <a:r>
              <a:rPr sz="800" spc="4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our</a:t>
            </a:r>
            <a:r>
              <a:rPr sz="800" spc="6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social</a:t>
            </a:r>
            <a:r>
              <a:rPr sz="800" spc="6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media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presence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and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drive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social</a:t>
            </a:r>
            <a:r>
              <a:rPr sz="800" spc="6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media</a:t>
            </a:r>
            <a:r>
              <a:rPr sz="800" spc="9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campaigns</a:t>
            </a:r>
            <a:r>
              <a:rPr sz="800" spc="8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to</a:t>
            </a:r>
            <a:r>
              <a:rPr sz="800" spc="4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meet</a:t>
            </a:r>
            <a:r>
              <a:rPr sz="800" spc="6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hiring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needs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for</a:t>
            </a:r>
            <a:r>
              <a:rPr sz="800" spc="3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assigned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64658"/>
                </a:solidFill>
                <a:latin typeface="Arial"/>
                <a:cs typeface="Arial"/>
              </a:rPr>
              <a:t>roles</a:t>
            </a:r>
            <a:endParaRPr sz="800">
              <a:latin typeface="Arial"/>
              <a:cs typeface="Arial"/>
            </a:endParaRPr>
          </a:p>
          <a:p>
            <a:pPr marL="50165" indent="-38100">
              <a:lnSpc>
                <a:spcPct val="100000"/>
              </a:lnSpc>
              <a:spcBef>
                <a:spcPts val="25"/>
              </a:spcBef>
              <a:buSzPct val="87500"/>
              <a:buChar char="•"/>
              <a:tabLst>
                <a:tab pos="50800" algn="l"/>
              </a:tabLst>
            </a:pP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Provide</a:t>
            </a:r>
            <a:r>
              <a:rPr sz="800" spc="4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timely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reporting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of</a:t>
            </a:r>
            <a:r>
              <a:rPr sz="800" spc="3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key</a:t>
            </a:r>
            <a:r>
              <a:rPr sz="800" spc="2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recruitment</a:t>
            </a:r>
            <a:r>
              <a:rPr sz="800" spc="4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metrics</a:t>
            </a:r>
            <a:r>
              <a:rPr sz="800" spc="4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and</a:t>
            </a:r>
            <a:r>
              <a:rPr sz="800" spc="4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insights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to</a:t>
            </a:r>
            <a:r>
              <a:rPr sz="800" spc="2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drive</a:t>
            </a:r>
            <a:r>
              <a:rPr sz="800" spc="3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decisions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and</a:t>
            </a:r>
            <a:r>
              <a:rPr sz="800" spc="4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improve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the</a:t>
            </a:r>
            <a:r>
              <a:rPr sz="800" spc="3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64658"/>
                </a:solidFill>
                <a:latin typeface="Arial"/>
                <a:cs typeface="Arial"/>
              </a:rPr>
              <a:t>process</a:t>
            </a:r>
            <a:endParaRPr sz="800">
              <a:latin typeface="Arial"/>
              <a:cs typeface="Arial"/>
            </a:endParaRPr>
          </a:p>
          <a:p>
            <a:pPr marL="49530" indent="-37465">
              <a:lnSpc>
                <a:spcPct val="100000"/>
              </a:lnSpc>
              <a:spcBef>
                <a:spcPts val="35"/>
              </a:spcBef>
              <a:buSzPct val="87500"/>
              <a:buChar char="•"/>
              <a:tabLst>
                <a:tab pos="50165" algn="l"/>
              </a:tabLst>
            </a:pP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Engage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and</a:t>
            </a:r>
            <a:r>
              <a:rPr sz="800" spc="8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collaborate</a:t>
            </a:r>
            <a:r>
              <a:rPr sz="800" spc="9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with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hiring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managers</a:t>
            </a:r>
            <a:r>
              <a:rPr sz="800" spc="8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and</a:t>
            </a:r>
            <a:r>
              <a:rPr sz="800" spc="8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drive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high</a:t>
            </a:r>
            <a:r>
              <a:rPr sz="800" spc="8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satisfaction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of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recruitment</a:t>
            </a:r>
            <a:r>
              <a:rPr sz="800" spc="6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service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provided</a:t>
            </a:r>
            <a:r>
              <a:rPr sz="800" spc="8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to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364658"/>
                </a:solidFill>
                <a:latin typeface="Arial"/>
                <a:cs typeface="Arial"/>
              </a:rPr>
              <a:t>them</a:t>
            </a:r>
            <a:endParaRPr sz="800">
              <a:latin typeface="Arial"/>
              <a:cs typeface="Arial"/>
            </a:endParaRPr>
          </a:p>
          <a:p>
            <a:pPr marL="49530" indent="-37465">
              <a:lnSpc>
                <a:spcPct val="100000"/>
              </a:lnSpc>
              <a:spcBef>
                <a:spcPts val="25"/>
              </a:spcBef>
              <a:buSzPct val="87500"/>
              <a:buChar char="•"/>
              <a:tabLst>
                <a:tab pos="50165" algn="l"/>
              </a:tabLst>
            </a:pP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Independently</a:t>
            </a:r>
            <a:r>
              <a:rPr sz="800" spc="10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drive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recruitment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projects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with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the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aim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of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optimizing</a:t>
            </a:r>
            <a:r>
              <a:rPr sz="800" spc="12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recruitment</a:t>
            </a:r>
            <a:r>
              <a:rPr sz="800" spc="6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process,</a:t>
            </a:r>
            <a:r>
              <a:rPr sz="800" spc="4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increase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quality</a:t>
            </a:r>
            <a:r>
              <a:rPr sz="800" spc="8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and</a:t>
            </a:r>
            <a:r>
              <a:rPr sz="800" spc="8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speed</a:t>
            </a:r>
            <a:r>
              <a:rPr sz="800" spc="6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of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64658"/>
                </a:solidFill>
                <a:latin typeface="Arial"/>
                <a:cs typeface="Arial"/>
              </a:rPr>
              <a:t>delivery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64658"/>
              </a:buClr>
              <a:buFont typeface="Arial"/>
              <a:buChar char="•"/>
            </a:pP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 dirty="0">
                <a:solidFill>
                  <a:srgbClr val="364658"/>
                </a:solidFill>
                <a:latin typeface="Arial"/>
                <a:cs typeface="Arial"/>
              </a:rPr>
              <a:t>You</a:t>
            </a:r>
            <a:r>
              <a:rPr sz="800" b="1" spc="3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364658"/>
                </a:solidFill>
                <a:latin typeface="Arial"/>
                <a:cs typeface="Arial"/>
              </a:rPr>
              <a:t>have</a:t>
            </a:r>
            <a:endParaRPr sz="800">
              <a:latin typeface="Arial"/>
              <a:cs typeface="Arial"/>
            </a:endParaRPr>
          </a:p>
          <a:p>
            <a:pPr marL="49530" indent="-37465">
              <a:lnSpc>
                <a:spcPct val="100000"/>
              </a:lnSpc>
              <a:spcBef>
                <a:spcPts val="35"/>
              </a:spcBef>
              <a:buSzPct val="87500"/>
              <a:buChar char="•"/>
              <a:tabLst>
                <a:tab pos="50165" algn="l"/>
              </a:tabLst>
            </a:pP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At</a:t>
            </a:r>
            <a:r>
              <a:rPr sz="800" spc="3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least</a:t>
            </a:r>
            <a:r>
              <a:rPr sz="800" spc="6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8</a:t>
            </a:r>
            <a:r>
              <a:rPr sz="800" spc="4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Years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of</a:t>
            </a:r>
            <a:r>
              <a:rPr sz="800" spc="4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relevant</a:t>
            </a:r>
            <a:r>
              <a:rPr sz="800" spc="8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working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experience</a:t>
            </a:r>
            <a:r>
              <a:rPr sz="800" spc="9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fast-paced,</a:t>
            </a:r>
            <a:r>
              <a:rPr sz="800" spc="3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high-growth</a:t>
            </a:r>
            <a:r>
              <a:rPr sz="800" spc="10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64658"/>
                </a:solidFill>
                <a:latin typeface="Arial"/>
                <a:cs typeface="Arial"/>
              </a:rPr>
              <a:t>environment</a:t>
            </a:r>
            <a:endParaRPr sz="800">
              <a:latin typeface="Arial"/>
              <a:cs typeface="Arial"/>
            </a:endParaRPr>
          </a:p>
          <a:p>
            <a:pPr marL="49530" indent="-37465">
              <a:lnSpc>
                <a:spcPct val="100000"/>
              </a:lnSpc>
              <a:spcBef>
                <a:spcPts val="25"/>
              </a:spcBef>
              <a:buSzPct val="87500"/>
              <a:buChar char="•"/>
              <a:tabLst>
                <a:tab pos="50165" algn="l"/>
              </a:tabLst>
            </a:pP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Experience</a:t>
            </a:r>
            <a:r>
              <a:rPr sz="800" spc="8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hiring</a:t>
            </a:r>
            <a:r>
              <a:rPr sz="800" spc="8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senior</a:t>
            </a:r>
            <a:r>
              <a:rPr sz="800" spc="8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positions,</a:t>
            </a:r>
            <a:r>
              <a:rPr sz="800" spc="8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C-suite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and</a:t>
            </a:r>
            <a:r>
              <a:rPr sz="800" spc="8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foreign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64658"/>
                </a:solidFill>
                <a:latin typeface="Arial"/>
                <a:cs typeface="Arial"/>
              </a:rPr>
              <a:t>talents</a:t>
            </a:r>
            <a:endParaRPr sz="800">
              <a:latin typeface="Arial"/>
              <a:cs typeface="Arial"/>
            </a:endParaRPr>
          </a:p>
          <a:p>
            <a:pPr marL="49530" indent="-37465">
              <a:lnSpc>
                <a:spcPct val="100000"/>
              </a:lnSpc>
              <a:spcBef>
                <a:spcPts val="35"/>
              </a:spcBef>
              <a:buSzPct val="87500"/>
              <a:buChar char="•"/>
              <a:tabLst>
                <a:tab pos="50165" algn="l"/>
              </a:tabLst>
            </a:pP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Have</a:t>
            </a:r>
            <a:r>
              <a:rPr sz="800" spc="3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worked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on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high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volume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roles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but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also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niche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64658"/>
                </a:solidFill>
                <a:latin typeface="Arial"/>
                <a:cs typeface="Arial"/>
              </a:rPr>
              <a:t>positions</a:t>
            </a:r>
            <a:endParaRPr sz="800">
              <a:latin typeface="Arial"/>
              <a:cs typeface="Arial"/>
            </a:endParaRPr>
          </a:p>
          <a:p>
            <a:pPr marL="49530" indent="-37465">
              <a:lnSpc>
                <a:spcPct val="100000"/>
              </a:lnSpc>
              <a:spcBef>
                <a:spcPts val="25"/>
              </a:spcBef>
              <a:buSzPct val="87500"/>
              <a:buChar char="•"/>
              <a:tabLst>
                <a:tab pos="50165" algn="l"/>
              </a:tabLst>
            </a:pP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Experience</a:t>
            </a:r>
            <a:r>
              <a:rPr sz="800" spc="9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in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building</a:t>
            </a:r>
            <a:r>
              <a:rPr sz="800" spc="13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relationships</a:t>
            </a:r>
            <a:r>
              <a:rPr sz="800" spc="10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with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partners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and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customers,</a:t>
            </a:r>
            <a:r>
              <a:rPr sz="800" spc="4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externally</a:t>
            </a:r>
            <a:r>
              <a:rPr sz="800" spc="10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and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64658"/>
                </a:solidFill>
                <a:latin typeface="Arial"/>
                <a:cs typeface="Arial"/>
              </a:rPr>
              <a:t>internally</a:t>
            </a:r>
            <a:endParaRPr sz="800">
              <a:latin typeface="Arial"/>
              <a:cs typeface="Arial"/>
            </a:endParaRPr>
          </a:p>
          <a:p>
            <a:pPr marL="49530" indent="-37465">
              <a:lnSpc>
                <a:spcPct val="100000"/>
              </a:lnSpc>
              <a:spcBef>
                <a:spcPts val="35"/>
              </a:spcBef>
              <a:buSzPct val="87500"/>
              <a:buChar char="•"/>
              <a:tabLst>
                <a:tab pos="50165" algn="l"/>
              </a:tabLst>
            </a:pP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Experience</a:t>
            </a:r>
            <a:r>
              <a:rPr sz="800" spc="8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developing</a:t>
            </a:r>
            <a:r>
              <a:rPr sz="800" spc="10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strategy,</a:t>
            </a:r>
            <a:r>
              <a:rPr sz="800" spc="6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planning</a:t>
            </a:r>
            <a:r>
              <a:rPr sz="800" spc="12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and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executing</a:t>
            </a:r>
            <a:r>
              <a:rPr sz="800" spc="9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against</a:t>
            </a:r>
            <a:r>
              <a:rPr sz="800" spc="6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that</a:t>
            </a:r>
            <a:r>
              <a:rPr sz="800" spc="6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64658"/>
                </a:solidFill>
                <a:latin typeface="Arial"/>
                <a:cs typeface="Arial"/>
              </a:rPr>
              <a:t>strategy</a:t>
            </a:r>
            <a:endParaRPr sz="800">
              <a:latin typeface="Arial"/>
              <a:cs typeface="Arial"/>
            </a:endParaRPr>
          </a:p>
          <a:p>
            <a:pPr marL="49530" indent="-37465">
              <a:lnSpc>
                <a:spcPct val="100000"/>
              </a:lnSpc>
              <a:spcBef>
                <a:spcPts val="25"/>
              </a:spcBef>
              <a:buSzPct val="87500"/>
              <a:buChar char="•"/>
              <a:tabLst>
                <a:tab pos="50165" algn="l"/>
              </a:tabLst>
            </a:pP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You</a:t>
            </a:r>
            <a:r>
              <a:rPr sz="800" spc="6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are</a:t>
            </a:r>
            <a:r>
              <a:rPr sz="800" spc="4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self-driven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and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able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to</a:t>
            </a:r>
            <a:r>
              <a:rPr sz="800" spc="3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deliver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results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in</a:t>
            </a:r>
            <a:r>
              <a:rPr sz="800" spc="5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an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ambiguous</a:t>
            </a:r>
            <a:r>
              <a:rPr sz="800" spc="9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64658"/>
                </a:solidFill>
                <a:latin typeface="Arial"/>
                <a:cs typeface="Arial"/>
              </a:rPr>
              <a:t>environment</a:t>
            </a:r>
            <a:endParaRPr sz="800">
              <a:latin typeface="Arial"/>
              <a:cs typeface="Arial"/>
            </a:endParaRPr>
          </a:p>
          <a:p>
            <a:pPr marL="50165" indent="-38100">
              <a:lnSpc>
                <a:spcPct val="100000"/>
              </a:lnSpc>
              <a:spcBef>
                <a:spcPts val="35"/>
              </a:spcBef>
              <a:buSzPct val="87500"/>
              <a:buChar char="•"/>
              <a:tabLst>
                <a:tab pos="50800" algn="l"/>
              </a:tabLst>
            </a:pP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Strong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communication</a:t>
            </a:r>
            <a:r>
              <a:rPr sz="800" spc="8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and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collaboration</a:t>
            </a:r>
            <a:r>
              <a:rPr sz="800" spc="9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skills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across</a:t>
            </a:r>
            <a:r>
              <a:rPr sz="800" spc="3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all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64658"/>
                </a:solidFill>
                <a:latin typeface="Arial"/>
                <a:cs typeface="Arial"/>
              </a:rPr>
              <a:t>levels</a:t>
            </a:r>
            <a:endParaRPr sz="800">
              <a:latin typeface="Arial"/>
              <a:cs typeface="Arial"/>
            </a:endParaRPr>
          </a:p>
          <a:p>
            <a:pPr marL="49530" indent="-37465">
              <a:lnSpc>
                <a:spcPct val="100000"/>
              </a:lnSpc>
              <a:spcBef>
                <a:spcPts val="25"/>
              </a:spcBef>
              <a:buSzPct val="87500"/>
              <a:buChar char="•"/>
              <a:tabLst>
                <a:tab pos="50165" algn="l"/>
              </a:tabLst>
            </a:pP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You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are</a:t>
            </a:r>
            <a:r>
              <a:rPr sz="800" spc="3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able</a:t>
            </a:r>
            <a:r>
              <a:rPr sz="800" spc="6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to</a:t>
            </a:r>
            <a:r>
              <a:rPr sz="800" spc="3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travel</a:t>
            </a:r>
            <a:r>
              <a:rPr sz="800" spc="5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to</a:t>
            </a:r>
            <a:r>
              <a:rPr sz="800" spc="2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execute</a:t>
            </a:r>
            <a:r>
              <a:rPr sz="800" spc="4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hiring</a:t>
            </a:r>
            <a:r>
              <a:rPr sz="800" spc="7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64658"/>
                </a:solidFill>
                <a:latin typeface="Arial"/>
                <a:cs typeface="Arial"/>
              </a:rPr>
              <a:t>drives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5839" y="374904"/>
            <a:ext cx="5019040" cy="931544"/>
          </a:xfrm>
          <a:custGeom>
            <a:avLst/>
            <a:gdLst/>
            <a:ahLst/>
            <a:cxnLst/>
            <a:rect l="l" t="t" r="r" b="b"/>
            <a:pathLst>
              <a:path w="5019040" h="931544">
                <a:moveTo>
                  <a:pt x="5018532" y="0"/>
                </a:moveTo>
                <a:lnTo>
                  <a:pt x="0" y="0"/>
                </a:lnTo>
                <a:lnTo>
                  <a:pt x="0" y="931163"/>
                </a:lnTo>
                <a:lnTo>
                  <a:pt x="5018532" y="931163"/>
                </a:lnTo>
                <a:lnTo>
                  <a:pt x="50185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94054" y="425245"/>
            <a:ext cx="4990465" cy="5848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800" dirty="0">
                <a:solidFill>
                  <a:srgbClr val="364658"/>
                </a:solidFill>
                <a:latin typeface="Calibri"/>
                <a:cs typeface="Calibri"/>
              </a:rPr>
              <a:t>Assistant</a:t>
            </a:r>
            <a:r>
              <a:rPr sz="1800" spc="35" dirty="0">
                <a:solidFill>
                  <a:srgbClr val="3646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64658"/>
                </a:solidFill>
                <a:latin typeface="Calibri"/>
                <a:cs typeface="Calibri"/>
              </a:rPr>
              <a:t>Manager,</a:t>
            </a:r>
            <a:r>
              <a:rPr sz="1800" spc="75" dirty="0">
                <a:solidFill>
                  <a:srgbClr val="3646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64658"/>
                </a:solidFill>
                <a:latin typeface="Calibri"/>
                <a:cs typeface="Calibri"/>
              </a:rPr>
              <a:t>Recruitment</a:t>
            </a:r>
            <a:r>
              <a:rPr sz="1800" spc="60" dirty="0">
                <a:solidFill>
                  <a:srgbClr val="3646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64658"/>
                </a:solidFill>
                <a:latin typeface="Calibri"/>
                <a:cs typeface="Calibri"/>
              </a:rPr>
              <a:t>(6</a:t>
            </a:r>
            <a:r>
              <a:rPr sz="1800" spc="75" dirty="0">
                <a:solidFill>
                  <a:srgbClr val="36465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64658"/>
                </a:solidFill>
                <a:latin typeface="Calibri"/>
                <a:cs typeface="Calibri"/>
              </a:rPr>
              <a:t>months</a:t>
            </a:r>
            <a:r>
              <a:rPr sz="1800" spc="50" dirty="0">
                <a:solidFill>
                  <a:srgbClr val="3646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64658"/>
                </a:solidFill>
                <a:latin typeface="Calibri"/>
                <a:cs typeface="Calibri"/>
              </a:rPr>
              <a:t>contract)</a:t>
            </a:r>
            <a:endParaRPr sz="1800">
              <a:latin typeface="Calibri"/>
              <a:cs typeface="Calibri"/>
            </a:endParaRPr>
          </a:p>
          <a:p>
            <a:pPr marL="12700" marR="3940810">
              <a:lnSpc>
                <a:spcPct val="102499"/>
              </a:lnSpc>
              <a:spcBef>
                <a:spcPts val="90"/>
              </a:spcBef>
            </a:pP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Kuala</a:t>
            </a:r>
            <a:r>
              <a:rPr sz="800" spc="6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Lumpur</a:t>
            </a:r>
            <a:r>
              <a:rPr sz="800" spc="75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64658"/>
                </a:solidFill>
                <a:latin typeface="Arial"/>
                <a:cs typeface="Arial"/>
              </a:rPr>
              <a:t>(RedQ) </a:t>
            </a:r>
            <a:r>
              <a:rPr sz="800" dirty="0">
                <a:solidFill>
                  <a:srgbClr val="364658"/>
                </a:solidFill>
                <a:latin typeface="Arial"/>
                <a:cs typeface="Arial"/>
              </a:rPr>
              <a:t>ID:</a:t>
            </a:r>
            <a:r>
              <a:rPr sz="800" spc="20" dirty="0">
                <a:solidFill>
                  <a:srgbClr val="364658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64658"/>
                </a:solidFill>
                <a:latin typeface="Arial"/>
                <a:cs typeface="Arial"/>
              </a:rPr>
              <a:t>JR0012723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0718" y="1267078"/>
            <a:ext cx="7803681" cy="4387215"/>
            <a:chOff x="730719" y="1267078"/>
            <a:chExt cx="6668770" cy="4387215"/>
          </a:xfrm>
        </p:grpSpPr>
        <p:sp>
          <p:nvSpPr>
            <p:cNvPr id="13" name="object 13"/>
            <p:cNvSpPr/>
            <p:nvPr/>
          </p:nvSpPr>
          <p:spPr>
            <a:xfrm>
              <a:off x="4203319" y="1267078"/>
              <a:ext cx="1717039" cy="208915"/>
            </a:xfrm>
            <a:custGeom>
              <a:avLst/>
              <a:gdLst/>
              <a:ahLst/>
              <a:cxnLst/>
              <a:rect l="l" t="t" r="r" b="b"/>
              <a:pathLst>
                <a:path w="1717039" h="208915">
                  <a:moveTo>
                    <a:pt x="1675510" y="68325"/>
                  </a:moveTo>
                  <a:lnTo>
                    <a:pt x="1643760" y="68325"/>
                  </a:lnTo>
                  <a:lnTo>
                    <a:pt x="1643760" y="195325"/>
                  </a:lnTo>
                  <a:lnTo>
                    <a:pt x="1657350" y="208661"/>
                  </a:lnTo>
                  <a:lnTo>
                    <a:pt x="1657350" y="81661"/>
                  </a:lnTo>
                  <a:lnTo>
                    <a:pt x="1675510" y="81661"/>
                  </a:lnTo>
                  <a:lnTo>
                    <a:pt x="1675510" y="68325"/>
                  </a:lnTo>
                  <a:close/>
                </a:path>
                <a:path w="1717039" h="208915">
                  <a:moveTo>
                    <a:pt x="1675510" y="81661"/>
                  </a:moveTo>
                  <a:lnTo>
                    <a:pt x="1657350" y="81661"/>
                  </a:lnTo>
                  <a:lnTo>
                    <a:pt x="1657350" y="208661"/>
                  </a:lnTo>
                  <a:lnTo>
                    <a:pt x="1689100" y="208661"/>
                  </a:lnTo>
                  <a:lnTo>
                    <a:pt x="1689100" y="195325"/>
                  </a:lnTo>
                  <a:lnTo>
                    <a:pt x="1675510" y="195325"/>
                  </a:lnTo>
                  <a:lnTo>
                    <a:pt x="1675510" y="81661"/>
                  </a:lnTo>
                  <a:close/>
                </a:path>
                <a:path w="1717039" h="208915">
                  <a:moveTo>
                    <a:pt x="1716531" y="81661"/>
                  </a:moveTo>
                  <a:lnTo>
                    <a:pt x="1689100" y="81661"/>
                  </a:lnTo>
                  <a:lnTo>
                    <a:pt x="1689100" y="208661"/>
                  </a:lnTo>
                  <a:lnTo>
                    <a:pt x="1716531" y="208661"/>
                  </a:lnTo>
                  <a:lnTo>
                    <a:pt x="1716531" y="81661"/>
                  </a:lnTo>
                  <a:close/>
                </a:path>
                <a:path w="1717039" h="208915">
                  <a:moveTo>
                    <a:pt x="178180" y="75184"/>
                  </a:moveTo>
                  <a:lnTo>
                    <a:pt x="0" y="75184"/>
                  </a:lnTo>
                  <a:lnTo>
                    <a:pt x="0" y="202184"/>
                  </a:lnTo>
                  <a:lnTo>
                    <a:pt x="178180" y="202184"/>
                  </a:lnTo>
                  <a:lnTo>
                    <a:pt x="178180" y="75184"/>
                  </a:lnTo>
                  <a:close/>
                </a:path>
                <a:path w="1717039" h="208915">
                  <a:moveTo>
                    <a:pt x="209930" y="68325"/>
                  </a:moveTo>
                  <a:lnTo>
                    <a:pt x="178180" y="68325"/>
                  </a:lnTo>
                  <a:lnTo>
                    <a:pt x="178180" y="202184"/>
                  </a:lnTo>
                  <a:lnTo>
                    <a:pt x="209930" y="202184"/>
                  </a:lnTo>
                  <a:lnTo>
                    <a:pt x="209930" y="68325"/>
                  </a:lnTo>
                  <a:close/>
                </a:path>
                <a:path w="1717039" h="208915">
                  <a:moveTo>
                    <a:pt x="212343" y="68325"/>
                  </a:moveTo>
                  <a:lnTo>
                    <a:pt x="209930" y="68325"/>
                  </a:lnTo>
                  <a:lnTo>
                    <a:pt x="209930" y="195325"/>
                  </a:lnTo>
                  <a:lnTo>
                    <a:pt x="212343" y="195325"/>
                  </a:lnTo>
                  <a:lnTo>
                    <a:pt x="212343" y="68325"/>
                  </a:lnTo>
                  <a:close/>
                </a:path>
                <a:path w="1717039" h="208915">
                  <a:moveTo>
                    <a:pt x="244093" y="54737"/>
                  </a:moveTo>
                  <a:lnTo>
                    <a:pt x="212343" y="54737"/>
                  </a:lnTo>
                  <a:lnTo>
                    <a:pt x="212343" y="195325"/>
                  </a:lnTo>
                  <a:lnTo>
                    <a:pt x="244093" y="195325"/>
                  </a:lnTo>
                  <a:lnTo>
                    <a:pt x="244093" y="54737"/>
                  </a:lnTo>
                  <a:close/>
                </a:path>
                <a:path w="1717039" h="208915">
                  <a:moveTo>
                    <a:pt x="1600200" y="54737"/>
                  </a:moveTo>
                  <a:lnTo>
                    <a:pt x="1589023" y="54737"/>
                  </a:lnTo>
                  <a:lnTo>
                    <a:pt x="1589023" y="181737"/>
                  </a:lnTo>
                  <a:lnTo>
                    <a:pt x="1602739" y="195325"/>
                  </a:lnTo>
                  <a:lnTo>
                    <a:pt x="1602739" y="181737"/>
                  </a:lnTo>
                  <a:lnTo>
                    <a:pt x="1600200" y="181737"/>
                  </a:lnTo>
                  <a:lnTo>
                    <a:pt x="1600200" y="54737"/>
                  </a:lnTo>
                  <a:close/>
                </a:path>
                <a:path w="1717039" h="208915">
                  <a:moveTo>
                    <a:pt x="1620773" y="68325"/>
                  </a:moveTo>
                  <a:lnTo>
                    <a:pt x="1602739" y="68325"/>
                  </a:lnTo>
                  <a:lnTo>
                    <a:pt x="1602739" y="195325"/>
                  </a:lnTo>
                  <a:lnTo>
                    <a:pt x="1634489" y="195325"/>
                  </a:lnTo>
                  <a:lnTo>
                    <a:pt x="1634489" y="181737"/>
                  </a:lnTo>
                  <a:lnTo>
                    <a:pt x="1620773" y="181737"/>
                  </a:lnTo>
                  <a:lnTo>
                    <a:pt x="1620773" y="68325"/>
                  </a:lnTo>
                  <a:close/>
                </a:path>
                <a:path w="1717039" h="208915">
                  <a:moveTo>
                    <a:pt x="1643760" y="68325"/>
                  </a:moveTo>
                  <a:lnTo>
                    <a:pt x="1634489" y="68325"/>
                  </a:lnTo>
                  <a:lnTo>
                    <a:pt x="1634489" y="195325"/>
                  </a:lnTo>
                  <a:lnTo>
                    <a:pt x="1643760" y="195325"/>
                  </a:lnTo>
                  <a:lnTo>
                    <a:pt x="1643760" y="68325"/>
                  </a:lnTo>
                  <a:close/>
                </a:path>
                <a:path w="1717039" h="208915">
                  <a:moveTo>
                    <a:pt x="1675510" y="68325"/>
                  </a:moveTo>
                  <a:lnTo>
                    <a:pt x="1675510" y="195325"/>
                  </a:lnTo>
                  <a:lnTo>
                    <a:pt x="1689100" y="195325"/>
                  </a:lnTo>
                  <a:lnTo>
                    <a:pt x="1689100" y="81661"/>
                  </a:lnTo>
                  <a:lnTo>
                    <a:pt x="1675510" y="68325"/>
                  </a:lnTo>
                  <a:close/>
                </a:path>
                <a:path w="1717039" h="208915">
                  <a:moveTo>
                    <a:pt x="1164208" y="0"/>
                  </a:moveTo>
                  <a:lnTo>
                    <a:pt x="835532" y="0"/>
                  </a:lnTo>
                  <a:lnTo>
                    <a:pt x="821816" y="13716"/>
                  </a:lnTo>
                  <a:lnTo>
                    <a:pt x="698753" y="13716"/>
                  </a:lnTo>
                  <a:lnTo>
                    <a:pt x="684656" y="20193"/>
                  </a:lnTo>
                  <a:lnTo>
                    <a:pt x="485901" y="20193"/>
                  </a:lnTo>
                  <a:lnTo>
                    <a:pt x="472693" y="34162"/>
                  </a:lnTo>
                  <a:lnTo>
                    <a:pt x="458977" y="34162"/>
                  </a:lnTo>
                  <a:lnTo>
                    <a:pt x="444880" y="47879"/>
                  </a:lnTo>
                  <a:lnTo>
                    <a:pt x="349122" y="47879"/>
                  </a:lnTo>
                  <a:lnTo>
                    <a:pt x="335533" y="54737"/>
                  </a:lnTo>
                  <a:lnTo>
                    <a:pt x="244093" y="54737"/>
                  </a:lnTo>
                  <a:lnTo>
                    <a:pt x="244093" y="181737"/>
                  </a:lnTo>
                  <a:lnTo>
                    <a:pt x="367283" y="181737"/>
                  </a:lnTo>
                  <a:lnTo>
                    <a:pt x="380872" y="174879"/>
                  </a:lnTo>
                  <a:lnTo>
                    <a:pt x="476630" y="174879"/>
                  </a:lnTo>
                  <a:lnTo>
                    <a:pt x="490727" y="161162"/>
                  </a:lnTo>
                  <a:lnTo>
                    <a:pt x="504443" y="161162"/>
                  </a:lnTo>
                  <a:lnTo>
                    <a:pt x="517651" y="147193"/>
                  </a:lnTo>
                  <a:lnTo>
                    <a:pt x="716406" y="147193"/>
                  </a:lnTo>
                  <a:lnTo>
                    <a:pt x="730503" y="140716"/>
                  </a:lnTo>
                  <a:lnTo>
                    <a:pt x="853566" y="140716"/>
                  </a:lnTo>
                  <a:lnTo>
                    <a:pt x="867282" y="127000"/>
                  </a:lnTo>
                  <a:lnTo>
                    <a:pt x="1164208" y="127000"/>
                  </a:lnTo>
                  <a:lnTo>
                    <a:pt x="1164208" y="0"/>
                  </a:lnTo>
                  <a:close/>
                </a:path>
                <a:path w="1717039" h="208915">
                  <a:moveTo>
                    <a:pt x="1600200" y="40640"/>
                  </a:moveTo>
                  <a:lnTo>
                    <a:pt x="1568450" y="40640"/>
                  </a:lnTo>
                  <a:lnTo>
                    <a:pt x="1568450" y="181737"/>
                  </a:lnTo>
                  <a:lnTo>
                    <a:pt x="1589023" y="181737"/>
                  </a:lnTo>
                  <a:lnTo>
                    <a:pt x="1589023" y="54737"/>
                  </a:lnTo>
                  <a:lnTo>
                    <a:pt x="1600200" y="54737"/>
                  </a:lnTo>
                  <a:lnTo>
                    <a:pt x="1600200" y="40640"/>
                  </a:lnTo>
                  <a:close/>
                </a:path>
                <a:path w="1717039" h="208915">
                  <a:moveTo>
                    <a:pt x="1620773" y="54737"/>
                  </a:moveTo>
                  <a:lnTo>
                    <a:pt x="1600200" y="54737"/>
                  </a:lnTo>
                  <a:lnTo>
                    <a:pt x="1600200" y="181737"/>
                  </a:lnTo>
                  <a:lnTo>
                    <a:pt x="1602739" y="181737"/>
                  </a:lnTo>
                  <a:lnTo>
                    <a:pt x="1602739" y="68325"/>
                  </a:lnTo>
                  <a:lnTo>
                    <a:pt x="1620773" y="68325"/>
                  </a:lnTo>
                  <a:lnTo>
                    <a:pt x="1620773" y="54737"/>
                  </a:lnTo>
                  <a:close/>
                </a:path>
                <a:path w="1717039" h="208915">
                  <a:moveTo>
                    <a:pt x="1620773" y="54737"/>
                  </a:moveTo>
                  <a:lnTo>
                    <a:pt x="1620773" y="181737"/>
                  </a:lnTo>
                  <a:lnTo>
                    <a:pt x="1634489" y="181737"/>
                  </a:lnTo>
                  <a:lnTo>
                    <a:pt x="1634489" y="68325"/>
                  </a:lnTo>
                  <a:lnTo>
                    <a:pt x="1620773" y="54737"/>
                  </a:lnTo>
                  <a:close/>
                </a:path>
                <a:path w="1717039" h="208915">
                  <a:moveTo>
                    <a:pt x="1456181" y="26924"/>
                  </a:moveTo>
                  <a:lnTo>
                    <a:pt x="1424431" y="26924"/>
                  </a:lnTo>
                  <a:lnTo>
                    <a:pt x="1424431" y="153924"/>
                  </a:lnTo>
                  <a:lnTo>
                    <a:pt x="1438528" y="167640"/>
                  </a:lnTo>
                  <a:lnTo>
                    <a:pt x="1438528" y="40640"/>
                  </a:lnTo>
                  <a:lnTo>
                    <a:pt x="1456181" y="40640"/>
                  </a:lnTo>
                  <a:lnTo>
                    <a:pt x="1456181" y="26924"/>
                  </a:lnTo>
                  <a:close/>
                </a:path>
                <a:path w="1717039" h="208915">
                  <a:moveTo>
                    <a:pt x="1456181" y="40640"/>
                  </a:moveTo>
                  <a:lnTo>
                    <a:pt x="1438528" y="40640"/>
                  </a:lnTo>
                  <a:lnTo>
                    <a:pt x="1438528" y="167640"/>
                  </a:lnTo>
                  <a:lnTo>
                    <a:pt x="1470278" y="167640"/>
                  </a:lnTo>
                  <a:lnTo>
                    <a:pt x="1470278" y="153924"/>
                  </a:lnTo>
                  <a:lnTo>
                    <a:pt x="1456181" y="153924"/>
                  </a:lnTo>
                  <a:lnTo>
                    <a:pt x="1456181" y="40640"/>
                  </a:lnTo>
                  <a:close/>
                </a:path>
                <a:path w="1717039" h="208915">
                  <a:moveTo>
                    <a:pt x="1568450" y="40640"/>
                  </a:moveTo>
                  <a:lnTo>
                    <a:pt x="1470278" y="40640"/>
                  </a:lnTo>
                  <a:lnTo>
                    <a:pt x="1470278" y="167640"/>
                  </a:lnTo>
                  <a:lnTo>
                    <a:pt x="1568450" y="167640"/>
                  </a:lnTo>
                  <a:lnTo>
                    <a:pt x="1568450" y="40640"/>
                  </a:lnTo>
                  <a:close/>
                </a:path>
                <a:path w="1717039" h="208915">
                  <a:moveTo>
                    <a:pt x="1339977" y="13716"/>
                  </a:moveTo>
                  <a:lnTo>
                    <a:pt x="1308227" y="13716"/>
                  </a:lnTo>
                  <a:lnTo>
                    <a:pt x="1308227" y="140716"/>
                  </a:lnTo>
                  <a:lnTo>
                    <a:pt x="1328673" y="153924"/>
                  </a:lnTo>
                  <a:lnTo>
                    <a:pt x="1328673" y="26924"/>
                  </a:lnTo>
                  <a:lnTo>
                    <a:pt x="1339977" y="26924"/>
                  </a:lnTo>
                  <a:lnTo>
                    <a:pt x="1339977" y="13716"/>
                  </a:lnTo>
                  <a:close/>
                </a:path>
                <a:path w="1717039" h="208915">
                  <a:moveTo>
                    <a:pt x="1339977" y="26924"/>
                  </a:moveTo>
                  <a:lnTo>
                    <a:pt x="1328673" y="26924"/>
                  </a:lnTo>
                  <a:lnTo>
                    <a:pt x="1328673" y="153924"/>
                  </a:lnTo>
                  <a:lnTo>
                    <a:pt x="1360423" y="153924"/>
                  </a:lnTo>
                  <a:lnTo>
                    <a:pt x="1360423" y="140716"/>
                  </a:lnTo>
                  <a:lnTo>
                    <a:pt x="1339977" y="140716"/>
                  </a:lnTo>
                  <a:lnTo>
                    <a:pt x="1339977" y="26924"/>
                  </a:lnTo>
                  <a:close/>
                </a:path>
                <a:path w="1717039" h="208915">
                  <a:moveTo>
                    <a:pt x="1424431" y="26924"/>
                  </a:moveTo>
                  <a:lnTo>
                    <a:pt x="1360423" y="26924"/>
                  </a:lnTo>
                  <a:lnTo>
                    <a:pt x="1360423" y="153924"/>
                  </a:lnTo>
                  <a:lnTo>
                    <a:pt x="1424431" y="153924"/>
                  </a:lnTo>
                  <a:lnTo>
                    <a:pt x="1424431" y="26924"/>
                  </a:lnTo>
                  <a:close/>
                </a:path>
                <a:path w="1717039" h="208915">
                  <a:moveTo>
                    <a:pt x="1456181" y="26924"/>
                  </a:moveTo>
                  <a:lnTo>
                    <a:pt x="1456181" y="153924"/>
                  </a:lnTo>
                  <a:lnTo>
                    <a:pt x="1470278" y="153924"/>
                  </a:lnTo>
                  <a:lnTo>
                    <a:pt x="1470278" y="40640"/>
                  </a:lnTo>
                  <a:lnTo>
                    <a:pt x="1456181" y="26924"/>
                  </a:lnTo>
                  <a:close/>
                </a:path>
                <a:path w="1717039" h="208915">
                  <a:moveTo>
                    <a:pt x="1195958" y="0"/>
                  </a:moveTo>
                  <a:lnTo>
                    <a:pt x="1164208" y="0"/>
                  </a:lnTo>
                  <a:lnTo>
                    <a:pt x="1164208" y="127000"/>
                  </a:lnTo>
                  <a:lnTo>
                    <a:pt x="1178305" y="140716"/>
                  </a:lnTo>
                  <a:lnTo>
                    <a:pt x="1178305" y="13716"/>
                  </a:lnTo>
                  <a:lnTo>
                    <a:pt x="1195958" y="13716"/>
                  </a:lnTo>
                  <a:lnTo>
                    <a:pt x="1195958" y="0"/>
                  </a:lnTo>
                  <a:close/>
                </a:path>
                <a:path w="1717039" h="208915">
                  <a:moveTo>
                    <a:pt x="1195958" y="13716"/>
                  </a:moveTo>
                  <a:lnTo>
                    <a:pt x="1178305" y="13716"/>
                  </a:lnTo>
                  <a:lnTo>
                    <a:pt x="1178305" y="140716"/>
                  </a:lnTo>
                  <a:lnTo>
                    <a:pt x="1210055" y="140716"/>
                  </a:lnTo>
                  <a:lnTo>
                    <a:pt x="1210055" y="127000"/>
                  </a:lnTo>
                  <a:lnTo>
                    <a:pt x="1195958" y="127000"/>
                  </a:lnTo>
                  <a:lnTo>
                    <a:pt x="1195958" y="13716"/>
                  </a:lnTo>
                  <a:close/>
                </a:path>
                <a:path w="1717039" h="208915">
                  <a:moveTo>
                    <a:pt x="1308227" y="13716"/>
                  </a:moveTo>
                  <a:lnTo>
                    <a:pt x="1210055" y="13716"/>
                  </a:lnTo>
                  <a:lnTo>
                    <a:pt x="1210055" y="140716"/>
                  </a:lnTo>
                  <a:lnTo>
                    <a:pt x="1308227" y="140716"/>
                  </a:lnTo>
                  <a:lnTo>
                    <a:pt x="1308227" y="13716"/>
                  </a:lnTo>
                  <a:close/>
                </a:path>
                <a:path w="1717039" h="208915">
                  <a:moveTo>
                    <a:pt x="1339977" y="13716"/>
                  </a:moveTo>
                  <a:lnTo>
                    <a:pt x="1339977" y="140716"/>
                  </a:lnTo>
                  <a:lnTo>
                    <a:pt x="1360423" y="140716"/>
                  </a:lnTo>
                  <a:lnTo>
                    <a:pt x="1360423" y="26924"/>
                  </a:lnTo>
                  <a:lnTo>
                    <a:pt x="1339977" y="13716"/>
                  </a:lnTo>
                  <a:close/>
                </a:path>
                <a:path w="1717039" h="208915">
                  <a:moveTo>
                    <a:pt x="1195958" y="0"/>
                  </a:moveTo>
                  <a:lnTo>
                    <a:pt x="1195958" y="127000"/>
                  </a:lnTo>
                  <a:lnTo>
                    <a:pt x="1210055" y="127000"/>
                  </a:lnTo>
                  <a:lnTo>
                    <a:pt x="1210055" y="13716"/>
                  </a:lnTo>
                  <a:lnTo>
                    <a:pt x="1195958" y="0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766" y="1267078"/>
              <a:ext cx="6600634" cy="182549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46830" y="2533903"/>
              <a:ext cx="1984375" cy="195580"/>
            </a:xfrm>
            <a:custGeom>
              <a:avLst/>
              <a:gdLst/>
              <a:ahLst/>
              <a:cxnLst/>
              <a:rect l="l" t="t" r="r" b="b"/>
              <a:pathLst>
                <a:path w="1984375" h="195580">
                  <a:moveTo>
                    <a:pt x="1326769" y="47879"/>
                  </a:moveTo>
                  <a:lnTo>
                    <a:pt x="1295019" y="47879"/>
                  </a:lnTo>
                  <a:lnTo>
                    <a:pt x="1295019" y="174879"/>
                  </a:lnTo>
                  <a:lnTo>
                    <a:pt x="1308354" y="195453"/>
                  </a:lnTo>
                  <a:lnTo>
                    <a:pt x="1308354" y="68453"/>
                  </a:lnTo>
                  <a:lnTo>
                    <a:pt x="1326769" y="68453"/>
                  </a:lnTo>
                  <a:lnTo>
                    <a:pt x="1326769" y="47879"/>
                  </a:lnTo>
                  <a:close/>
                </a:path>
                <a:path w="1984375" h="195580">
                  <a:moveTo>
                    <a:pt x="1326769" y="68453"/>
                  </a:moveTo>
                  <a:lnTo>
                    <a:pt x="1308354" y="68453"/>
                  </a:lnTo>
                  <a:lnTo>
                    <a:pt x="1308354" y="195453"/>
                  </a:lnTo>
                  <a:lnTo>
                    <a:pt x="1340104" y="195453"/>
                  </a:lnTo>
                  <a:lnTo>
                    <a:pt x="1340104" y="174879"/>
                  </a:lnTo>
                  <a:lnTo>
                    <a:pt x="1326769" y="174879"/>
                  </a:lnTo>
                  <a:lnTo>
                    <a:pt x="1326769" y="68453"/>
                  </a:lnTo>
                  <a:close/>
                </a:path>
                <a:path w="1984375" h="195580">
                  <a:moveTo>
                    <a:pt x="1418082" y="68453"/>
                  </a:moveTo>
                  <a:lnTo>
                    <a:pt x="1340104" y="68453"/>
                  </a:lnTo>
                  <a:lnTo>
                    <a:pt x="1340104" y="195453"/>
                  </a:lnTo>
                  <a:lnTo>
                    <a:pt x="1418082" y="195453"/>
                  </a:lnTo>
                  <a:lnTo>
                    <a:pt x="1418082" y="68453"/>
                  </a:lnTo>
                  <a:close/>
                </a:path>
                <a:path w="1984375" h="195580">
                  <a:moveTo>
                    <a:pt x="1449832" y="61595"/>
                  </a:moveTo>
                  <a:lnTo>
                    <a:pt x="1418082" y="61595"/>
                  </a:lnTo>
                  <a:lnTo>
                    <a:pt x="1418082" y="195453"/>
                  </a:lnTo>
                  <a:lnTo>
                    <a:pt x="1449832" y="195453"/>
                  </a:lnTo>
                  <a:lnTo>
                    <a:pt x="1449832" y="61595"/>
                  </a:lnTo>
                  <a:close/>
                </a:path>
                <a:path w="1984375" h="195580">
                  <a:moveTo>
                    <a:pt x="1897634" y="13716"/>
                  </a:moveTo>
                  <a:lnTo>
                    <a:pt x="1692021" y="13716"/>
                  </a:lnTo>
                  <a:lnTo>
                    <a:pt x="1678432" y="27305"/>
                  </a:lnTo>
                  <a:lnTo>
                    <a:pt x="1596263" y="27305"/>
                  </a:lnTo>
                  <a:lnTo>
                    <a:pt x="1568577" y="47879"/>
                  </a:lnTo>
                  <a:lnTo>
                    <a:pt x="1513840" y="47879"/>
                  </a:lnTo>
                  <a:lnTo>
                    <a:pt x="1500124" y="61595"/>
                  </a:lnTo>
                  <a:lnTo>
                    <a:pt x="1449832" y="61595"/>
                  </a:lnTo>
                  <a:lnTo>
                    <a:pt x="1449832" y="188595"/>
                  </a:lnTo>
                  <a:lnTo>
                    <a:pt x="1531874" y="188595"/>
                  </a:lnTo>
                  <a:lnTo>
                    <a:pt x="1545590" y="174879"/>
                  </a:lnTo>
                  <a:lnTo>
                    <a:pt x="1600327" y="174879"/>
                  </a:lnTo>
                  <a:lnTo>
                    <a:pt x="1628013" y="154305"/>
                  </a:lnTo>
                  <a:lnTo>
                    <a:pt x="1710182" y="154305"/>
                  </a:lnTo>
                  <a:lnTo>
                    <a:pt x="1723771" y="140716"/>
                  </a:lnTo>
                  <a:lnTo>
                    <a:pt x="1897634" y="140716"/>
                  </a:lnTo>
                  <a:lnTo>
                    <a:pt x="1897634" y="13716"/>
                  </a:lnTo>
                  <a:close/>
                </a:path>
                <a:path w="1984375" h="195580">
                  <a:moveTo>
                    <a:pt x="1216914" y="34162"/>
                  </a:moveTo>
                  <a:lnTo>
                    <a:pt x="1185164" y="34162"/>
                  </a:lnTo>
                  <a:lnTo>
                    <a:pt x="1185164" y="161162"/>
                  </a:lnTo>
                  <a:lnTo>
                    <a:pt x="1198880" y="174879"/>
                  </a:lnTo>
                  <a:lnTo>
                    <a:pt x="1198880" y="47879"/>
                  </a:lnTo>
                  <a:lnTo>
                    <a:pt x="1216914" y="47879"/>
                  </a:lnTo>
                  <a:lnTo>
                    <a:pt x="1216914" y="34162"/>
                  </a:lnTo>
                  <a:close/>
                </a:path>
                <a:path w="1984375" h="195580">
                  <a:moveTo>
                    <a:pt x="1216914" y="47879"/>
                  </a:moveTo>
                  <a:lnTo>
                    <a:pt x="1198880" y="47879"/>
                  </a:lnTo>
                  <a:lnTo>
                    <a:pt x="1198880" y="174879"/>
                  </a:lnTo>
                  <a:lnTo>
                    <a:pt x="1230630" y="174879"/>
                  </a:lnTo>
                  <a:lnTo>
                    <a:pt x="1230630" y="161162"/>
                  </a:lnTo>
                  <a:lnTo>
                    <a:pt x="1216914" y="161162"/>
                  </a:lnTo>
                  <a:lnTo>
                    <a:pt x="1216914" y="47879"/>
                  </a:lnTo>
                  <a:close/>
                </a:path>
                <a:path w="1984375" h="195580">
                  <a:moveTo>
                    <a:pt x="1295019" y="47879"/>
                  </a:moveTo>
                  <a:lnTo>
                    <a:pt x="1230630" y="47879"/>
                  </a:lnTo>
                  <a:lnTo>
                    <a:pt x="1230630" y="174879"/>
                  </a:lnTo>
                  <a:lnTo>
                    <a:pt x="1295019" y="174879"/>
                  </a:lnTo>
                  <a:lnTo>
                    <a:pt x="1295019" y="47879"/>
                  </a:lnTo>
                  <a:close/>
                </a:path>
                <a:path w="1984375" h="195580">
                  <a:moveTo>
                    <a:pt x="1326769" y="47879"/>
                  </a:moveTo>
                  <a:lnTo>
                    <a:pt x="1326769" y="174879"/>
                  </a:lnTo>
                  <a:lnTo>
                    <a:pt x="1340104" y="174879"/>
                  </a:lnTo>
                  <a:lnTo>
                    <a:pt x="1340104" y="68453"/>
                  </a:lnTo>
                  <a:lnTo>
                    <a:pt x="1326769" y="47879"/>
                  </a:lnTo>
                  <a:close/>
                </a:path>
                <a:path w="1984375" h="195580">
                  <a:moveTo>
                    <a:pt x="1949831" y="34162"/>
                  </a:moveTo>
                  <a:lnTo>
                    <a:pt x="1938655" y="34162"/>
                  </a:lnTo>
                  <a:lnTo>
                    <a:pt x="1938655" y="174879"/>
                  </a:lnTo>
                  <a:lnTo>
                    <a:pt x="1945513" y="174879"/>
                  </a:lnTo>
                  <a:lnTo>
                    <a:pt x="1945513" y="47879"/>
                  </a:lnTo>
                  <a:lnTo>
                    <a:pt x="1949831" y="47879"/>
                  </a:lnTo>
                  <a:lnTo>
                    <a:pt x="1949831" y="34162"/>
                  </a:lnTo>
                  <a:close/>
                </a:path>
                <a:path w="1984375" h="195580">
                  <a:moveTo>
                    <a:pt x="1949831" y="47879"/>
                  </a:moveTo>
                  <a:lnTo>
                    <a:pt x="1945513" y="47879"/>
                  </a:lnTo>
                  <a:lnTo>
                    <a:pt x="1945513" y="174879"/>
                  </a:lnTo>
                  <a:lnTo>
                    <a:pt x="1970405" y="174879"/>
                  </a:lnTo>
                  <a:lnTo>
                    <a:pt x="1970405" y="154305"/>
                  </a:lnTo>
                  <a:lnTo>
                    <a:pt x="1963547" y="154305"/>
                  </a:lnTo>
                  <a:lnTo>
                    <a:pt x="1963547" y="147574"/>
                  </a:lnTo>
                  <a:lnTo>
                    <a:pt x="1949831" y="147574"/>
                  </a:lnTo>
                  <a:lnTo>
                    <a:pt x="1949831" y="47879"/>
                  </a:lnTo>
                  <a:close/>
                </a:path>
                <a:path w="1984375" h="195580">
                  <a:moveTo>
                    <a:pt x="1984121" y="47879"/>
                  </a:moveTo>
                  <a:lnTo>
                    <a:pt x="1970405" y="47879"/>
                  </a:lnTo>
                  <a:lnTo>
                    <a:pt x="1970405" y="174879"/>
                  </a:lnTo>
                  <a:lnTo>
                    <a:pt x="1984121" y="174879"/>
                  </a:lnTo>
                  <a:lnTo>
                    <a:pt x="1984121" y="47879"/>
                  </a:lnTo>
                  <a:close/>
                </a:path>
                <a:path w="1984375" h="195580">
                  <a:moveTo>
                    <a:pt x="1155065" y="20574"/>
                  </a:moveTo>
                  <a:lnTo>
                    <a:pt x="1123315" y="20574"/>
                  </a:lnTo>
                  <a:lnTo>
                    <a:pt x="1123315" y="147574"/>
                  </a:lnTo>
                  <a:lnTo>
                    <a:pt x="1151001" y="161162"/>
                  </a:lnTo>
                  <a:lnTo>
                    <a:pt x="1151001" y="34162"/>
                  </a:lnTo>
                  <a:lnTo>
                    <a:pt x="1155065" y="34162"/>
                  </a:lnTo>
                  <a:lnTo>
                    <a:pt x="1155065" y="20574"/>
                  </a:lnTo>
                  <a:close/>
                </a:path>
                <a:path w="1984375" h="195580">
                  <a:moveTo>
                    <a:pt x="1155065" y="34162"/>
                  </a:moveTo>
                  <a:lnTo>
                    <a:pt x="1151001" y="34162"/>
                  </a:lnTo>
                  <a:lnTo>
                    <a:pt x="1151001" y="161162"/>
                  </a:lnTo>
                  <a:lnTo>
                    <a:pt x="1182751" y="161162"/>
                  </a:lnTo>
                  <a:lnTo>
                    <a:pt x="1182751" y="147574"/>
                  </a:lnTo>
                  <a:lnTo>
                    <a:pt x="1155065" y="147574"/>
                  </a:lnTo>
                  <a:lnTo>
                    <a:pt x="1155065" y="34162"/>
                  </a:lnTo>
                  <a:close/>
                </a:path>
                <a:path w="1984375" h="195580">
                  <a:moveTo>
                    <a:pt x="1185164" y="34162"/>
                  </a:moveTo>
                  <a:lnTo>
                    <a:pt x="1182751" y="34162"/>
                  </a:lnTo>
                  <a:lnTo>
                    <a:pt x="1182751" y="161162"/>
                  </a:lnTo>
                  <a:lnTo>
                    <a:pt x="1185164" y="161162"/>
                  </a:lnTo>
                  <a:lnTo>
                    <a:pt x="1185164" y="34162"/>
                  </a:lnTo>
                  <a:close/>
                </a:path>
                <a:path w="1984375" h="195580">
                  <a:moveTo>
                    <a:pt x="1216914" y="34162"/>
                  </a:moveTo>
                  <a:lnTo>
                    <a:pt x="1216914" y="161162"/>
                  </a:lnTo>
                  <a:lnTo>
                    <a:pt x="1230630" y="161162"/>
                  </a:lnTo>
                  <a:lnTo>
                    <a:pt x="1230630" y="47879"/>
                  </a:lnTo>
                  <a:lnTo>
                    <a:pt x="1216914" y="34162"/>
                  </a:lnTo>
                  <a:close/>
                </a:path>
                <a:path w="1984375" h="195580">
                  <a:moveTo>
                    <a:pt x="1949831" y="20574"/>
                  </a:moveTo>
                  <a:lnTo>
                    <a:pt x="1931797" y="20574"/>
                  </a:lnTo>
                  <a:lnTo>
                    <a:pt x="1931797" y="154305"/>
                  </a:lnTo>
                  <a:lnTo>
                    <a:pt x="1938655" y="161162"/>
                  </a:lnTo>
                  <a:lnTo>
                    <a:pt x="1938655" y="34162"/>
                  </a:lnTo>
                  <a:lnTo>
                    <a:pt x="1949831" y="34162"/>
                  </a:lnTo>
                  <a:lnTo>
                    <a:pt x="1949831" y="20574"/>
                  </a:lnTo>
                  <a:close/>
                </a:path>
                <a:path w="1984375" h="195580">
                  <a:moveTo>
                    <a:pt x="1963547" y="27305"/>
                  </a:moveTo>
                  <a:lnTo>
                    <a:pt x="1963547" y="154305"/>
                  </a:lnTo>
                  <a:lnTo>
                    <a:pt x="1970405" y="154305"/>
                  </a:lnTo>
                  <a:lnTo>
                    <a:pt x="1970405" y="34162"/>
                  </a:lnTo>
                  <a:lnTo>
                    <a:pt x="1963547" y="27305"/>
                  </a:lnTo>
                  <a:close/>
                </a:path>
                <a:path w="1984375" h="195580">
                  <a:moveTo>
                    <a:pt x="45466" y="13716"/>
                  </a:moveTo>
                  <a:lnTo>
                    <a:pt x="13716" y="13716"/>
                  </a:lnTo>
                  <a:lnTo>
                    <a:pt x="13716" y="140716"/>
                  </a:lnTo>
                  <a:lnTo>
                    <a:pt x="34290" y="147574"/>
                  </a:lnTo>
                  <a:lnTo>
                    <a:pt x="34290" y="20574"/>
                  </a:lnTo>
                  <a:lnTo>
                    <a:pt x="45466" y="20574"/>
                  </a:lnTo>
                  <a:lnTo>
                    <a:pt x="45466" y="13716"/>
                  </a:lnTo>
                  <a:close/>
                </a:path>
                <a:path w="1984375" h="195580">
                  <a:moveTo>
                    <a:pt x="45466" y="20574"/>
                  </a:moveTo>
                  <a:lnTo>
                    <a:pt x="34290" y="20574"/>
                  </a:lnTo>
                  <a:lnTo>
                    <a:pt x="34290" y="147574"/>
                  </a:lnTo>
                  <a:lnTo>
                    <a:pt x="66040" y="147574"/>
                  </a:lnTo>
                  <a:lnTo>
                    <a:pt x="66040" y="140716"/>
                  </a:lnTo>
                  <a:lnTo>
                    <a:pt x="45466" y="140716"/>
                  </a:lnTo>
                  <a:lnTo>
                    <a:pt x="45466" y="20574"/>
                  </a:lnTo>
                  <a:close/>
                </a:path>
                <a:path w="1984375" h="195580">
                  <a:moveTo>
                    <a:pt x="1048004" y="0"/>
                  </a:moveTo>
                  <a:lnTo>
                    <a:pt x="904367" y="0"/>
                  </a:lnTo>
                  <a:lnTo>
                    <a:pt x="890651" y="13716"/>
                  </a:lnTo>
                  <a:lnTo>
                    <a:pt x="849630" y="13716"/>
                  </a:lnTo>
                  <a:lnTo>
                    <a:pt x="835914" y="20574"/>
                  </a:lnTo>
                  <a:lnTo>
                    <a:pt x="66040" y="20574"/>
                  </a:lnTo>
                  <a:lnTo>
                    <a:pt x="66040" y="147574"/>
                  </a:lnTo>
                  <a:lnTo>
                    <a:pt x="867664" y="147574"/>
                  </a:lnTo>
                  <a:lnTo>
                    <a:pt x="881380" y="140716"/>
                  </a:lnTo>
                  <a:lnTo>
                    <a:pt x="922401" y="140716"/>
                  </a:lnTo>
                  <a:lnTo>
                    <a:pt x="936117" y="127000"/>
                  </a:lnTo>
                  <a:lnTo>
                    <a:pt x="1048004" y="127000"/>
                  </a:lnTo>
                  <a:lnTo>
                    <a:pt x="1048004" y="0"/>
                  </a:lnTo>
                  <a:close/>
                </a:path>
                <a:path w="1984375" h="195580">
                  <a:moveTo>
                    <a:pt x="1107440" y="13716"/>
                  </a:moveTo>
                  <a:lnTo>
                    <a:pt x="1089406" y="13716"/>
                  </a:lnTo>
                  <a:lnTo>
                    <a:pt x="1089406" y="147574"/>
                  </a:lnTo>
                  <a:lnTo>
                    <a:pt x="1121156" y="147574"/>
                  </a:lnTo>
                  <a:lnTo>
                    <a:pt x="1121156" y="133858"/>
                  </a:lnTo>
                  <a:lnTo>
                    <a:pt x="1107440" y="133858"/>
                  </a:lnTo>
                  <a:lnTo>
                    <a:pt x="1107440" y="13716"/>
                  </a:lnTo>
                  <a:close/>
                </a:path>
                <a:path w="1984375" h="195580">
                  <a:moveTo>
                    <a:pt x="1123315" y="20574"/>
                  </a:moveTo>
                  <a:lnTo>
                    <a:pt x="1121156" y="20574"/>
                  </a:lnTo>
                  <a:lnTo>
                    <a:pt x="1121156" y="147574"/>
                  </a:lnTo>
                  <a:lnTo>
                    <a:pt x="1123315" y="147574"/>
                  </a:lnTo>
                  <a:lnTo>
                    <a:pt x="1123315" y="20574"/>
                  </a:lnTo>
                  <a:close/>
                </a:path>
                <a:path w="1984375" h="195580">
                  <a:moveTo>
                    <a:pt x="1155065" y="20574"/>
                  </a:moveTo>
                  <a:lnTo>
                    <a:pt x="1155065" y="147574"/>
                  </a:lnTo>
                  <a:lnTo>
                    <a:pt x="1182751" y="147574"/>
                  </a:lnTo>
                  <a:lnTo>
                    <a:pt x="1182751" y="34162"/>
                  </a:lnTo>
                  <a:lnTo>
                    <a:pt x="1155065" y="20574"/>
                  </a:lnTo>
                  <a:close/>
                </a:path>
                <a:path w="1984375" h="195580">
                  <a:moveTo>
                    <a:pt x="1929384" y="13716"/>
                  </a:moveTo>
                  <a:lnTo>
                    <a:pt x="1897634" y="13716"/>
                  </a:lnTo>
                  <a:lnTo>
                    <a:pt x="1897634" y="140716"/>
                  </a:lnTo>
                  <a:lnTo>
                    <a:pt x="1918081" y="147574"/>
                  </a:lnTo>
                  <a:lnTo>
                    <a:pt x="1918081" y="20574"/>
                  </a:lnTo>
                  <a:lnTo>
                    <a:pt x="1929384" y="20574"/>
                  </a:lnTo>
                  <a:lnTo>
                    <a:pt x="1929384" y="13716"/>
                  </a:lnTo>
                  <a:close/>
                </a:path>
                <a:path w="1984375" h="195580">
                  <a:moveTo>
                    <a:pt x="1929384" y="20574"/>
                  </a:moveTo>
                  <a:lnTo>
                    <a:pt x="1918081" y="20574"/>
                  </a:lnTo>
                  <a:lnTo>
                    <a:pt x="1918081" y="147574"/>
                  </a:lnTo>
                  <a:lnTo>
                    <a:pt x="1931797" y="147574"/>
                  </a:lnTo>
                  <a:lnTo>
                    <a:pt x="1931797" y="140716"/>
                  </a:lnTo>
                  <a:lnTo>
                    <a:pt x="1929384" y="140716"/>
                  </a:lnTo>
                  <a:lnTo>
                    <a:pt x="1929384" y="20574"/>
                  </a:lnTo>
                  <a:close/>
                </a:path>
                <a:path w="1984375" h="195580">
                  <a:moveTo>
                    <a:pt x="1963547" y="20574"/>
                  </a:moveTo>
                  <a:lnTo>
                    <a:pt x="1949831" y="20574"/>
                  </a:lnTo>
                  <a:lnTo>
                    <a:pt x="1949831" y="147574"/>
                  </a:lnTo>
                  <a:lnTo>
                    <a:pt x="1963547" y="147574"/>
                  </a:lnTo>
                  <a:lnTo>
                    <a:pt x="1963547" y="20574"/>
                  </a:lnTo>
                  <a:close/>
                </a:path>
                <a:path w="1984375" h="195580">
                  <a:moveTo>
                    <a:pt x="13716" y="13716"/>
                  </a:moveTo>
                  <a:lnTo>
                    <a:pt x="0" y="13716"/>
                  </a:lnTo>
                  <a:lnTo>
                    <a:pt x="0" y="140716"/>
                  </a:lnTo>
                  <a:lnTo>
                    <a:pt x="13716" y="140716"/>
                  </a:lnTo>
                  <a:lnTo>
                    <a:pt x="13716" y="13716"/>
                  </a:lnTo>
                  <a:close/>
                </a:path>
                <a:path w="1984375" h="195580">
                  <a:moveTo>
                    <a:pt x="45466" y="13716"/>
                  </a:moveTo>
                  <a:lnTo>
                    <a:pt x="45466" y="140716"/>
                  </a:lnTo>
                  <a:lnTo>
                    <a:pt x="66040" y="140716"/>
                  </a:lnTo>
                  <a:lnTo>
                    <a:pt x="66040" y="20574"/>
                  </a:lnTo>
                  <a:lnTo>
                    <a:pt x="45466" y="13716"/>
                  </a:lnTo>
                  <a:close/>
                </a:path>
                <a:path w="1984375" h="195580">
                  <a:moveTo>
                    <a:pt x="1079754" y="6858"/>
                  </a:moveTo>
                  <a:lnTo>
                    <a:pt x="1075690" y="6858"/>
                  </a:lnTo>
                  <a:lnTo>
                    <a:pt x="1075690" y="133858"/>
                  </a:lnTo>
                  <a:lnTo>
                    <a:pt x="1089406" y="140716"/>
                  </a:lnTo>
                  <a:lnTo>
                    <a:pt x="1089406" y="133858"/>
                  </a:lnTo>
                  <a:lnTo>
                    <a:pt x="1079754" y="133858"/>
                  </a:lnTo>
                  <a:lnTo>
                    <a:pt x="1079754" y="6858"/>
                  </a:lnTo>
                  <a:close/>
                </a:path>
                <a:path w="1984375" h="195580">
                  <a:moveTo>
                    <a:pt x="1929384" y="13716"/>
                  </a:moveTo>
                  <a:lnTo>
                    <a:pt x="1929384" y="140716"/>
                  </a:lnTo>
                  <a:lnTo>
                    <a:pt x="1931797" y="140716"/>
                  </a:lnTo>
                  <a:lnTo>
                    <a:pt x="1931797" y="20574"/>
                  </a:lnTo>
                  <a:lnTo>
                    <a:pt x="1949831" y="20574"/>
                  </a:lnTo>
                  <a:lnTo>
                    <a:pt x="1929384" y="13716"/>
                  </a:lnTo>
                  <a:close/>
                </a:path>
                <a:path w="1984375" h="195580">
                  <a:moveTo>
                    <a:pt x="1079754" y="0"/>
                  </a:moveTo>
                  <a:lnTo>
                    <a:pt x="1048004" y="0"/>
                  </a:lnTo>
                  <a:lnTo>
                    <a:pt x="1048004" y="133858"/>
                  </a:lnTo>
                  <a:lnTo>
                    <a:pt x="1075690" y="133858"/>
                  </a:lnTo>
                  <a:lnTo>
                    <a:pt x="1075690" y="6858"/>
                  </a:lnTo>
                  <a:lnTo>
                    <a:pt x="1079754" y="6858"/>
                  </a:lnTo>
                  <a:lnTo>
                    <a:pt x="1079754" y="0"/>
                  </a:lnTo>
                  <a:close/>
                </a:path>
                <a:path w="1984375" h="195580">
                  <a:moveTo>
                    <a:pt x="1107440" y="6858"/>
                  </a:moveTo>
                  <a:lnTo>
                    <a:pt x="1079754" y="6858"/>
                  </a:lnTo>
                  <a:lnTo>
                    <a:pt x="1079754" y="133858"/>
                  </a:lnTo>
                  <a:lnTo>
                    <a:pt x="1089406" y="133858"/>
                  </a:lnTo>
                  <a:lnTo>
                    <a:pt x="1089406" y="13716"/>
                  </a:lnTo>
                  <a:lnTo>
                    <a:pt x="1107440" y="13716"/>
                  </a:lnTo>
                  <a:lnTo>
                    <a:pt x="1107440" y="6858"/>
                  </a:lnTo>
                  <a:close/>
                </a:path>
                <a:path w="1984375" h="195580">
                  <a:moveTo>
                    <a:pt x="1107440" y="6858"/>
                  </a:moveTo>
                  <a:lnTo>
                    <a:pt x="1107440" y="133858"/>
                  </a:lnTo>
                  <a:lnTo>
                    <a:pt x="1121156" y="133858"/>
                  </a:lnTo>
                  <a:lnTo>
                    <a:pt x="1121156" y="13716"/>
                  </a:lnTo>
                  <a:lnTo>
                    <a:pt x="1107440" y="6858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719" y="2861817"/>
              <a:ext cx="6593116" cy="2792133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77656" y="5563431"/>
            <a:ext cx="304800" cy="297872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9389" y="379933"/>
            <a:ext cx="52082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Internal</a:t>
            </a:r>
            <a:r>
              <a:rPr sz="4000" spc="-125" dirty="0"/>
              <a:t> </a:t>
            </a:r>
            <a:r>
              <a:rPr sz="4000" spc="-10" dirty="0"/>
              <a:t>recruitment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310132"/>
            <a:ext cx="3802379" cy="445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1F487C"/>
                </a:solidFill>
                <a:latin typeface="Verdana"/>
                <a:cs typeface="Verdana"/>
              </a:rPr>
              <a:t>Job</a:t>
            </a:r>
            <a:r>
              <a:rPr sz="2400" b="1" i="1" spc="-3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b="1" i="1" dirty="0">
                <a:solidFill>
                  <a:srgbClr val="1F487C"/>
                </a:solidFill>
                <a:latin typeface="Verdana"/>
                <a:cs typeface="Verdana"/>
              </a:rPr>
              <a:t>Posting: </a:t>
            </a: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process</a:t>
            </a:r>
            <a:r>
              <a:rPr sz="2400" spc="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1F487C"/>
                </a:solidFill>
                <a:latin typeface="Verdana"/>
                <a:cs typeface="Verdana"/>
              </a:rPr>
              <a:t>of </a:t>
            </a:r>
            <a:r>
              <a:rPr sz="2400" spc="-10" dirty="0">
                <a:solidFill>
                  <a:srgbClr val="1F487C"/>
                </a:solidFill>
                <a:latin typeface="Verdana"/>
                <a:cs typeface="Verdana"/>
              </a:rPr>
              <a:t>communicating </a:t>
            </a: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information</a:t>
            </a:r>
            <a:r>
              <a:rPr sz="2400" spc="4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about a</a:t>
            </a:r>
            <a:r>
              <a:rPr sz="2400" spc="-1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1F487C"/>
                </a:solidFill>
                <a:latin typeface="Verdana"/>
                <a:cs typeface="Verdana"/>
              </a:rPr>
              <a:t>job </a:t>
            </a:r>
            <a:r>
              <a:rPr sz="2400" spc="-10" dirty="0">
                <a:solidFill>
                  <a:srgbClr val="1F487C"/>
                </a:solidFill>
                <a:latin typeface="Verdana"/>
                <a:cs typeface="Verdana"/>
              </a:rPr>
              <a:t>vacancy: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900">
              <a:latin typeface="Verdana"/>
              <a:cs typeface="Verdana"/>
            </a:endParaRPr>
          </a:p>
          <a:p>
            <a:pPr marL="492759" indent="-207010">
              <a:lnSpc>
                <a:spcPct val="100000"/>
              </a:lnSpc>
              <a:buClr>
                <a:srgbClr val="0F214E"/>
              </a:buClr>
              <a:buFont typeface="Arial"/>
              <a:buChar char="–"/>
              <a:tabLst>
                <a:tab pos="493395" algn="l"/>
              </a:tabLst>
            </a:pPr>
            <a:r>
              <a:rPr sz="2200" dirty="0">
                <a:solidFill>
                  <a:srgbClr val="1F487C"/>
                </a:solidFill>
                <a:latin typeface="Gill Sans MT"/>
                <a:cs typeface="Gill Sans MT"/>
              </a:rPr>
              <a:t>On</a:t>
            </a:r>
            <a:r>
              <a:rPr sz="2200" spc="-20" dirty="0">
                <a:solidFill>
                  <a:srgbClr val="1F487C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1F487C"/>
                </a:solidFill>
                <a:latin typeface="Gill Sans MT"/>
                <a:cs typeface="Gill Sans MT"/>
              </a:rPr>
              <a:t>company bulletin</a:t>
            </a:r>
            <a:r>
              <a:rPr sz="2200" spc="-5" dirty="0">
                <a:solidFill>
                  <a:srgbClr val="1F487C"/>
                </a:solidFill>
                <a:latin typeface="Gill Sans MT"/>
                <a:cs typeface="Gill Sans MT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ill Sans MT"/>
                <a:cs typeface="Gill Sans MT"/>
              </a:rPr>
              <a:t>boards</a:t>
            </a:r>
            <a:endParaRPr sz="2200">
              <a:latin typeface="Gill Sans MT"/>
              <a:cs typeface="Gill Sans MT"/>
            </a:endParaRPr>
          </a:p>
          <a:p>
            <a:pPr marL="492759" indent="-207010">
              <a:lnSpc>
                <a:spcPct val="100000"/>
              </a:lnSpc>
              <a:spcBef>
                <a:spcPts val="900"/>
              </a:spcBef>
              <a:buClr>
                <a:srgbClr val="0F214E"/>
              </a:buClr>
              <a:buFont typeface="Arial"/>
              <a:buChar char="–"/>
              <a:tabLst>
                <a:tab pos="493395" algn="l"/>
              </a:tabLst>
            </a:pPr>
            <a:r>
              <a:rPr sz="2200" dirty="0">
                <a:solidFill>
                  <a:srgbClr val="1F487C"/>
                </a:solidFill>
                <a:latin typeface="Gill Sans MT"/>
                <a:cs typeface="Gill Sans MT"/>
              </a:rPr>
              <a:t>In</a:t>
            </a:r>
            <a:r>
              <a:rPr sz="2200" spc="-70" dirty="0">
                <a:solidFill>
                  <a:srgbClr val="1F487C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1F487C"/>
                </a:solidFill>
                <a:latin typeface="Gill Sans MT"/>
                <a:cs typeface="Gill Sans MT"/>
              </a:rPr>
              <a:t>employee</a:t>
            </a:r>
            <a:r>
              <a:rPr sz="2200" spc="-65" dirty="0">
                <a:solidFill>
                  <a:srgbClr val="1F487C"/>
                </a:solidFill>
                <a:latin typeface="Gill Sans MT"/>
                <a:cs typeface="Gill Sans MT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ill Sans MT"/>
                <a:cs typeface="Gill Sans MT"/>
              </a:rPr>
              <a:t>publications</a:t>
            </a:r>
            <a:endParaRPr sz="2200">
              <a:latin typeface="Gill Sans MT"/>
              <a:cs typeface="Gill Sans MT"/>
            </a:endParaRPr>
          </a:p>
          <a:p>
            <a:pPr marL="492759" indent="-207010">
              <a:lnSpc>
                <a:spcPct val="100000"/>
              </a:lnSpc>
              <a:spcBef>
                <a:spcPts val="900"/>
              </a:spcBef>
              <a:buClr>
                <a:srgbClr val="0F214E"/>
              </a:buClr>
              <a:buFont typeface="Arial"/>
              <a:buChar char="–"/>
              <a:tabLst>
                <a:tab pos="493395" algn="l"/>
              </a:tabLst>
            </a:pPr>
            <a:r>
              <a:rPr sz="2200" dirty="0">
                <a:solidFill>
                  <a:srgbClr val="1F487C"/>
                </a:solidFill>
                <a:latin typeface="Gill Sans MT"/>
                <a:cs typeface="Gill Sans MT"/>
              </a:rPr>
              <a:t>On</a:t>
            </a:r>
            <a:r>
              <a:rPr sz="2200" spc="-30" dirty="0">
                <a:solidFill>
                  <a:srgbClr val="1F487C"/>
                </a:solidFill>
                <a:latin typeface="Gill Sans MT"/>
                <a:cs typeface="Gill Sans MT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ill Sans MT"/>
                <a:cs typeface="Gill Sans MT"/>
              </a:rPr>
              <a:t>corporate</a:t>
            </a:r>
            <a:r>
              <a:rPr sz="2200" spc="-35" dirty="0">
                <a:solidFill>
                  <a:srgbClr val="1F487C"/>
                </a:solidFill>
                <a:latin typeface="Gill Sans MT"/>
                <a:cs typeface="Gill Sans MT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ill Sans MT"/>
                <a:cs typeface="Gill Sans MT"/>
              </a:rPr>
              <a:t>intranets</a:t>
            </a:r>
            <a:endParaRPr sz="2200">
              <a:latin typeface="Gill Sans MT"/>
              <a:cs typeface="Gill Sans MT"/>
            </a:endParaRPr>
          </a:p>
          <a:p>
            <a:pPr marL="492759" marR="173355" indent="-206375">
              <a:lnSpc>
                <a:spcPct val="100000"/>
              </a:lnSpc>
              <a:spcBef>
                <a:spcPts val="905"/>
              </a:spcBef>
              <a:buClr>
                <a:srgbClr val="0F214E"/>
              </a:buClr>
              <a:buFont typeface="Arial"/>
              <a:buChar char="–"/>
              <a:tabLst>
                <a:tab pos="493395" algn="l"/>
              </a:tabLst>
            </a:pPr>
            <a:r>
              <a:rPr sz="2200" spc="-10" dirty="0">
                <a:solidFill>
                  <a:srgbClr val="1F487C"/>
                </a:solidFill>
                <a:latin typeface="Gill Sans MT"/>
                <a:cs typeface="Gill Sans MT"/>
              </a:rPr>
              <a:t>Anywhere</a:t>
            </a:r>
            <a:r>
              <a:rPr sz="2200" spc="-60" dirty="0">
                <a:solidFill>
                  <a:srgbClr val="1F487C"/>
                </a:solidFill>
                <a:latin typeface="Gill Sans MT"/>
                <a:cs typeface="Gill Sans MT"/>
              </a:rPr>
              <a:t> </a:t>
            </a:r>
            <a:r>
              <a:rPr sz="2200" dirty="0">
                <a:solidFill>
                  <a:srgbClr val="1F487C"/>
                </a:solidFill>
                <a:latin typeface="Gill Sans MT"/>
                <a:cs typeface="Gill Sans MT"/>
              </a:rPr>
              <a:t>else</a:t>
            </a:r>
            <a:r>
              <a:rPr sz="2200" spc="-55" dirty="0">
                <a:solidFill>
                  <a:srgbClr val="1F487C"/>
                </a:solidFill>
                <a:latin typeface="Gill Sans MT"/>
                <a:cs typeface="Gill Sans MT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Gill Sans MT"/>
                <a:cs typeface="Gill Sans MT"/>
              </a:rPr>
              <a:t>organisation </a:t>
            </a:r>
            <a:r>
              <a:rPr sz="2200" dirty="0">
                <a:solidFill>
                  <a:srgbClr val="1F487C"/>
                </a:solidFill>
                <a:latin typeface="Gill Sans MT"/>
                <a:cs typeface="Gill Sans MT"/>
              </a:rPr>
              <a:t>communicates</a:t>
            </a:r>
            <a:r>
              <a:rPr sz="2200" spc="-45" dirty="0">
                <a:solidFill>
                  <a:srgbClr val="1F487C"/>
                </a:solidFill>
                <a:latin typeface="Gill Sans MT"/>
                <a:cs typeface="Gill Sans MT"/>
              </a:rPr>
              <a:t> </a:t>
            </a:r>
            <a:r>
              <a:rPr sz="2200" spc="-20" dirty="0">
                <a:solidFill>
                  <a:srgbClr val="1F487C"/>
                </a:solidFill>
                <a:latin typeface="Gill Sans MT"/>
                <a:cs typeface="Gill Sans MT"/>
              </a:rPr>
              <a:t>with </a:t>
            </a:r>
            <a:r>
              <a:rPr sz="2200" spc="-10" dirty="0">
                <a:solidFill>
                  <a:srgbClr val="1F487C"/>
                </a:solidFill>
                <a:latin typeface="Gill Sans MT"/>
                <a:cs typeface="Gill Sans MT"/>
              </a:rPr>
              <a:t>employees</a:t>
            </a:r>
            <a:endParaRPr sz="2200">
              <a:latin typeface="Gill Sans MT"/>
              <a:cs typeface="Gill Sans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8596" y="1478280"/>
            <a:ext cx="3797807" cy="37734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7656" y="5540571"/>
            <a:ext cx="304800" cy="2978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394" y="182625"/>
            <a:ext cx="7647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External</a:t>
            </a:r>
            <a:r>
              <a:rPr sz="4000" spc="-195" dirty="0"/>
              <a:t> </a:t>
            </a:r>
            <a:r>
              <a:rPr sz="4000" dirty="0"/>
              <a:t>recruitment:</a:t>
            </a:r>
            <a:r>
              <a:rPr sz="4000" spc="-175" dirty="0"/>
              <a:t> </a:t>
            </a:r>
            <a:r>
              <a:rPr sz="4000" spc="-10" dirty="0"/>
              <a:t>sources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38150" y="2330957"/>
            <a:ext cx="1833880" cy="1099185"/>
          </a:xfrm>
          <a:prstGeom prst="rect">
            <a:avLst/>
          </a:prstGeom>
          <a:solidFill>
            <a:srgbClr val="9BBA58"/>
          </a:solidFill>
        </p:spPr>
        <p:txBody>
          <a:bodyPr vert="horz" wrap="square" lIns="0" tIns="227965" rIns="0" bIns="0" rtlCol="0">
            <a:spAutoFit/>
          </a:bodyPr>
          <a:lstStyle/>
          <a:p>
            <a:pPr marL="340360" marR="335915" indent="234315">
              <a:lnSpc>
                <a:spcPts val="2420"/>
              </a:lnSpc>
              <a:spcBef>
                <a:spcPts val="179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Direct applicants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4401" y="2330957"/>
            <a:ext cx="1833880" cy="1099185"/>
          </a:xfrm>
          <a:prstGeom prst="rect">
            <a:avLst/>
          </a:prstGeom>
          <a:solidFill>
            <a:srgbClr val="69B75B"/>
          </a:solidFill>
        </p:spPr>
        <p:txBody>
          <a:bodyPr vert="horz" wrap="square" lIns="0" tIns="227965" rIns="0" bIns="0" rtlCol="0">
            <a:spAutoFit/>
          </a:bodyPr>
          <a:lstStyle/>
          <a:p>
            <a:pPr marL="444500" marR="351790" indent="-86995">
              <a:lnSpc>
                <a:spcPts val="2420"/>
              </a:lnSpc>
              <a:spcBef>
                <a:spcPts val="1795"/>
              </a:spcBef>
            </a:pP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Employee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referrals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0653" y="2330957"/>
            <a:ext cx="1833880" cy="1099185"/>
          </a:xfrm>
          <a:prstGeom prst="rect">
            <a:avLst/>
          </a:prstGeom>
          <a:solidFill>
            <a:srgbClr val="5CB37B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imes New Roman"/>
              <a:cs typeface="Times New Roman"/>
            </a:endParaRPr>
          </a:p>
          <a:p>
            <a:pPr marL="278765">
              <a:lnSpc>
                <a:spcPct val="100000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Advertising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6905" y="2330957"/>
            <a:ext cx="1833880" cy="1099185"/>
          </a:xfrm>
          <a:prstGeom prst="rect">
            <a:avLst/>
          </a:prstGeom>
          <a:solidFill>
            <a:srgbClr val="5EAEA6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imes New Roman"/>
              <a:cs typeface="Times New Roman"/>
            </a:endParaRPr>
          </a:p>
          <a:p>
            <a:pPr marL="131445">
              <a:lnSpc>
                <a:spcPct val="100000"/>
              </a:lnSpc>
            </a:pP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E-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recruitment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5513" y="3614165"/>
            <a:ext cx="1833880" cy="1099185"/>
          </a:xfrm>
          <a:prstGeom prst="rect">
            <a:avLst/>
          </a:prstGeom>
          <a:solidFill>
            <a:srgbClr val="5F8BAB"/>
          </a:solidFill>
        </p:spPr>
        <p:txBody>
          <a:bodyPr vert="horz" wrap="square" lIns="0" tIns="69215" rIns="0" bIns="0" rtlCol="0">
            <a:spAutoFit/>
          </a:bodyPr>
          <a:lstStyle/>
          <a:p>
            <a:pPr marL="194945" marR="187325" algn="ctr">
              <a:lnSpc>
                <a:spcPct val="91600"/>
              </a:lnSpc>
              <a:spcBef>
                <a:spcPts val="54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Public employment agencies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1765" y="3614165"/>
            <a:ext cx="1833880" cy="1099185"/>
          </a:xfrm>
          <a:prstGeom prst="rect">
            <a:avLst/>
          </a:prstGeom>
          <a:solidFill>
            <a:srgbClr val="6167A6"/>
          </a:solidFill>
        </p:spPr>
        <p:txBody>
          <a:bodyPr vert="horz" wrap="square" lIns="0" tIns="69215" rIns="0" bIns="0" rtlCol="0">
            <a:spAutoFit/>
          </a:bodyPr>
          <a:lstStyle/>
          <a:p>
            <a:pPr marL="195580" marR="186690" algn="ctr">
              <a:lnSpc>
                <a:spcPct val="91600"/>
              </a:lnSpc>
              <a:spcBef>
                <a:spcPts val="54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Private employment agencies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78017" y="3614165"/>
            <a:ext cx="1833880" cy="1099185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228600" rIns="0" bIns="0" rtlCol="0">
            <a:spAutoFit/>
          </a:bodyPr>
          <a:lstStyle/>
          <a:p>
            <a:pPr marL="271780" marR="192405" indent="-70485">
              <a:lnSpc>
                <a:spcPts val="2420"/>
              </a:lnSpc>
              <a:spcBef>
                <a:spcPts val="1800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Colleges</a:t>
            </a:r>
            <a:r>
              <a:rPr sz="22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universities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7656" y="5540571"/>
            <a:ext cx="304800" cy="29787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FE3B-00F7-8710-375C-ECD08A18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561F2-7BE9-586D-1E14-3D30B3A71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36" y="1714351"/>
            <a:ext cx="6096528" cy="342929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32B4A-8C8A-AF6A-1D33-E803D3E89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143000"/>
            <a:ext cx="8153400" cy="4876800"/>
          </a:xfrm>
        </p:spPr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67823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50D33-4BDC-1840-8FE9-FB38BA45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467" y="76201"/>
            <a:ext cx="6426994" cy="2468464"/>
          </a:xfrm>
        </p:spPr>
        <p:txBody>
          <a:bodyPr/>
          <a:lstStyle/>
          <a:p>
            <a:pPr>
              <a:defRPr/>
            </a:pPr>
            <a:r>
              <a:rPr sz="2700" dirty="0">
                <a:solidFill>
                  <a:schemeClr val="accent2"/>
                </a:solidFill>
                <a:latin typeface="Helvetica Neue" pitchFamily="84" charset="0"/>
                <a:ea typeface="Helvetica Neue" pitchFamily="84" charset="0"/>
                <a:cs typeface="Helvetica Neue" pitchFamily="84" charset="0"/>
              </a:rPr>
              <a:t>Internal versus external talent attraction strategies</a:t>
            </a:r>
            <a:br>
              <a:rPr lang="en-AU" dirty="0">
                <a:latin typeface="Calibri"/>
                <a:ea typeface="Calibri"/>
                <a:cs typeface="Times New Roman"/>
              </a:rPr>
            </a:b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F028A-E1EA-F536-6A58-FF7907D8B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88" y="1219200"/>
            <a:ext cx="7872711" cy="40704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2497" y="379933"/>
            <a:ext cx="42405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Recruiting</a:t>
            </a:r>
            <a:r>
              <a:rPr sz="4000" spc="-270" dirty="0"/>
              <a:t> </a:t>
            </a:r>
            <a:r>
              <a:rPr sz="4000" spc="-10" dirty="0"/>
              <a:t>talent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309827"/>
            <a:ext cx="3740150" cy="3183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1F487C"/>
                </a:solidFill>
                <a:latin typeface="Verdana"/>
                <a:cs typeface="Verdana"/>
              </a:rPr>
              <a:t>Attracting</a:t>
            </a:r>
            <a:r>
              <a:rPr sz="2800" spc="-22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Verdana"/>
                <a:cs typeface="Verdana"/>
              </a:rPr>
              <a:t>right </a:t>
            </a:r>
            <a:r>
              <a:rPr sz="2800" dirty="0">
                <a:solidFill>
                  <a:srgbClr val="1F487C"/>
                </a:solidFill>
                <a:latin typeface="Verdana"/>
                <a:cs typeface="Verdana"/>
              </a:rPr>
              <a:t>people</a:t>
            </a:r>
            <a:r>
              <a:rPr sz="2800" spc="-7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1F487C"/>
                </a:solidFill>
                <a:latin typeface="Verdana"/>
                <a:cs typeface="Verdana"/>
              </a:rPr>
              <a:t>to</a:t>
            </a:r>
            <a:r>
              <a:rPr sz="2800" spc="-7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1F487C"/>
                </a:solidFill>
                <a:latin typeface="Verdana"/>
                <a:cs typeface="Verdana"/>
              </a:rPr>
              <a:t>apply</a:t>
            </a:r>
            <a:r>
              <a:rPr sz="2800" spc="-4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800" spc="-25" dirty="0">
                <a:solidFill>
                  <a:srgbClr val="1F487C"/>
                </a:solidFill>
                <a:latin typeface="Verdana"/>
                <a:cs typeface="Verdana"/>
              </a:rPr>
              <a:t>for </a:t>
            </a:r>
            <a:r>
              <a:rPr sz="2800" dirty="0">
                <a:solidFill>
                  <a:srgbClr val="1F487C"/>
                </a:solidFill>
                <a:latin typeface="Verdana"/>
                <a:cs typeface="Verdana"/>
              </a:rPr>
              <a:t>a</a:t>
            </a:r>
            <a:r>
              <a:rPr sz="2800" spc="-10" dirty="0">
                <a:solidFill>
                  <a:srgbClr val="1F487C"/>
                </a:solidFill>
                <a:latin typeface="Verdana"/>
                <a:cs typeface="Verdana"/>
              </a:rPr>
              <a:t> vacancy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E3B757"/>
              </a:buClr>
              <a:buFont typeface="Arial"/>
              <a:buChar char="•"/>
            </a:pPr>
            <a:endParaRPr sz="3850">
              <a:latin typeface="Verdana"/>
              <a:cs typeface="Verdana"/>
            </a:endParaRPr>
          </a:p>
          <a:p>
            <a:pPr marL="355600" marR="31115" indent="-342900">
              <a:lnSpc>
                <a:spcPct val="100000"/>
              </a:lnSpc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1F487C"/>
                </a:solidFill>
                <a:latin typeface="Verdana"/>
                <a:cs typeface="Verdana"/>
              </a:rPr>
              <a:t>Creating</a:t>
            </a:r>
            <a:r>
              <a:rPr sz="2800" spc="-6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1F487C"/>
                </a:solidFill>
                <a:latin typeface="Verdana"/>
                <a:cs typeface="Verdana"/>
              </a:rPr>
              <a:t>a</a:t>
            </a:r>
            <a:r>
              <a:rPr sz="2800" spc="-7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Verdana"/>
                <a:cs typeface="Verdana"/>
              </a:rPr>
              <a:t>positive </a:t>
            </a:r>
            <a:r>
              <a:rPr sz="2800" dirty="0">
                <a:solidFill>
                  <a:srgbClr val="1F487C"/>
                </a:solidFill>
                <a:latin typeface="Verdana"/>
                <a:cs typeface="Verdana"/>
              </a:rPr>
              <a:t>image</a:t>
            </a:r>
            <a:r>
              <a:rPr sz="2800" spc="-6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1F487C"/>
                </a:solidFill>
                <a:latin typeface="Verdana"/>
                <a:cs typeface="Verdana"/>
              </a:rPr>
              <a:t>of</a:t>
            </a:r>
            <a:r>
              <a:rPr sz="2800" spc="-6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800" spc="-25" dirty="0">
                <a:solidFill>
                  <a:srgbClr val="1F487C"/>
                </a:solidFill>
                <a:latin typeface="Verdana"/>
                <a:cs typeface="Verdana"/>
              </a:rPr>
              <a:t>the </a:t>
            </a:r>
            <a:r>
              <a:rPr sz="2800" spc="-10" dirty="0">
                <a:solidFill>
                  <a:srgbClr val="1F487C"/>
                </a:solidFill>
                <a:latin typeface="Verdana"/>
                <a:cs typeface="Verdana"/>
              </a:rPr>
              <a:t>company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52472"/>
            <a:ext cx="4038600" cy="26913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7656" y="5540571"/>
            <a:ext cx="304800" cy="2978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2377" y="292684"/>
            <a:ext cx="48393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Employer</a:t>
            </a:r>
            <a:r>
              <a:rPr sz="4000" spc="-275" dirty="0"/>
              <a:t> </a:t>
            </a:r>
            <a:r>
              <a:rPr sz="4000" spc="-10" dirty="0"/>
              <a:t>branding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877" y="1732788"/>
            <a:ext cx="7545214" cy="29032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3872" y="4084066"/>
            <a:ext cx="4173220" cy="100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sz="2100" i="1" spc="-25" dirty="0">
                <a:latin typeface="Calibri"/>
                <a:cs typeface="Calibri"/>
              </a:rPr>
              <a:t>„What</a:t>
            </a:r>
            <a:r>
              <a:rPr sz="2100" i="1" spc="-35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people</a:t>
            </a:r>
            <a:r>
              <a:rPr sz="2100" i="1" spc="-35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say</a:t>
            </a:r>
            <a:r>
              <a:rPr sz="2100" i="1" spc="-35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about</a:t>
            </a:r>
            <a:r>
              <a:rPr sz="2100" i="1" spc="-35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you</a:t>
            </a:r>
            <a:r>
              <a:rPr sz="2100" i="1" spc="-35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when</a:t>
            </a:r>
            <a:r>
              <a:rPr sz="2100" i="1" spc="-35" dirty="0">
                <a:latin typeface="Calibri"/>
                <a:cs typeface="Calibri"/>
              </a:rPr>
              <a:t> </a:t>
            </a:r>
            <a:r>
              <a:rPr sz="2100" i="1" spc="-25" dirty="0">
                <a:latin typeface="Calibri"/>
                <a:cs typeface="Calibri"/>
              </a:rPr>
              <a:t>you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395"/>
              </a:lnSpc>
            </a:pPr>
            <a:r>
              <a:rPr sz="2100" i="1" dirty="0">
                <a:latin typeface="Calibri"/>
                <a:cs typeface="Calibri"/>
              </a:rPr>
              <a:t>are</a:t>
            </a:r>
            <a:r>
              <a:rPr sz="2100" i="1" spc="-10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not</a:t>
            </a:r>
            <a:r>
              <a:rPr sz="2100" i="1" spc="-15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in the</a:t>
            </a:r>
            <a:r>
              <a:rPr sz="2100" i="1" spc="-35" dirty="0">
                <a:latin typeface="Calibri"/>
                <a:cs typeface="Calibri"/>
              </a:rPr>
              <a:t> </a:t>
            </a:r>
            <a:r>
              <a:rPr sz="2100" i="1" spc="-20" dirty="0">
                <a:latin typeface="Calibri"/>
                <a:cs typeface="Calibri"/>
              </a:rPr>
              <a:t>room”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1350" i="1" dirty="0">
                <a:latin typeface="Calibri"/>
                <a:cs typeface="Calibri"/>
              </a:rPr>
              <a:t>(Jeff</a:t>
            </a:r>
            <a:r>
              <a:rPr sz="1350" i="1" spc="-40" dirty="0">
                <a:latin typeface="Calibri"/>
                <a:cs typeface="Calibri"/>
              </a:rPr>
              <a:t> </a:t>
            </a:r>
            <a:r>
              <a:rPr sz="1350" i="1" dirty="0">
                <a:latin typeface="Calibri"/>
                <a:cs typeface="Calibri"/>
              </a:rPr>
              <a:t>Bezos,</a:t>
            </a:r>
            <a:r>
              <a:rPr sz="1350" i="1" spc="-50" dirty="0">
                <a:latin typeface="Calibri"/>
                <a:cs typeface="Calibri"/>
              </a:rPr>
              <a:t> </a:t>
            </a:r>
            <a:r>
              <a:rPr sz="1350" i="1" spc="-10" dirty="0">
                <a:latin typeface="Calibri"/>
                <a:cs typeface="Calibri"/>
              </a:rPr>
              <a:t>Amazon)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7656" y="5540571"/>
            <a:ext cx="304800" cy="2978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678" y="379933"/>
            <a:ext cx="70808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Employee</a:t>
            </a:r>
            <a:r>
              <a:rPr sz="4000" spc="-280" dirty="0"/>
              <a:t> </a:t>
            </a:r>
            <a:r>
              <a:rPr sz="4000" dirty="0"/>
              <a:t>Value</a:t>
            </a:r>
            <a:r>
              <a:rPr sz="4000" spc="-295" dirty="0"/>
              <a:t> </a:t>
            </a:r>
            <a:r>
              <a:rPr sz="4000" spc="-10" dirty="0"/>
              <a:t>Proposition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278127"/>
            <a:ext cx="3817620" cy="40614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203835" indent="-342900" algn="just">
              <a:lnSpc>
                <a:spcPts val="2160"/>
              </a:lnSpc>
              <a:spcBef>
                <a:spcPts val="375"/>
              </a:spcBef>
              <a:buClr>
                <a:srgbClr val="E3B757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What</a:t>
            </a:r>
            <a:r>
              <a:rPr sz="2000" spc="-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organisation</a:t>
            </a:r>
            <a:r>
              <a:rPr sz="2000" spc="-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has</a:t>
            </a:r>
            <a:r>
              <a:rPr sz="2000" spc="-35" dirty="0">
                <a:solidFill>
                  <a:srgbClr val="375F92"/>
                </a:solidFill>
                <a:latin typeface="Verdana"/>
                <a:cs typeface="Verdana"/>
              </a:rPr>
              <a:t> to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offer</a:t>
            </a:r>
            <a:r>
              <a:rPr sz="2000" spc="-4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=</a:t>
            </a:r>
            <a:r>
              <a:rPr sz="2000" spc="-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375F92"/>
                </a:solidFill>
                <a:latin typeface="Verdana"/>
                <a:cs typeface="Verdana"/>
              </a:rPr>
              <a:t>Employee</a:t>
            </a:r>
            <a:r>
              <a:rPr sz="2000" b="1" spc="-5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Verdana"/>
                <a:cs typeface="Verdana"/>
              </a:rPr>
              <a:t>Value Proposition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E3B757"/>
              </a:buClr>
              <a:buFont typeface="Arial"/>
              <a:buChar char="•"/>
            </a:pP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90000"/>
              </a:lnSpc>
              <a:spcBef>
                <a:spcPts val="2020"/>
              </a:spcBef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Unique</a:t>
            </a:r>
            <a:r>
              <a:rPr sz="2000" spc="-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set</a:t>
            </a:r>
            <a:r>
              <a:rPr sz="2000" spc="-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of</a:t>
            </a:r>
            <a:r>
              <a:rPr sz="2000" spc="-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benefits</a:t>
            </a:r>
            <a:r>
              <a:rPr sz="2000" spc="-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375F92"/>
                </a:solidFill>
                <a:latin typeface="Verdana"/>
                <a:cs typeface="Verdana"/>
              </a:rPr>
              <a:t>that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employee</a:t>
            </a:r>
            <a:r>
              <a:rPr sz="2000" spc="-9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receives</a:t>
            </a:r>
            <a:r>
              <a:rPr sz="2000" spc="-7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375F92"/>
                </a:solidFill>
                <a:latin typeface="Verdana"/>
                <a:cs typeface="Verdana"/>
              </a:rPr>
              <a:t>in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exchange</a:t>
            </a:r>
            <a:r>
              <a:rPr sz="2000" spc="-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for</a:t>
            </a:r>
            <a:r>
              <a:rPr sz="2000" spc="-5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skills,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capabilities</a:t>
            </a:r>
            <a:r>
              <a:rPr sz="2000" spc="-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and</a:t>
            </a:r>
            <a:r>
              <a:rPr sz="2000" spc="-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experience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brought</a:t>
            </a:r>
            <a:r>
              <a:rPr sz="2000" spc="-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to</a:t>
            </a:r>
            <a:r>
              <a:rPr sz="2000" spc="-2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the</a:t>
            </a:r>
            <a:r>
              <a:rPr sz="2000" spc="-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company.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E3B757"/>
              </a:buClr>
              <a:buFont typeface="Arial"/>
              <a:buChar char="•"/>
            </a:pPr>
            <a:endParaRPr sz="2400">
              <a:latin typeface="Verdana"/>
              <a:cs typeface="Verdana"/>
            </a:endParaRPr>
          </a:p>
          <a:p>
            <a:pPr marL="355600" marR="908685" indent="-342900">
              <a:lnSpc>
                <a:spcPts val="2160"/>
              </a:lnSpc>
              <a:spcBef>
                <a:spcPts val="2075"/>
              </a:spcBef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5" dirty="0">
                <a:solidFill>
                  <a:srgbClr val="375F92"/>
                </a:solidFill>
                <a:latin typeface="Verdana"/>
                <a:cs typeface="Verdana"/>
              </a:rPr>
              <a:t>Two-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way</a:t>
            </a:r>
            <a:r>
              <a:rPr sz="2000" spc="-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nature</a:t>
            </a:r>
            <a:r>
              <a:rPr sz="2000" spc="-5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375F92"/>
                </a:solidFill>
                <a:latin typeface="Verdana"/>
                <a:cs typeface="Verdana"/>
              </a:rPr>
              <a:t>of </a:t>
            </a:r>
            <a:r>
              <a:rPr sz="2000" dirty="0">
                <a:solidFill>
                  <a:srgbClr val="375F92"/>
                </a:solidFill>
                <a:latin typeface="Verdana"/>
                <a:cs typeface="Verdana"/>
              </a:rPr>
              <a:t>recruitment</a:t>
            </a:r>
            <a:r>
              <a:rPr sz="2000" spc="-5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75F92"/>
                </a:solidFill>
                <a:latin typeface="Verdana"/>
                <a:cs typeface="Verdana"/>
              </a:rPr>
              <a:t>process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5044" y="1524000"/>
            <a:ext cx="3317748" cy="3810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7656" y="5540571"/>
            <a:ext cx="304800" cy="2978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0527" y="281178"/>
            <a:ext cx="5965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4F81BC"/>
                </a:solidFill>
              </a:rPr>
              <a:t>Presentation</a:t>
            </a:r>
            <a:r>
              <a:rPr sz="4000" spc="-220" dirty="0">
                <a:solidFill>
                  <a:srgbClr val="4F81BC"/>
                </a:solidFill>
              </a:rPr>
              <a:t> </a:t>
            </a:r>
            <a:r>
              <a:rPr sz="4000" spc="-10" dirty="0">
                <a:solidFill>
                  <a:srgbClr val="4F81BC"/>
                </a:solidFill>
              </a:rPr>
              <a:t>objectives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926591" y="1601724"/>
            <a:ext cx="7429500" cy="759460"/>
            <a:chOff x="926591" y="1601724"/>
            <a:chExt cx="7429500" cy="759460"/>
          </a:xfrm>
        </p:grpSpPr>
        <p:sp>
          <p:nvSpPr>
            <p:cNvPr id="4" name="object 4"/>
            <p:cNvSpPr/>
            <p:nvPr/>
          </p:nvSpPr>
          <p:spPr>
            <a:xfrm>
              <a:off x="926591" y="1601724"/>
              <a:ext cx="7429500" cy="759460"/>
            </a:xfrm>
            <a:custGeom>
              <a:avLst/>
              <a:gdLst/>
              <a:ahLst/>
              <a:cxnLst/>
              <a:rect l="l" t="t" r="r" b="b"/>
              <a:pathLst>
                <a:path w="7429500" h="759460">
                  <a:moveTo>
                    <a:pt x="7353554" y="0"/>
                  </a:moveTo>
                  <a:lnTo>
                    <a:pt x="75895" y="0"/>
                  </a:lnTo>
                  <a:lnTo>
                    <a:pt x="46355" y="5972"/>
                  </a:lnTo>
                  <a:lnTo>
                    <a:pt x="22231" y="22256"/>
                  </a:lnTo>
                  <a:lnTo>
                    <a:pt x="5965" y="46398"/>
                  </a:lnTo>
                  <a:lnTo>
                    <a:pt x="0" y="75946"/>
                  </a:lnTo>
                  <a:lnTo>
                    <a:pt x="0" y="683005"/>
                  </a:lnTo>
                  <a:lnTo>
                    <a:pt x="5965" y="712553"/>
                  </a:lnTo>
                  <a:lnTo>
                    <a:pt x="22231" y="736695"/>
                  </a:lnTo>
                  <a:lnTo>
                    <a:pt x="46355" y="752979"/>
                  </a:lnTo>
                  <a:lnTo>
                    <a:pt x="75895" y="758951"/>
                  </a:lnTo>
                  <a:lnTo>
                    <a:pt x="7353554" y="758951"/>
                  </a:lnTo>
                  <a:lnTo>
                    <a:pt x="7383101" y="752979"/>
                  </a:lnTo>
                  <a:lnTo>
                    <a:pt x="7407243" y="736695"/>
                  </a:lnTo>
                  <a:lnTo>
                    <a:pt x="7423527" y="712553"/>
                  </a:lnTo>
                  <a:lnTo>
                    <a:pt x="7429500" y="683005"/>
                  </a:lnTo>
                  <a:lnTo>
                    <a:pt x="7429500" y="75946"/>
                  </a:lnTo>
                  <a:lnTo>
                    <a:pt x="7423527" y="46398"/>
                  </a:lnTo>
                  <a:lnTo>
                    <a:pt x="7407243" y="22256"/>
                  </a:lnTo>
                  <a:lnTo>
                    <a:pt x="7383101" y="5972"/>
                  </a:lnTo>
                  <a:lnTo>
                    <a:pt x="7353554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3970" y="1862200"/>
              <a:ext cx="363220" cy="241300"/>
            </a:xfrm>
            <a:custGeom>
              <a:avLst/>
              <a:gdLst/>
              <a:ahLst/>
              <a:cxnLst/>
              <a:rect l="l" t="t" r="r" b="b"/>
              <a:pathLst>
                <a:path w="363219" h="241300">
                  <a:moveTo>
                    <a:pt x="74041" y="21501"/>
                  </a:moveTo>
                  <a:lnTo>
                    <a:pt x="72351" y="13131"/>
                  </a:lnTo>
                  <a:lnTo>
                    <a:pt x="67741" y="6299"/>
                  </a:lnTo>
                  <a:lnTo>
                    <a:pt x="60896" y="1701"/>
                  </a:lnTo>
                  <a:lnTo>
                    <a:pt x="52514" y="0"/>
                  </a:lnTo>
                  <a:lnTo>
                    <a:pt x="44145" y="1701"/>
                  </a:lnTo>
                  <a:lnTo>
                    <a:pt x="37299" y="6299"/>
                  </a:lnTo>
                  <a:lnTo>
                    <a:pt x="32689" y="13131"/>
                  </a:lnTo>
                  <a:lnTo>
                    <a:pt x="31000" y="21501"/>
                  </a:lnTo>
                  <a:lnTo>
                    <a:pt x="32689" y="29870"/>
                  </a:lnTo>
                  <a:lnTo>
                    <a:pt x="37299" y="36703"/>
                  </a:lnTo>
                  <a:lnTo>
                    <a:pt x="44145" y="41313"/>
                  </a:lnTo>
                  <a:lnTo>
                    <a:pt x="52514" y="43002"/>
                  </a:lnTo>
                  <a:lnTo>
                    <a:pt x="60896" y="41313"/>
                  </a:lnTo>
                  <a:lnTo>
                    <a:pt x="67741" y="36703"/>
                  </a:lnTo>
                  <a:lnTo>
                    <a:pt x="72351" y="29870"/>
                  </a:lnTo>
                  <a:lnTo>
                    <a:pt x="74041" y="21501"/>
                  </a:lnTo>
                  <a:close/>
                </a:path>
                <a:path w="363219" h="241300">
                  <a:moveTo>
                    <a:pt x="160147" y="21501"/>
                  </a:moveTo>
                  <a:lnTo>
                    <a:pt x="158457" y="13131"/>
                  </a:lnTo>
                  <a:lnTo>
                    <a:pt x="153835" y="6299"/>
                  </a:lnTo>
                  <a:lnTo>
                    <a:pt x="147002" y="1701"/>
                  </a:lnTo>
                  <a:lnTo>
                    <a:pt x="138620" y="0"/>
                  </a:lnTo>
                  <a:lnTo>
                    <a:pt x="130238" y="1701"/>
                  </a:lnTo>
                  <a:lnTo>
                    <a:pt x="123393" y="6299"/>
                  </a:lnTo>
                  <a:lnTo>
                    <a:pt x="118783" y="13131"/>
                  </a:lnTo>
                  <a:lnTo>
                    <a:pt x="117094" y="21501"/>
                  </a:lnTo>
                  <a:lnTo>
                    <a:pt x="118783" y="29870"/>
                  </a:lnTo>
                  <a:lnTo>
                    <a:pt x="123393" y="36703"/>
                  </a:lnTo>
                  <a:lnTo>
                    <a:pt x="130238" y="41313"/>
                  </a:lnTo>
                  <a:lnTo>
                    <a:pt x="138620" y="43002"/>
                  </a:lnTo>
                  <a:lnTo>
                    <a:pt x="147002" y="41313"/>
                  </a:lnTo>
                  <a:lnTo>
                    <a:pt x="153835" y="36703"/>
                  </a:lnTo>
                  <a:lnTo>
                    <a:pt x="158457" y="29870"/>
                  </a:lnTo>
                  <a:lnTo>
                    <a:pt x="160147" y="21501"/>
                  </a:lnTo>
                  <a:close/>
                </a:path>
                <a:path w="363219" h="241300">
                  <a:moveTo>
                    <a:pt x="246240" y="21501"/>
                  </a:moveTo>
                  <a:lnTo>
                    <a:pt x="244551" y="13131"/>
                  </a:lnTo>
                  <a:lnTo>
                    <a:pt x="239941" y="6299"/>
                  </a:lnTo>
                  <a:lnTo>
                    <a:pt x="233095" y="1701"/>
                  </a:lnTo>
                  <a:lnTo>
                    <a:pt x="224713" y="12"/>
                  </a:lnTo>
                  <a:lnTo>
                    <a:pt x="216344" y="1701"/>
                  </a:lnTo>
                  <a:lnTo>
                    <a:pt x="209499" y="6299"/>
                  </a:lnTo>
                  <a:lnTo>
                    <a:pt x="204889" y="13131"/>
                  </a:lnTo>
                  <a:lnTo>
                    <a:pt x="203187" y="21501"/>
                  </a:lnTo>
                  <a:lnTo>
                    <a:pt x="204889" y="29870"/>
                  </a:lnTo>
                  <a:lnTo>
                    <a:pt x="209499" y="36703"/>
                  </a:lnTo>
                  <a:lnTo>
                    <a:pt x="216344" y="41313"/>
                  </a:lnTo>
                  <a:lnTo>
                    <a:pt x="224713" y="43002"/>
                  </a:lnTo>
                  <a:lnTo>
                    <a:pt x="233095" y="41313"/>
                  </a:lnTo>
                  <a:lnTo>
                    <a:pt x="239941" y="36703"/>
                  </a:lnTo>
                  <a:lnTo>
                    <a:pt x="244551" y="29870"/>
                  </a:lnTo>
                  <a:lnTo>
                    <a:pt x="246240" y="21501"/>
                  </a:lnTo>
                  <a:close/>
                </a:path>
                <a:path w="363219" h="241300">
                  <a:moveTo>
                    <a:pt x="332333" y="21501"/>
                  </a:moveTo>
                  <a:lnTo>
                    <a:pt x="330644" y="13131"/>
                  </a:lnTo>
                  <a:lnTo>
                    <a:pt x="326034" y="6299"/>
                  </a:lnTo>
                  <a:lnTo>
                    <a:pt x="319201" y="1701"/>
                  </a:lnTo>
                  <a:lnTo>
                    <a:pt x="310819" y="12"/>
                  </a:lnTo>
                  <a:lnTo>
                    <a:pt x="302437" y="1701"/>
                  </a:lnTo>
                  <a:lnTo>
                    <a:pt x="295592" y="6299"/>
                  </a:lnTo>
                  <a:lnTo>
                    <a:pt x="290982" y="13131"/>
                  </a:lnTo>
                  <a:lnTo>
                    <a:pt x="289293" y="21501"/>
                  </a:lnTo>
                  <a:lnTo>
                    <a:pt x="290982" y="29870"/>
                  </a:lnTo>
                  <a:lnTo>
                    <a:pt x="295592" y="36703"/>
                  </a:lnTo>
                  <a:lnTo>
                    <a:pt x="302437" y="41313"/>
                  </a:lnTo>
                  <a:lnTo>
                    <a:pt x="310819" y="43002"/>
                  </a:lnTo>
                  <a:lnTo>
                    <a:pt x="319201" y="41313"/>
                  </a:lnTo>
                  <a:lnTo>
                    <a:pt x="326034" y="36703"/>
                  </a:lnTo>
                  <a:lnTo>
                    <a:pt x="330644" y="29870"/>
                  </a:lnTo>
                  <a:lnTo>
                    <a:pt x="332333" y="21501"/>
                  </a:lnTo>
                  <a:close/>
                </a:path>
                <a:path w="363219" h="241300">
                  <a:moveTo>
                    <a:pt x="362902" y="131127"/>
                  </a:moveTo>
                  <a:lnTo>
                    <a:pt x="350253" y="73088"/>
                  </a:lnTo>
                  <a:lnTo>
                    <a:pt x="328041" y="50304"/>
                  </a:lnTo>
                  <a:lnTo>
                    <a:pt x="322440" y="48590"/>
                  </a:lnTo>
                  <a:lnTo>
                    <a:pt x="316839" y="47294"/>
                  </a:lnTo>
                  <a:lnTo>
                    <a:pt x="304787" y="47294"/>
                  </a:lnTo>
                  <a:lnTo>
                    <a:pt x="298767" y="48158"/>
                  </a:lnTo>
                  <a:lnTo>
                    <a:pt x="293598" y="50304"/>
                  </a:lnTo>
                  <a:lnTo>
                    <a:pt x="287134" y="52451"/>
                  </a:lnTo>
                  <a:lnTo>
                    <a:pt x="267766" y="89433"/>
                  </a:lnTo>
                  <a:lnTo>
                    <a:pt x="264160" y="73088"/>
                  </a:lnTo>
                  <a:lnTo>
                    <a:pt x="241935" y="50304"/>
                  </a:lnTo>
                  <a:lnTo>
                    <a:pt x="236347" y="48590"/>
                  </a:lnTo>
                  <a:lnTo>
                    <a:pt x="230746" y="47294"/>
                  </a:lnTo>
                  <a:lnTo>
                    <a:pt x="218694" y="47294"/>
                  </a:lnTo>
                  <a:lnTo>
                    <a:pt x="212661" y="48158"/>
                  </a:lnTo>
                  <a:lnTo>
                    <a:pt x="207492" y="50304"/>
                  </a:lnTo>
                  <a:lnTo>
                    <a:pt x="201041" y="52451"/>
                  </a:lnTo>
                  <a:lnTo>
                    <a:pt x="181673" y="89001"/>
                  </a:lnTo>
                  <a:lnTo>
                    <a:pt x="181673" y="89433"/>
                  </a:lnTo>
                  <a:lnTo>
                    <a:pt x="178066" y="73088"/>
                  </a:lnTo>
                  <a:lnTo>
                    <a:pt x="155841" y="50304"/>
                  </a:lnTo>
                  <a:lnTo>
                    <a:pt x="150241" y="48590"/>
                  </a:lnTo>
                  <a:lnTo>
                    <a:pt x="144640" y="47294"/>
                  </a:lnTo>
                  <a:lnTo>
                    <a:pt x="132588" y="47294"/>
                  </a:lnTo>
                  <a:lnTo>
                    <a:pt x="126568" y="48158"/>
                  </a:lnTo>
                  <a:lnTo>
                    <a:pt x="121399" y="50304"/>
                  </a:lnTo>
                  <a:lnTo>
                    <a:pt x="114947" y="52451"/>
                  </a:lnTo>
                  <a:lnTo>
                    <a:pt x="95567" y="89001"/>
                  </a:lnTo>
                  <a:lnTo>
                    <a:pt x="91998" y="73088"/>
                  </a:lnTo>
                  <a:lnTo>
                    <a:pt x="69735" y="50304"/>
                  </a:lnTo>
                  <a:lnTo>
                    <a:pt x="64147" y="48590"/>
                  </a:lnTo>
                  <a:lnTo>
                    <a:pt x="58547" y="47294"/>
                  </a:lnTo>
                  <a:lnTo>
                    <a:pt x="46494" y="47294"/>
                  </a:lnTo>
                  <a:lnTo>
                    <a:pt x="40462" y="48158"/>
                  </a:lnTo>
                  <a:lnTo>
                    <a:pt x="35306" y="50304"/>
                  </a:lnTo>
                  <a:lnTo>
                    <a:pt x="28841" y="52451"/>
                  </a:lnTo>
                  <a:lnTo>
                    <a:pt x="1295" y="126403"/>
                  </a:lnTo>
                  <a:lnTo>
                    <a:pt x="0" y="131127"/>
                  </a:lnTo>
                  <a:lnTo>
                    <a:pt x="3009" y="136283"/>
                  </a:lnTo>
                  <a:lnTo>
                    <a:pt x="8178" y="137147"/>
                  </a:lnTo>
                  <a:lnTo>
                    <a:pt x="13347" y="137147"/>
                  </a:lnTo>
                  <a:lnTo>
                    <a:pt x="16789" y="134569"/>
                  </a:lnTo>
                  <a:lnTo>
                    <a:pt x="18084" y="130263"/>
                  </a:lnTo>
                  <a:lnTo>
                    <a:pt x="31000" y="73088"/>
                  </a:lnTo>
                  <a:lnTo>
                    <a:pt x="30911" y="104051"/>
                  </a:lnTo>
                  <a:lnTo>
                    <a:pt x="18084" y="167665"/>
                  </a:lnTo>
                  <a:lnTo>
                    <a:pt x="31000" y="167678"/>
                  </a:lnTo>
                  <a:lnTo>
                    <a:pt x="31000" y="240753"/>
                  </a:lnTo>
                  <a:lnTo>
                    <a:pt x="48209" y="240753"/>
                  </a:lnTo>
                  <a:lnTo>
                    <a:pt x="48209" y="167678"/>
                  </a:lnTo>
                  <a:lnTo>
                    <a:pt x="56819" y="167678"/>
                  </a:lnTo>
                  <a:lnTo>
                    <a:pt x="56819" y="240753"/>
                  </a:lnTo>
                  <a:lnTo>
                    <a:pt x="74041" y="240753"/>
                  </a:lnTo>
                  <a:lnTo>
                    <a:pt x="74041" y="167678"/>
                  </a:lnTo>
                  <a:lnTo>
                    <a:pt x="86956" y="167678"/>
                  </a:lnTo>
                  <a:lnTo>
                    <a:pt x="74129" y="104051"/>
                  </a:lnTo>
                  <a:lnTo>
                    <a:pt x="74041" y="73088"/>
                  </a:lnTo>
                  <a:lnTo>
                    <a:pt x="87820" y="134569"/>
                  </a:lnTo>
                  <a:lnTo>
                    <a:pt x="91262" y="137579"/>
                  </a:lnTo>
                  <a:lnTo>
                    <a:pt x="99009" y="137579"/>
                  </a:lnTo>
                  <a:lnTo>
                    <a:pt x="102450" y="135001"/>
                  </a:lnTo>
                  <a:lnTo>
                    <a:pt x="103314" y="130695"/>
                  </a:lnTo>
                  <a:lnTo>
                    <a:pt x="113284" y="89001"/>
                  </a:lnTo>
                  <a:lnTo>
                    <a:pt x="117094" y="73088"/>
                  </a:lnTo>
                  <a:lnTo>
                    <a:pt x="117094" y="240753"/>
                  </a:lnTo>
                  <a:lnTo>
                    <a:pt x="134315" y="240753"/>
                  </a:lnTo>
                  <a:lnTo>
                    <a:pt x="134315" y="141871"/>
                  </a:lnTo>
                  <a:lnTo>
                    <a:pt x="142925" y="141871"/>
                  </a:lnTo>
                  <a:lnTo>
                    <a:pt x="142925" y="240753"/>
                  </a:lnTo>
                  <a:lnTo>
                    <a:pt x="160147" y="240753"/>
                  </a:lnTo>
                  <a:lnTo>
                    <a:pt x="160147" y="141871"/>
                  </a:lnTo>
                  <a:lnTo>
                    <a:pt x="160147" y="73088"/>
                  </a:lnTo>
                  <a:lnTo>
                    <a:pt x="173913" y="134569"/>
                  </a:lnTo>
                  <a:lnTo>
                    <a:pt x="177368" y="137579"/>
                  </a:lnTo>
                  <a:lnTo>
                    <a:pt x="185547" y="137579"/>
                  </a:lnTo>
                  <a:lnTo>
                    <a:pt x="188988" y="135001"/>
                  </a:lnTo>
                  <a:lnTo>
                    <a:pt x="189941" y="130263"/>
                  </a:lnTo>
                  <a:lnTo>
                    <a:pt x="199402" y="89433"/>
                  </a:lnTo>
                  <a:lnTo>
                    <a:pt x="203187" y="73088"/>
                  </a:lnTo>
                  <a:lnTo>
                    <a:pt x="203187" y="104051"/>
                  </a:lnTo>
                  <a:lnTo>
                    <a:pt x="190284" y="167678"/>
                  </a:lnTo>
                  <a:lnTo>
                    <a:pt x="203187" y="167678"/>
                  </a:lnTo>
                  <a:lnTo>
                    <a:pt x="203187" y="240753"/>
                  </a:lnTo>
                  <a:lnTo>
                    <a:pt x="220408" y="240753"/>
                  </a:lnTo>
                  <a:lnTo>
                    <a:pt x="220408" y="167678"/>
                  </a:lnTo>
                  <a:lnTo>
                    <a:pt x="229019" y="167678"/>
                  </a:lnTo>
                  <a:lnTo>
                    <a:pt x="229019" y="240753"/>
                  </a:lnTo>
                  <a:lnTo>
                    <a:pt x="246240" y="240753"/>
                  </a:lnTo>
                  <a:lnTo>
                    <a:pt x="246240" y="167678"/>
                  </a:lnTo>
                  <a:lnTo>
                    <a:pt x="259156" y="167678"/>
                  </a:lnTo>
                  <a:lnTo>
                    <a:pt x="246329" y="103619"/>
                  </a:lnTo>
                  <a:lnTo>
                    <a:pt x="246240" y="73088"/>
                  </a:lnTo>
                  <a:lnTo>
                    <a:pt x="260019" y="134569"/>
                  </a:lnTo>
                  <a:lnTo>
                    <a:pt x="263461" y="137579"/>
                  </a:lnTo>
                  <a:lnTo>
                    <a:pt x="271640" y="137579"/>
                  </a:lnTo>
                  <a:lnTo>
                    <a:pt x="275082" y="135001"/>
                  </a:lnTo>
                  <a:lnTo>
                    <a:pt x="276377" y="130695"/>
                  </a:lnTo>
                  <a:lnTo>
                    <a:pt x="285635" y="89433"/>
                  </a:lnTo>
                  <a:lnTo>
                    <a:pt x="289293" y="73088"/>
                  </a:lnTo>
                  <a:lnTo>
                    <a:pt x="289293" y="240753"/>
                  </a:lnTo>
                  <a:lnTo>
                    <a:pt x="306514" y="240753"/>
                  </a:lnTo>
                  <a:lnTo>
                    <a:pt x="306514" y="141871"/>
                  </a:lnTo>
                  <a:lnTo>
                    <a:pt x="315125" y="141871"/>
                  </a:lnTo>
                  <a:lnTo>
                    <a:pt x="315125" y="240753"/>
                  </a:lnTo>
                  <a:lnTo>
                    <a:pt x="332333" y="240753"/>
                  </a:lnTo>
                  <a:lnTo>
                    <a:pt x="332333" y="141871"/>
                  </a:lnTo>
                  <a:lnTo>
                    <a:pt x="332333" y="73088"/>
                  </a:lnTo>
                  <a:lnTo>
                    <a:pt x="346113" y="134569"/>
                  </a:lnTo>
                  <a:lnTo>
                    <a:pt x="349554" y="137579"/>
                  </a:lnTo>
                  <a:lnTo>
                    <a:pt x="356019" y="137579"/>
                  </a:lnTo>
                  <a:lnTo>
                    <a:pt x="356882" y="137147"/>
                  </a:lnTo>
                  <a:lnTo>
                    <a:pt x="360756" y="135432"/>
                  </a:lnTo>
                  <a:lnTo>
                    <a:pt x="362902" y="131127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55953" y="1773174"/>
              <a:ext cx="417830" cy="417830"/>
            </a:xfrm>
            <a:custGeom>
              <a:avLst/>
              <a:gdLst/>
              <a:ahLst/>
              <a:cxnLst/>
              <a:rect l="l" t="t" r="r" b="b"/>
              <a:pathLst>
                <a:path w="417830" h="417830">
                  <a:moveTo>
                    <a:pt x="0" y="417575"/>
                  </a:moveTo>
                  <a:lnTo>
                    <a:pt x="417576" y="417575"/>
                  </a:lnTo>
                  <a:lnTo>
                    <a:pt x="417576" y="0"/>
                  </a:lnTo>
                  <a:lnTo>
                    <a:pt x="0" y="0"/>
                  </a:lnTo>
                  <a:lnTo>
                    <a:pt x="0" y="4175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26591" y="2549651"/>
            <a:ext cx="7429500" cy="759460"/>
            <a:chOff x="926591" y="2549651"/>
            <a:chExt cx="7429500" cy="759460"/>
          </a:xfrm>
        </p:grpSpPr>
        <p:sp>
          <p:nvSpPr>
            <p:cNvPr id="8" name="object 8"/>
            <p:cNvSpPr/>
            <p:nvPr/>
          </p:nvSpPr>
          <p:spPr>
            <a:xfrm>
              <a:off x="926591" y="2549651"/>
              <a:ext cx="7429500" cy="759460"/>
            </a:xfrm>
            <a:custGeom>
              <a:avLst/>
              <a:gdLst/>
              <a:ahLst/>
              <a:cxnLst/>
              <a:rect l="l" t="t" r="r" b="b"/>
              <a:pathLst>
                <a:path w="7429500" h="759460">
                  <a:moveTo>
                    <a:pt x="7353554" y="0"/>
                  </a:moveTo>
                  <a:lnTo>
                    <a:pt x="75895" y="0"/>
                  </a:lnTo>
                  <a:lnTo>
                    <a:pt x="46355" y="5972"/>
                  </a:lnTo>
                  <a:lnTo>
                    <a:pt x="22231" y="22256"/>
                  </a:lnTo>
                  <a:lnTo>
                    <a:pt x="5965" y="46398"/>
                  </a:lnTo>
                  <a:lnTo>
                    <a:pt x="0" y="75946"/>
                  </a:lnTo>
                  <a:lnTo>
                    <a:pt x="0" y="683006"/>
                  </a:lnTo>
                  <a:lnTo>
                    <a:pt x="5965" y="712553"/>
                  </a:lnTo>
                  <a:lnTo>
                    <a:pt x="22231" y="736695"/>
                  </a:lnTo>
                  <a:lnTo>
                    <a:pt x="46355" y="752979"/>
                  </a:lnTo>
                  <a:lnTo>
                    <a:pt x="75895" y="758951"/>
                  </a:lnTo>
                  <a:lnTo>
                    <a:pt x="7353554" y="758951"/>
                  </a:lnTo>
                  <a:lnTo>
                    <a:pt x="7383101" y="752979"/>
                  </a:lnTo>
                  <a:lnTo>
                    <a:pt x="7407243" y="736695"/>
                  </a:lnTo>
                  <a:lnTo>
                    <a:pt x="7423527" y="712553"/>
                  </a:lnTo>
                  <a:lnTo>
                    <a:pt x="7429500" y="683006"/>
                  </a:lnTo>
                  <a:lnTo>
                    <a:pt x="7429500" y="75946"/>
                  </a:lnTo>
                  <a:lnTo>
                    <a:pt x="7423527" y="46398"/>
                  </a:lnTo>
                  <a:lnTo>
                    <a:pt x="7407243" y="22256"/>
                  </a:lnTo>
                  <a:lnTo>
                    <a:pt x="7383101" y="5972"/>
                  </a:lnTo>
                  <a:lnTo>
                    <a:pt x="7353554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3716" y="2749930"/>
              <a:ext cx="223857" cy="36113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55953" y="2721101"/>
              <a:ext cx="417830" cy="417830"/>
            </a:xfrm>
            <a:custGeom>
              <a:avLst/>
              <a:gdLst/>
              <a:ahLst/>
              <a:cxnLst/>
              <a:rect l="l" t="t" r="r" b="b"/>
              <a:pathLst>
                <a:path w="417830" h="417830">
                  <a:moveTo>
                    <a:pt x="0" y="417575"/>
                  </a:moveTo>
                  <a:lnTo>
                    <a:pt x="417576" y="417575"/>
                  </a:lnTo>
                  <a:lnTo>
                    <a:pt x="417576" y="0"/>
                  </a:lnTo>
                  <a:lnTo>
                    <a:pt x="0" y="0"/>
                  </a:lnTo>
                  <a:lnTo>
                    <a:pt x="0" y="4175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926591" y="3497579"/>
            <a:ext cx="7429500" cy="759460"/>
            <a:chOff x="926591" y="3497579"/>
            <a:chExt cx="7429500" cy="759460"/>
          </a:xfrm>
        </p:grpSpPr>
        <p:sp>
          <p:nvSpPr>
            <p:cNvPr id="12" name="object 12"/>
            <p:cNvSpPr/>
            <p:nvPr/>
          </p:nvSpPr>
          <p:spPr>
            <a:xfrm>
              <a:off x="926591" y="3497579"/>
              <a:ext cx="7429500" cy="759460"/>
            </a:xfrm>
            <a:custGeom>
              <a:avLst/>
              <a:gdLst/>
              <a:ahLst/>
              <a:cxnLst/>
              <a:rect l="l" t="t" r="r" b="b"/>
              <a:pathLst>
                <a:path w="7429500" h="759460">
                  <a:moveTo>
                    <a:pt x="7353554" y="0"/>
                  </a:moveTo>
                  <a:lnTo>
                    <a:pt x="75895" y="0"/>
                  </a:lnTo>
                  <a:lnTo>
                    <a:pt x="46355" y="5972"/>
                  </a:lnTo>
                  <a:lnTo>
                    <a:pt x="22231" y="22256"/>
                  </a:lnTo>
                  <a:lnTo>
                    <a:pt x="5965" y="46398"/>
                  </a:lnTo>
                  <a:lnTo>
                    <a:pt x="0" y="75946"/>
                  </a:lnTo>
                  <a:lnTo>
                    <a:pt x="0" y="683006"/>
                  </a:lnTo>
                  <a:lnTo>
                    <a:pt x="5965" y="712553"/>
                  </a:lnTo>
                  <a:lnTo>
                    <a:pt x="22231" y="736695"/>
                  </a:lnTo>
                  <a:lnTo>
                    <a:pt x="46355" y="752979"/>
                  </a:lnTo>
                  <a:lnTo>
                    <a:pt x="75895" y="758952"/>
                  </a:lnTo>
                  <a:lnTo>
                    <a:pt x="7353554" y="758952"/>
                  </a:lnTo>
                  <a:lnTo>
                    <a:pt x="7383101" y="752979"/>
                  </a:lnTo>
                  <a:lnTo>
                    <a:pt x="7407243" y="736695"/>
                  </a:lnTo>
                  <a:lnTo>
                    <a:pt x="7423527" y="712553"/>
                  </a:lnTo>
                  <a:lnTo>
                    <a:pt x="7429500" y="683006"/>
                  </a:lnTo>
                  <a:lnTo>
                    <a:pt x="7429500" y="75946"/>
                  </a:lnTo>
                  <a:lnTo>
                    <a:pt x="7423527" y="46398"/>
                  </a:lnTo>
                  <a:lnTo>
                    <a:pt x="7407243" y="22256"/>
                  </a:lnTo>
                  <a:lnTo>
                    <a:pt x="7383101" y="5972"/>
                  </a:lnTo>
                  <a:lnTo>
                    <a:pt x="7353554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66756" y="3740000"/>
              <a:ext cx="398145" cy="279400"/>
            </a:xfrm>
            <a:custGeom>
              <a:avLst/>
              <a:gdLst/>
              <a:ahLst/>
              <a:cxnLst/>
              <a:rect l="l" t="t" r="r" b="b"/>
              <a:pathLst>
                <a:path w="398144" h="279400">
                  <a:moveTo>
                    <a:pt x="362903" y="0"/>
                  </a:moveTo>
                  <a:lnTo>
                    <a:pt x="142493" y="208077"/>
                  </a:lnTo>
                  <a:lnTo>
                    <a:pt x="36591" y="99739"/>
                  </a:lnTo>
                  <a:lnTo>
                    <a:pt x="0" y="134562"/>
                  </a:lnTo>
                  <a:lnTo>
                    <a:pt x="140771" y="279012"/>
                  </a:lnTo>
                  <a:lnTo>
                    <a:pt x="177794" y="244619"/>
                  </a:lnTo>
                  <a:lnTo>
                    <a:pt x="397774" y="36112"/>
                  </a:lnTo>
                  <a:lnTo>
                    <a:pt x="362903" y="0"/>
                  </a:lnTo>
                  <a:close/>
                </a:path>
              </a:pathLst>
            </a:custGeom>
            <a:solidFill>
              <a:srgbClr val="5F8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55953" y="3669029"/>
              <a:ext cx="417830" cy="417830"/>
            </a:xfrm>
            <a:custGeom>
              <a:avLst/>
              <a:gdLst/>
              <a:ahLst/>
              <a:cxnLst/>
              <a:rect l="l" t="t" r="r" b="b"/>
              <a:pathLst>
                <a:path w="417830" h="417829">
                  <a:moveTo>
                    <a:pt x="0" y="417576"/>
                  </a:moveTo>
                  <a:lnTo>
                    <a:pt x="417576" y="417576"/>
                  </a:lnTo>
                  <a:lnTo>
                    <a:pt x="417576" y="0"/>
                  </a:lnTo>
                  <a:lnTo>
                    <a:pt x="0" y="0"/>
                  </a:lnTo>
                  <a:lnTo>
                    <a:pt x="0" y="41757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26591" y="4447032"/>
            <a:ext cx="7429500" cy="759460"/>
            <a:chOff x="926591" y="4447032"/>
            <a:chExt cx="7429500" cy="759460"/>
          </a:xfrm>
        </p:grpSpPr>
        <p:sp>
          <p:nvSpPr>
            <p:cNvPr id="16" name="object 16"/>
            <p:cNvSpPr/>
            <p:nvPr/>
          </p:nvSpPr>
          <p:spPr>
            <a:xfrm>
              <a:off x="926591" y="4447032"/>
              <a:ext cx="7429500" cy="759460"/>
            </a:xfrm>
            <a:custGeom>
              <a:avLst/>
              <a:gdLst/>
              <a:ahLst/>
              <a:cxnLst/>
              <a:rect l="l" t="t" r="r" b="b"/>
              <a:pathLst>
                <a:path w="7429500" h="759460">
                  <a:moveTo>
                    <a:pt x="7353554" y="0"/>
                  </a:moveTo>
                  <a:lnTo>
                    <a:pt x="75895" y="0"/>
                  </a:lnTo>
                  <a:lnTo>
                    <a:pt x="46355" y="5972"/>
                  </a:lnTo>
                  <a:lnTo>
                    <a:pt x="22231" y="22256"/>
                  </a:lnTo>
                  <a:lnTo>
                    <a:pt x="5965" y="46398"/>
                  </a:lnTo>
                  <a:lnTo>
                    <a:pt x="0" y="75946"/>
                  </a:lnTo>
                  <a:lnTo>
                    <a:pt x="0" y="683006"/>
                  </a:lnTo>
                  <a:lnTo>
                    <a:pt x="5965" y="712553"/>
                  </a:lnTo>
                  <a:lnTo>
                    <a:pt x="22231" y="736695"/>
                  </a:lnTo>
                  <a:lnTo>
                    <a:pt x="46355" y="752979"/>
                  </a:lnTo>
                  <a:lnTo>
                    <a:pt x="75895" y="758952"/>
                  </a:lnTo>
                  <a:lnTo>
                    <a:pt x="7353554" y="758952"/>
                  </a:lnTo>
                  <a:lnTo>
                    <a:pt x="7383101" y="752979"/>
                  </a:lnTo>
                  <a:lnTo>
                    <a:pt x="7407243" y="736695"/>
                  </a:lnTo>
                  <a:lnTo>
                    <a:pt x="7423527" y="712553"/>
                  </a:lnTo>
                  <a:lnTo>
                    <a:pt x="7429500" y="683006"/>
                  </a:lnTo>
                  <a:lnTo>
                    <a:pt x="7429500" y="75946"/>
                  </a:lnTo>
                  <a:lnTo>
                    <a:pt x="7423527" y="46398"/>
                  </a:lnTo>
                  <a:lnTo>
                    <a:pt x="7407243" y="22256"/>
                  </a:lnTo>
                  <a:lnTo>
                    <a:pt x="7383101" y="5972"/>
                  </a:lnTo>
                  <a:lnTo>
                    <a:pt x="7353554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32179" y="4653800"/>
              <a:ext cx="267335" cy="344170"/>
            </a:xfrm>
            <a:custGeom>
              <a:avLst/>
              <a:gdLst/>
              <a:ahLst/>
              <a:cxnLst/>
              <a:rect l="l" t="t" r="r" b="b"/>
              <a:pathLst>
                <a:path w="267334" h="344170">
                  <a:moveTo>
                    <a:pt x="142074" y="267144"/>
                  </a:moveTo>
                  <a:lnTo>
                    <a:pt x="55968" y="267144"/>
                  </a:lnTo>
                  <a:lnTo>
                    <a:pt x="55968" y="284340"/>
                  </a:lnTo>
                  <a:lnTo>
                    <a:pt x="142074" y="284340"/>
                  </a:lnTo>
                  <a:lnTo>
                    <a:pt x="142074" y="267144"/>
                  </a:lnTo>
                  <a:close/>
                </a:path>
                <a:path w="267334" h="344170">
                  <a:moveTo>
                    <a:pt x="142074" y="198361"/>
                  </a:moveTo>
                  <a:lnTo>
                    <a:pt x="55968" y="198361"/>
                  </a:lnTo>
                  <a:lnTo>
                    <a:pt x="55968" y="215557"/>
                  </a:lnTo>
                  <a:lnTo>
                    <a:pt x="142074" y="215557"/>
                  </a:lnTo>
                  <a:lnTo>
                    <a:pt x="142074" y="198361"/>
                  </a:lnTo>
                  <a:close/>
                </a:path>
                <a:path w="267334" h="344170">
                  <a:moveTo>
                    <a:pt x="142074" y="129578"/>
                  </a:moveTo>
                  <a:lnTo>
                    <a:pt x="55968" y="129578"/>
                  </a:lnTo>
                  <a:lnTo>
                    <a:pt x="55968" y="146773"/>
                  </a:lnTo>
                  <a:lnTo>
                    <a:pt x="142074" y="146773"/>
                  </a:lnTo>
                  <a:lnTo>
                    <a:pt x="142074" y="129578"/>
                  </a:lnTo>
                  <a:close/>
                </a:path>
                <a:path w="267334" h="344170">
                  <a:moveTo>
                    <a:pt x="142074" y="60794"/>
                  </a:moveTo>
                  <a:lnTo>
                    <a:pt x="55968" y="60794"/>
                  </a:lnTo>
                  <a:lnTo>
                    <a:pt x="55968" y="77990"/>
                  </a:lnTo>
                  <a:lnTo>
                    <a:pt x="142074" y="77990"/>
                  </a:lnTo>
                  <a:lnTo>
                    <a:pt x="142074" y="60794"/>
                  </a:lnTo>
                  <a:close/>
                </a:path>
                <a:path w="267334" h="344170">
                  <a:moveTo>
                    <a:pt x="210947" y="258546"/>
                  </a:moveTo>
                  <a:lnTo>
                    <a:pt x="176504" y="258546"/>
                  </a:lnTo>
                  <a:lnTo>
                    <a:pt x="176504" y="292938"/>
                  </a:lnTo>
                  <a:lnTo>
                    <a:pt x="210947" y="292938"/>
                  </a:lnTo>
                  <a:lnTo>
                    <a:pt x="210947" y="258546"/>
                  </a:lnTo>
                  <a:close/>
                </a:path>
                <a:path w="267334" h="344170">
                  <a:moveTo>
                    <a:pt x="210947" y="189763"/>
                  </a:moveTo>
                  <a:lnTo>
                    <a:pt x="176504" y="189763"/>
                  </a:lnTo>
                  <a:lnTo>
                    <a:pt x="176504" y="224155"/>
                  </a:lnTo>
                  <a:lnTo>
                    <a:pt x="210947" y="224155"/>
                  </a:lnTo>
                  <a:lnTo>
                    <a:pt x="210947" y="189763"/>
                  </a:lnTo>
                  <a:close/>
                </a:path>
                <a:path w="267334" h="344170">
                  <a:moveTo>
                    <a:pt x="210947" y="120980"/>
                  </a:moveTo>
                  <a:lnTo>
                    <a:pt x="176504" y="120980"/>
                  </a:lnTo>
                  <a:lnTo>
                    <a:pt x="176504" y="155371"/>
                  </a:lnTo>
                  <a:lnTo>
                    <a:pt x="210947" y="155371"/>
                  </a:lnTo>
                  <a:lnTo>
                    <a:pt x="210947" y="120980"/>
                  </a:lnTo>
                  <a:close/>
                </a:path>
                <a:path w="267334" h="344170">
                  <a:moveTo>
                    <a:pt x="210947" y="52184"/>
                  </a:moveTo>
                  <a:lnTo>
                    <a:pt x="176504" y="52184"/>
                  </a:lnTo>
                  <a:lnTo>
                    <a:pt x="176504" y="86588"/>
                  </a:lnTo>
                  <a:lnTo>
                    <a:pt x="210947" y="86588"/>
                  </a:lnTo>
                  <a:lnTo>
                    <a:pt x="210947" y="52184"/>
                  </a:lnTo>
                  <a:close/>
                </a:path>
                <a:path w="267334" h="344170">
                  <a:moveTo>
                    <a:pt x="266915" y="0"/>
                  </a:moveTo>
                  <a:lnTo>
                    <a:pt x="241084" y="0"/>
                  </a:lnTo>
                  <a:lnTo>
                    <a:pt x="241084" y="26644"/>
                  </a:lnTo>
                  <a:lnTo>
                    <a:pt x="241084" y="318554"/>
                  </a:lnTo>
                  <a:lnTo>
                    <a:pt x="25831" y="318554"/>
                  </a:lnTo>
                  <a:lnTo>
                    <a:pt x="25831" y="26644"/>
                  </a:lnTo>
                  <a:lnTo>
                    <a:pt x="241084" y="26644"/>
                  </a:lnTo>
                  <a:lnTo>
                    <a:pt x="241084" y="0"/>
                  </a:lnTo>
                  <a:lnTo>
                    <a:pt x="0" y="0"/>
                  </a:lnTo>
                  <a:lnTo>
                    <a:pt x="0" y="26644"/>
                  </a:lnTo>
                  <a:lnTo>
                    <a:pt x="0" y="318554"/>
                  </a:lnTo>
                  <a:lnTo>
                    <a:pt x="0" y="343928"/>
                  </a:lnTo>
                  <a:lnTo>
                    <a:pt x="266915" y="343928"/>
                  </a:lnTo>
                  <a:lnTo>
                    <a:pt x="266915" y="318731"/>
                  </a:lnTo>
                  <a:lnTo>
                    <a:pt x="266915" y="318554"/>
                  </a:lnTo>
                  <a:lnTo>
                    <a:pt x="266915" y="26644"/>
                  </a:lnTo>
                  <a:lnTo>
                    <a:pt x="266915" y="26390"/>
                  </a:lnTo>
                  <a:lnTo>
                    <a:pt x="266915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55953" y="4616958"/>
              <a:ext cx="417830" cy="417830"/>
            </a:xfrm>
            <a:custGeom>
              <a:avLst/>
              <a:gdLst/>
              <a:ahLst/>
              <a:cxnLst/>
              <a:rect l="l" t="t" r="r" b="b"/>
              <a:pathLst>
                <a:path w="417830" h="417829">
                  <a:moveTo>
                    <a:pt x="0" y="417576"/>
                  </a:moveTo>
                  <a:lnTo>
                    <a:pt x="417576" y="417576"/>
                  </a:lnTo>
                  <a:lnTo>
                    <a:pt x="417576" y="0"/>
                  </a:lnTo>
                  <a:lnTo>
                    <a:pt x="0" y="0"/>
                  </a:lnTo>
                  <a:lnTo>
                    <a:pt x="0" y="41757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869694" y="1663445"/>
            <a:ext cx="6311265" cy="3307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90" dirty="0">
                <a:latin typeface="Calibri"/>
                <a:cs typeface="Calibri"/>
              </a:rPr>
              <a:t>To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review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different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approaches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methods</a:t>
            </a:r>
            <a:r>
              <a:rPr sz="1900" b="1" spc="-5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of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00" b="1" spc="-10" dirty="0">
                <a:latin typeface="Calibri"/>
                <a:cs typeface="Calibri"/>
              </a:rPr>
              <a:t>recruitment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90" dirty="0">
                <a:latin typeface="Calibri"/>
                <a:cs typeface="Calibri"/>
              </a:rPr>
              <a:t>To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explain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concept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employer</a:t>
            </a:r>
            <a:r>
              <a:rPr sz="1900" b="1" spc="-5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branding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spc="-90" dirty="0">
                <a:latin typeface="Calibri"/>
                <a:cs typeface="Calibri"/>
              </a:rPr>
              <a:t>To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review</a:t>
            </a:r>
            <a:r>
              <a:rPr sz="1900" spc="-8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discuss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different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methods</a:t>
            </a:r>
            <a:r>
              <a:rPr sz="1900" b="1" spc="-5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of</a:t>
            </a:r>
            <a:r>
              <a:rPr sz="1900" b="1" spc="-6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selecting</a:t>
            </a:r>
            <a:r>
              <a:rPr sz="1900" b="1" spc="-7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candidates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90" dirty="0">
                <a:latin typeface="Calibri"/>
                <a:cs typeface="Calibri"/>
              </a:rPr>
              <a:t>To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discuss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role</a:t>
            </a:r>
            <a:r>
              <a:rPr sz="1900" b="1" spc="-4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of</a:t>
            </a:r>
            <a:r>
              <a:rPr sz="1900" b="1" spc="-4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induction</a:t>
            </a:r>
            <a:r>
              <a:rPr sz="1900" b="1" spc="-3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and</a:t>
            </a:r>
            <a:r>
              <a:rPr sz="1900" b="1" spc="-4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onboarding</a:t>
            </a:r>
            <a:endParaRPr sz="1900" dirty="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7656" y="5540571"/>
            <a:ext cx="304800" cy="29787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848597" y="6353657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7820" y="136397"/>
            <a:ext cx="4389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Employer</a:t>
            </a:r>
            <a:r>
              <a:rPr spc="-85" dirty="0"/>
              <a:t> </a:t>
            </a:r>
            <a:r>
              <a:rPr spc="-10" dirty="0"/>
              <a:t>Branding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82700"/>
            <a:ext cx="7927975" cy="207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Verdana"/>
                <a:cs typeface="Verdana"/>
              </a:rPr>
              <a:t>3</a:t>
            </a:r>
            <a:r>
              <a:rPr sz="2400" spc="-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75F92"/>
                </a:solidFill>
                <a:latin typeface="Verdana"/>
                <a:cs typeface="Verdana"/>
              </a:rPr>
              <a:t>Videos:</a:t>
            </a:r>
            <a:r>
              <a:rPr sz="24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75F92"/>
                </a:solidFill>
                <a:latin typeface="Verdana"/>
                <a:cs typeface="Verdana"/>
              </a:rPr>
              <a:t>Deloitte,</a:t>
            </a:r>
            <a:r>
              <a:rPr sz="2400" spc="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75F92"/>
                </a:solidFill>
                <a:latin typeface="Verdana"/>
                <a:cs typeface="Verdana"/>
              </a:rPr>
              <a:t>Google</a:t>
            </a:r>
            <a:r>
              <a:rPr sz="2400" spc="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75F92"/>
                </a:solidFill>
                <a:latin typeface="Verdana"/>
                <a:cs typeface="Verdana"/>
              </a:rPr>
              <a:t>and</a:t>
            </a:r>
            <a:r>
              <a:rPr sz="2400" spc="-10" dirty="0">
                <a:solidFill>
                  <a:srgbClr val="375F92"/>
                </a:solidFill>
                <a:latin typeface="Verdana"/>
                <a:cs typeface="Verdana"/>
              </a:rPr>
              <a:t> Intel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E3B757"/>
              </a:buClr>
              <a:buFont typeface="Arial"/>
              <a:buChar char="•"/>
            </a:pPr>
            <a:endParaRPr sz="33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Verdana"/>
                <a:cs typeface="Verdana"/>
              </a:rPr>
              <a:t>Note what</a:t>
            </a:r>
            <a:r>
              <a:rPr sz="2400" spc="-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75F92"/>
                </a:solidFill>
                <a:latin typeface="Verdana"/>
                <a:cs typeface="Verdana"/>
              </a:rPr>
              <a:t>what</a:t>
            </a:r>
            <a:r>
              <a:rPr sz="24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75F92"/>
                </a:solidFill>
                <a:latin typeface="Verdana"/>
                <a:cs typeface="Verdana"/>
              </a:rPr>
              <a:t>the</a:t>
            </a:r>
            <a:r>
              <a:rPr sz="2400" spc="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75F92"/>
                </a:solidFill>
                <a:latin typeface="Verdana"/>
                <a:cs typeface="Verdana"/>
              </a:rPr>
              <a:t>companies</a:t>
            </a:r>
            <a:r>
              <a:rPr sz="2400" spc="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75F92"/>
                </a:solidFill>
                <a:latin typeface="Verdana"/>
                <a:cs typeface="Verdana"/>
              </a:rPr>
              <a:t>are using</a:t>
            </a:r>
            <a:r>
              <a:rPr sz="2400" spc="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75F92"/>
                </a:solidFill>
                <a:latin typeface="Verdana"/>
                <a:cs typeface="Verdana"/>
              </a:rPr>
              <a:t>to</a:t>
            </a:r>
            <a:r>
              <a:rPr sz="2400" spc="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75F92"/>
                </a:solidFill>
                <a:latin typeface="Verdana"/>
                <a:cs typeface="Verdana"/>
              </a:rPr>
              <a:t>build </a:t>
            </a:r>
            <a:r>
              <a:rPr sz="2400" dirty="0">
                <a:solidFill>
                  <a:srgbClr val="375F92"/>
                </a:solidFill>
                <a:latin typeface="Verdana"/>
                <a:cs typeface="Verdana"/>
              </a:rPr>
              <a:t>their </a:t>
            </a:r>
            <a:r>
              <a:rPr sz="2400" spc="-10" dirty="0">
                <a:solidFill>
                  <a:srgbClr val="375F92"/>
                </a:solidFill>
                <a:latin typeface="Verdana"/>
                <a:cs typeface="Verdana"/>
              </a:rPr>
              <a:t>brand.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Verdana"/>
                <a:cs typeface="Verdana"/>
              </a:rPr>
              <a:t>What</a:t>
            </a:r>
            <a:r>
              <a:rPr sz="24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75F92"/>
                </a:solidFill>
                <a:latin typeface="Verdana"/>
                <a:cs typeface="Verdana"/>
              </a:rPr>
              <a:t>is</a:t>
            </a:r>
            <a:r>
              <a:rPr sz="2400" spc="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75F92"/>
                </a:solidFill>
                <a:latin typeface="Verdana"/>
                <a:cs typeface="Verdana"/>
              </a:rPr>
              <a:t>the </a:t>
            </a:r>
            <a:r>
              <a:rPr sz="2400" spc="-25" dirty="0">
                <a:solidFill>
                  <a:srgbClr val="375F92"/>
                </a:solidFill>
                <a:latin typeface="Verdana"/>
                <a:cs typeface="Verdana"/>
              </a:rPr>
              <a:t>EVP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2207" y="6236208"/>
            <a:ext cx="405383" cy="4053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032" y="269824"/>
            <a:ext cx="72364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Employer</a:t>
            </a:r>
            <a:r>
              <a:rPr sz="4000" spc="-280" dirty="0"/>
              <a:t> </a:t>
            </a:r>
            <a:r>
              <a:rPr sz="4000" dirty="0"/>
              <a:t>branding:</a:t>
            </a:r>
            <a:r>
              <a:rPr sz="4000" spc="-254" dirty="0"/>
              <a:t> </a:t>
            </a:r>
            <a:r>
              <a:rPr sz="4000" spc="-10" dirty="0"/>
              <a:t>Deloitte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0" y="1371600"/>
            <a:ext cx="7242048" cy="40736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22207" y="6236208"/>
            <a:ext cx="405383" cy="4053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4767" y="281127"/>
            <a:ext cx="7012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Employer</a:t>
            </a:r>
            <a:r>
              <a:rPr sz="4000" spc="-285" dirty="0"/>
              <a:t> </a:t>
            </a:r>
            <a:r>
              <a:rPr sz="4000" dirty="0"/>
              <a:t>branding:</a:t>
            </a:r>
            <a:r>
              <a:rPr sz="4000" spc="-260" dirty="0"/>
              <a:t> </a:t>
            </a:r>
            <a:r>
              <a:rPr sz="4000" spc="-10" dirty="0"/>
              <a:t>Google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027" y="1485900"/>
            <a:ext cx="7530083" cy="42351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22207" y="6236208"/>
            <a:ext cx="405383" cy="4053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1877" y="232917"/>
            <a:ext cx="6426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Employer</a:t>
            </a:r>
            <a:r>
              <a:rPr sz="4000" spc="-275" dirty="0"/>
              <a:t> </a:t>
            </a:r>
            <a:r>
              <a:rPr sz="4000" dirty="0"/>
              <a:t>branding:</a:t>
            </a:r>
            <a:r>
              <a:rPr sz="4000" spc="-254" dirty="0"/>
              <a:t> </a:t>
            </a:r>
            <a:r>
              <a:rPr sz="4000" spc="-10" dirty="0"/>
              <a:t>Intel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844" y="1562100"/>
            <a:ext cx="7272528" cy="40904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22207" y="6236208"/>
            <a:ext cx="405383" cy="4053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979" y="260985"/>
            <a:ext cx="4838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Employer</a:t>
            </a:r>
            <a:r>
              <a:rPr sz="4000" spc="-254" dirty="0"/>
              <a:t> </a:t>
            </a:r>
            <a:r>
              <a:rPr sz="4000" spc="-10" dirty="0"/>
              <a:t>branding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457454" y="1890014"/>
            <a:ext cx="7912100" cy="3079750"/>
            <a:chOff x="457454" y="1890014"/>
            <a:chExt cx="7912100" cy="3079750"/>
          </a:xfrm>
        </p:grpSpPr>
        <p:sp>
          <p:nvSpPr>
            <p:cNvPr id="4" name="object 4"/>
            <p:cNvSpPr/>
            <p:nvPr/>
          </p:nvSpPr>
          <p:spPr>
            <a:xfrm>
              <a:off x="470154" y="1902714"/>
              <a:ext cx="7886700" cy="1374775"/>
            </a:xfrm>
            <a:custGeom>
              <a:avLst/>
              <a:gdLst/>
              <a:ahLst/>
              <a:cxnLst/>
              <a:rect l="l" t="t" r="r" b="b"/>
              <a:pathLst>
                <a:path w="7886700" h="1374775">
                  <a:moveTo>
                    <a:pt x="7749286" y="0"/>
                  </a:moveTo>
                  <a:lnTo>
                    <a:pt x="137464" y="0"/>
                  </a:lnTo>
                  <a:lnTo>
                    <a:pt x="94014" y="7012"/>
                  </a:lnTo>
                  <a:lnTo>
                    <a:pt x="56279" y="26533"/>
                  </a:lnTo>
                  <a:lnTo>
                    <a:pt x="26522" y="56290"/>
                  </a:lnTo>
                  <a:lnTo>
                    <a:pt x="7007" y="94008"/>
                  </a:lnTo>
                  <a:lnTo>
                    <a:pt x="0" y="137413"/>
                  </a:lnTo>
                  <a:lnTo>
                    <a:pt x="0" y="1237234"/>
                  </a:lnTo>
                  <a:lnTo>
                    <a:pt x="7007" y="1280639"/>
                  </a:lnTo>
                  <a:lnTo>
                    <a:pt x="26522" y="1318357"/>
                  </a:lnTo>
                  <a:lnTo>
                    <a:pt x="56279" y="1348114"/>
                  </a:lnTo>
                  <a:lnTo>
                    <a:pt x="94014" y="1367635"/>
                  </a:lnTo>
                  <a:lnTo>
                    <a:pt x="137464" y="1374648"/>
                  </a:lnTo>
                  <a:lnTo>
                    <a:pt x="7749286" y="1374648"/>
                  </a:lnTo>
                  <a:lnTo>
                    <a:pt x="7792691" y="1367635"/>
                  </a:lnTo>
                  <a:lnTo>
                    <a:pt x="7830409" y="1348114"/>
                  </a:lnTo>
                  <a:lnTo>
                    <a:pt x="7860166" y="1318357"/>
                  </a:lnTo>
                  <a:lnTo>
                    <a:pt x="7879687" y="1280639"/>
                  </a:lnTo>
                  <a:lnTo>
                    <a:pt x="7886700" y="1237234"/>
                  </a:lnTo>
                  <a:lnTo>
                    <a:pt x="7886700" y="137413"/>
                  </a:lnTo>
                  <a:lnTo>
                    <a:pt x="7879687" y="94008"/>
                  </a:lnTo>
                  <a:lnTo>
                    <a:pt x="7860166" y="56290"/>
                  </a:lnTo>
                  <a:lnTo>
                    <a:pt x="7830409" y="26533"/>
                  </a:lnTo>
                  <a:lnTo>
                    <a:pt x="7792691" y="7012"/>
                  </a:lnTo>
                  <a:lnTo>
                    <a:pt x="7749286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0154" y="1902714"/>
              <a:ext cx="7886700" cy="1374775"/>
            </a:xfrm>
            <a:custGeom>
              <a:avLst/>
              <a:gdLst/>
              <a:ahLst/>
              <a:cxnLst/>
              <a:rect l="l" t="t" r="r" b="b"/>
              <a:pathLst>
                <a:path w="7886700" h="1374775">
                  <a:moveTo>
                    <a:pt x="0" y="137413"/>
                  </a:moveTo>
                  <a:lnTo>
                    <a:pt x="7007" y="94008"/>
                  </a:lnTo>
                  <a:lnTo>
                    <a:pt x="26522" y="56290"/>
                  </a:lnTo>
                  <a:lnTo>
                    <a:pt x="56279" y="26533"/>
                  </a:lnTo>
                  <a:lnTo>
                    <a:pt x="94014" y="7012"/>
                  </a:lnTo>
                  <a:lnTo>
                    <a:pt x="137464" y="0"/>
                  </a:lnTo>
                  <a:lnTo>
                    <a:pt x="7749286" y="0"/>
                  </a:lnTo>
                  <a:lnTo>
                    <a:pt x="7792691" y="7012"/>
                  </a:lnTo>
                  <a:lnTo>
                    <a:pt x="7830409" y="26533"/>
                  </a:lnTo>
                  <a:lnTo>
                    <a:pt x="7860166" y="56290"/>
                  </a:lnTo>
                  <a:lnTo>
                    <a:pt x="7879687" y="94008"/>
                  </a:lnTo>
                  <a:lnTo>
                    <a:pt x="7886700" y="137413"/>
                  </a:lnTo>
                  <a:lnTo>
                    <a:pt x="7886700" y="1237234"/>
                  </a:lnTo>
                  <a:lnTo>
                    <a:pt x="7879687" y="1280639"/>
                  </a:lnTo>
                  <a:lnTo>
                    <a:pt x="7860166" y="1318357"/>
                  </a:lnTo>
                  <a:lnTo>
                    <a:pt x="7830409" y="1348114"/>
                  </a:lnTo>
                  <a:lnTo>
                    <a:pt x="7792691" y="1367635"/>
                  </a:lnTo>
                  <a:lnTo>
                    <a:pt x="7749286" y="1374648"/>
                  </a:lnTo>
                  <a:lnTo>
                    <a:pt x="137464" y="1374648"/>
                  </a:lnTo>
                  <a:lnTo>
                    <a:pt x="94014" y="1367635"/>
                  </a:lnTo>
                  <a:lnTo>
                    <a:pt x="56279" y="1348114"/>
                  </a:lnTo>
                  <a:lnTo>
                    <a:pt x="26522" y="1318357"/>
                  </a:lnTo>
                  <a:lnTo>
                    <a:pt x="7007" y="1280639"/>
                  </a:lnTo>
                  <a:lnTo>
                    <a:pt x="0" y="1237234"/>
                  </a:lnTo>
                  <a:lnTo>
                    <a:pt x="0" y="137413"/>
                  </a:lnTo>
                  <a:close/>
                </a:path>
              </a:pathLst>
            </a:custGeom>
            <a:ln w="25400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374" y="2085594"/>
              <a:ext cx="2316480" cy="10088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06374" y="2085594"/>
              <a:ext cx="2316480" cy="1009015"/>
            </a:xfrm>
            <a:custGeom>
              <a:avLst/>
              <a:gdLst/>
              <a:ahLst/>
              <a:cxnLst/>
              <a:rect l="l" t="t" r="r" b="b"/>
              <a:pathLst>
                <a:path w="2316480" h="1009014">
                  <a:moveTo>
                    <a:pt x="0" y="100837"/>
                  </a:moveTo>
                  <a:lnTo>
                    <a:pt x="7928" y="61614"/>
                  </a:lnTo>
                  <a:lnTo>
                    <a:pt x="29551" y="29559"/>
                  </a:lnTo>
                  <a:lnTo>
                    <a:pt x="61620" y="7933"/>
                  </a:lnTo>
                  <a:lnTo>
                    <a:pt x="100888" y="0"/>
                  </a:lnTo>
                  <a:lnTo>
                    <a:pt x="2215642" y="0"/>
                  </a:lnTo>
                  <a:lnTo>
                    <a:pt x="2254865" y="7933"/>
                  </a:lnTo>
                  <a:lnTo>
                    <a:pt x="2286920" y="29559"/>
                  </a:lnTo>
                  <a:lnTo>
                    <a:pt x="2308546" y="61614"/>
                  </a:lnTo>
                  <a:lnTo>
                    <a:pt x="2316480" y="100837"/>
                  </a:lnTo>
                  <a:lnTo>
                    <a:pt x="2316480" y="908050"/>
                  </a:lnTo>
                  <a:lnTo>
                    <a:pt x="2308546" y="947273"/>
                  </a:lnTo>
                  <a:lnTo>
                    <a:pt x="2286920" y="979328"/>
                  </a:lnTo>
                  <a:lnTo>
                    <a:pt x="2254865" y="1000954"/>
                  </a:lnTo>
                  <a:lnTo>
                    <a:pt x="2215642" y="1008888"/>
                  </a:lnTo>
                  <a:lnTo>
                    <a:pt x="100888" y="1008888"/>
                  </a:lnTo>
                  <a:lnTo>
                    <a:pt x="61620" y="1000954"/>
                  </a:lnTo>
                  <a:lnTo>
                    <a:pt x="29551" y="979328"/>
                  </a:lnTo>
                  <a:lnTo>
                    <a:pt x="7928" y="947273"/>
                  </a:lnTo>
                  <a:lnTo>
                    <a:pt x="0" y="908050"/>
                  </a:lnTo>
                  <a:lnTo>
                    <a:pt x="0" y="10083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6374" y="3277362"/>
              <a:ext cx="2316480" cy="1679575"/>
            </a:xfrm>
            <a:custGeom>
              <a:avLst/>
              <a:gdLst/>
              <a:ahLst/>
              <a:cxnLst/>
              <a:rect l="l" t="t" r="r" b="b"/>
              <a:pathLst>
                <a:path w="2316480" h="1679575">
                  <a:moveTo>
                    <a:pt x="2316480" y="0"/>
                  </a:moveTo>
                  <a:lnTo>
                    <a:pt x="0" y="0"/>
                  </a:lnTo>
                  <a:lnTo>
                    <a:pt x="0" y="1503045"/>
                  </a:lnTo>
                  <a:lnTo>
                    <a:pt x="6299" y="1549934"/>
                  </a:lnTo>
                  <a:lnTo>
                    <a:pt x="24076" y="1592071"/>
                  </a:lnTo>
                  <a:lnTo>
                    <a:pt x="51650" y="1627774"/>
                  </a:lnTo>
                  <a:lnTo>
                    <a:pt x="87340" y="1655360"/>
                  </a:lnTo>
                  <a:lnTo>
                    <a:pt x="129463" y="1673145"/>
                  </a:lnTo>
                  <a:lnTo>
                    <a:pt x="176339" y="1679448"/>
                  </a:lnTo>
                  <a:lnTo>
                    <a:pt x="2140077" y="1679448"/>
                  </a:lnTo>
                  <a:lnTo>
                    <a:pt x="2186966" y="1673145"/>
                  </a:lnTo>
                  <a:lnTo>
                    <a:pt x="2229104" y="1655360"/>
                  </a:lnTo>
                  <a:lnTo>
                    <a:pt x="2264806" y="1627774"/>
                  </a:lnTo>
                  <a:lnTo>
                    <a:pt x="2292392" y="1592071"/>
                  </a:lnTo>
                  <a:lnTo>
                    <a:pt x="2310177" y="1549934"/>
                  </a:lnTo>
                  <a:lnTo>
                    <a:pt x="2316480" y="1503045"/>
                  </a:lnTo>
                  <a:lnTo>
                    <a:pt x="23164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6374" y="3277362"/>
              <a:ext cx="2316480" cy="1679575"/>
            </a:xfrm>
            <a:custGeom>
              <a:avLst/>
              <a:gdLst/>
              <a:ahLst/>
              <a:cxnLst/>
              <a:rect l="l" t="t" r="r" b="b"/>
              <a:pathLst>
                <a:path w="2316480" h="1679575">
                  <a:moveTo>
                    <a:pt x="2140077" y="1679448"/>
                  </a:moveTo>
                  <a:lnTo>
                    <a:pt x="176339" y="1679448"/>
                  </a:lnTo>
                  <a:lnTo>
                    <a:pt x="129463" y="1673145"/>
                  </a:lnTo>
                  <a:lnTo>
                    <a:pt x="87340" y="1655360"/>
                  </a:lnTo>
                  <a:lnTo>
                    <a:pt x="51650" y="1627774"/>
                  </a:lnTo>
                  <a:lnTo>
                    <a:pt x="24076" y="1592071"/>
                  </a:lnTo>
                  <a:lnTo>
                    <a:pt x="6299" y="1549934"/>
                  </a:lnTo>
                  <a:lnTo>
                    <a:pt x="0" y="1503045"/>
                  </a:lnTo>
                  <a:lnTo>
                    <a:pt x="0" y="0"/>
                  </a:lnTo>
                  <a:lnTo>
                    <a:pt x="2316480" y="0"/>
                  </a:lnTo>
                  <a:lnTo>
                    <a:pt x="2316480" y="1503045"/>
                  </a:lnTo>
                  <a:lnTo>
                    <a:pt x="2310177" y="1549934"/>
                  </a:lnTo>
                  <a:lnTo>
                    <a:pt x="2292392" y="1592071"/>
                  </a:lnTo>
                  <a:lnTo>
                    <a:pt x="2264806" y="1627774"/>
                  </a:lnTo>
                  <a:lnTo>
                    <a:pt x="2229104" y="1655360"/>
                  </a:lnTo>
                  <a:lnTo>
                    <a:pt x="2186966" y="1673145"/>
                  </a:lnTo>
                  <a:lnTo>
                    <a:pt x="2140077" y="167944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48639" y="3276726"/>
            <a:ext cx="1830705" cy="147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8290" marR="283845" indent="1270" algn="ctr">
              <a:lnSpc>
                <a:spcPct val="127000"/>
              </a:lnSpc>
              <a:spcBef>
                <a:spcPts val="105"/>
              </a:spcBef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impact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Lead and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suport Global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5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matter</a:t>
            </a:r>
            <a:r>
              <a:rPr sz="15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(voice,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life)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Images:</a:t>
            </a:r>
            <a:r>
              <a:rPr sz="15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sport,</a:t>
            </a:r>
            <a:r>
              <a:rPr sz="15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10" dirty="0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41801" y="2072894"/>
            <a:ext cx="2341880" cy="2896870"/>
            <a:chOff x="3241801" y="2072894"/>
            <a:chExt cx="2341880" cy="289687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4501" y="2085594"/>
              <a:ext cx="2316479" cy="10088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54501" y="2085594"/>
              <a:ext cx="2316480" cy="1009015"/>
            </a:xfrm>
            <a:custGeom>
              <a:avLst/>
              <a:gdLst/>
              <a:ahLst/>
              <a:cxnLst/>
              <a:rect l="l" t="t" r="r" b="b"/>
              <a:pathLst>
                <a:path w="2316479" h="1009014">
                  <a:moveTo>
                    <a:pt x="0" y="100837"/>
                  </a:moveTo>
                  <a:lnTo>
                    <a:pt x="7933" y="61614"/>
                  </a:lnTo>
                  <a:lnTo>
                    <a:pt x="29559" y="29559"/>
                  </a:lnTo>
                  <a:lnTo>
                    <a:pt x="61614" y="7933"/>
                  </a:lnTo>
                  <a:lnTo>
                    <a:pt x="100837" y="0"/>
                  </a:lnTo>
                  <a:lnTo>
                    <a:pt x="2215642" y="0"/>
                  </a:lnTo>
                  <a:lnTo>
                    <a:pt x="2254865" y="7933"/>
                  </a:lnTo>
                  <a:lnTo>
                    <a:pt x="2286920" y="29559"/>
                  </a:lnTo>
                  <a:lnTo>
                    <a:pt x="2308546" y="61614"/>
                  </a:lnTo>
                  <a:lnTo>
                    <a:pt x="2316480" y="100837"/>
                  </a:lnTo>
                  <a:lnTo>
                    <a:pt x="2316480" y="908050"/>
                  </a:lnTo>
                  <a:lnTo>
                    <a:pt x="2308546" y="947273"/>
                  </a:lnTo>
                  <a:lnTo>
                    <a:pt x="2286920" y="979328"/>
                  </a:lnTo>
                  <a:lnTo>
                    <a:pt x="2254865" y="1000954"/>
                  </a:lnTo>
                  <a:lnTo>
                    <a:pt x="2215642" y="1008888"/>
                  </a:lnTo>
                  <a:lnTo>
                    <a:pt x="100837" y="1008888"/>
                  </a:lnTo>
                  <a:lnTo>
                    <a:pt x="61614" y="1000954"/>
                  </a:lnTo>
                  <a:lnTo>
                    <a:pt x="29559" y="979328"/>
                  </a:lnTo>
                  <a:lnTo>
                    <a:pt x="7933" y="947273"/>
                  </a:lnTo>
                  <a:lnTo>
                    <a:pt x="0" y="908050"/>
                  </a:lnTo>
                  <a:lnTo>
                    <a:pt x="0" y="10083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54501" y="3277361"/>
              <a:ext cx="2316480" cy="1679575"/>
            </a:xfrm>
            <a:custGeom>
              <a:avLst/>
              <a:gdLst/>
              <a:ahLst/>
              <a:cxnLst/>
              <a:rect l="l" t="t" r="r" b="b"/>
              <a:pathLst>
                <a:path w="2316479" h="1679575">
                  <a:moveTo>
                    <a:pt x="2316480" y="0"/>
                  </a:moveTo>
                  <a:lnTo>
                    <a:pt x="0" y="0"/>
                  </a:lnTo>
                  <a:lnTo>
                    <a:pt x="0" y="1503045"/>
                  </a:lnTo>
                  <a:lnTo>
                    <a:pt x="6302" y="1549934"/>
                  </a:lnTo>
                  <a:lnTo>
                    <a:pt x="24087" y="1592071"/>
                  </a:lnTo>
                  <a:lnTo>
                    <a:pt x="51673" y="1627774"/>
                  </a:lnTo>
                  <a:lnTo>
                    <a:pt x="87376" y="1655360"/>
                  </a:lnTo>
                  <a:lnTo>
                    <a:pt x="129513" y="1673145"/>
                  </a:lnTo>
                  <a:lnTo>
                    <a:pt x="176402" y="1679448"/>
                  </a:lnTo>
                  <a:lnTo>
                    <a:pt x="2140077" y="1679448"/>
                  </a:lnTo>
                  <a:lnTo>
                    <a:pt x="2186966" y="1673145"/>
                  </a:lnTo>
                  <a:lnTo>
                    <a:pt x="2229104" y="1655360"/>
                  </a:lnTo>
                  <a:lnTo>
                    <a:pt x="2264806" y="1627774"/>
                  </a:lnTo>
                  <a:lnTo>
                    <a:pt x="2292392" y="1592071"/>
                  </a:lnTo>
                  <a:lnTo>
                    <a:pt x="2310177" y="1549934"/>
                  </a:lnTo>
                  <a:lnTo>
                    <a:pt x="2316480" y="1503045"/>
                  </a:lnTo>
                  <a:lnTo>
                    <a:pt x="23164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54501" y="3277361"/>
              <a:ext cx="2316480" cy="1679575"/>
            </a:xfrm>
            <a:custGeom>
              <a:avLst/>
              <a:gdLst/>
              <a:ahLst/>
              <a:cxnLst/>
              <a:rect l="l" t="t" r="r" b="b"/>
              <a:pathLst>
                <a:path w="2316479" h="1679575">
                  <a:moveTo>
                    <a:pt x="2140077" y="1679448"/>
                  </a:moveTo>
                  <a:lnTo>
                    <a:pt x="176402" y="1679448"/>
                  </a:lnTo>
                  <a:lnTo>
                    <a:pt x="129513" y="1673145"/>
                  </a:lnTo>
                  <a:lnTo>
                    <a:pt x="87376" y="1655360"/>
                  </a:lnTo>
                  <a:lnTo>
                    <a:pt x="51673" y="1627774"/>
                  </a:lnTo>
                  <a:lnTo>
                    <a:pt x="24087" y="1592071"/>
                  </a:lnTo>
                  <a:lnTo>
                    <a:pt x="6302" y="1549934"/>
                  </a:lnTo>
                  <a:lnTo>
                    <a:pt x="0" y="1503045"/>
                  </a:lnTo>
                  <a:lnTo>
                    <a:pt x="0" y="0"/>
                  </a:lnTo>
                  <a:lnTo>
                    <a:pt x="2316480" y="0"/>
                  </a:lnTo>
                  <a:lnTo>
                    <a:pt x="2316480" y="1503045"/>
                  </a:lnTo>
                  <a:lnTo>
                    <a:pt x="2310177" y="1549934"/>
                  </a:lnTo>
                  <a:lnTo>
                    <a:pt x="2292392" y="1592071"/>
                  </a:lnTo>
                  <a:lnTo>
                    <a:pt x="2264806" y="1627774"/>
                  </a:lnTo>
                  <a:lnTo>
                    <a:pt x="2229104" y="1655360"/>
                  </a:lnTo>
                  <a:lnTo>
                    <a:pt x="2186966" y="1673145"/>
                  </a:lnTo>
                  <a:lnTo>
                    <a:pt x="2140077" y="167944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55238" y="3276726"/>
            <a:ext cx="1713230" cy="147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0690" marR="434975" algn="ctr">
              <a:lnSpc>
                <a:spcPct val="127099"/>
              </a:lnSpc>
              <a:spcBef>
                <a:spcPts val="105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Innovation Learning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Fun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sz="15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stories,</a:t>
            </a:r>
            <a:r>
              <a:rPr sz="15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2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789929" y="2072894"/>
            <a:ext cx="2341880" cy="2896870"/>
            <a:chOff x="5789929" y="2072894"/>
            <a:chExt cx="2341880" cy="289687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2629" y="2085594"/>
              <a:ext cx="2316479" cy="100888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802629" y="2085594"/>
              <a:ext cx="2316480" cy="1009015"/>
            </a:xfrm>
            <a:custGeom>
              <a:avLst/>
              <a:gdLst/>
              <a:ahLst/>
              <a:cxnLst/>
              <a:rect l="l" t="t" r="r" b="b"/>
              <a:pathLst>
                <a:path w="2316479" h="1009014">
                  <a:moveTo>
                    <a:pt x="0" y="100837"/>
                  </a:moveTo>
                  <a:lnTo>
                    <a:pt x="7933" y="61614"/>
                  </a:lnTo>
                  <a:lnTo>
                    <a:pt x="29559" y="29559"/>
                  </a:lnTo>
                  <a:lnTo>
                    <a:pt x="61614" y="7933"/>
                  </a:lnTo>
                  <a:lnTo>
                    <a:pt x="100837" y="0"/>
                  </a:lnTo>
                  <a:lnTo>
                    <a:pt x="2215642" y="0"/>
                  </a:lnTo>
                  <a:lnTo>
                    <a:pt x="2254865" y="7933"/>
                  </a:lnTo>
                  <a:lnTo>
                    <a:pt x="2286920" y="29559"/>
                  </a:lnTo>
                  <a:lnTo>
                    <a:pt x="2308546" y="61614"/>
                  </a:lnTo>
                  <a:lnTo>
                    <a:pt x="2316479" y="100837"/>
                  </a:lnTo>
                  <a:lnTo>
                    <a:pt x="2316479" y="908050"/>
                  </a:lnTo>
                  <a:lnTo>
                    <a:pt x="2308546" y="947273"/>
                  </a:lnTo>
                  <a:lnTo>
                    <a:pt x="2286920" y="979328"/>
                  </a:lnTo>
                  <a:lnTo>
                    <a:pt x="2254865" y="1000954"/>
                  </a:lnTo>
                  <a:lnTo>
                    <a:pt x="2215642" y="1008888"/>
                  </a:lnTo>
                  <a:lnTo>
                    <a:pt x="100837" y="1008888"/>
                  </a:lnTo>
                  <a:lnTo>
                    <a:pt x="61614" y="1000954"/>
                  </a:lnTo>
                  <a:lnTo>
                    <a:pt x="29559" y="979328"/>
                  </a:lnTo>
                  <a:lnTo>
                    <a:pt x="7933" y="947273"/>
                  </a:lnTo>
                  <a:lnTo>
                    <a:pt x="0" y="908050"/>
                  </a:lnTo>
                  <a:lnTo>
                    <a:pt x="0" y="10083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02629" y="3277361"/>
              <a:ext cx="2316480" cy="1679575"/>
            </a:xfrm>
            <a:custGeom>
              <a:avLst/>
              <a:gdLst/>
              <a:ahLst/>
              <a:cxnLst/>
              <a:rect l="l" t="t" r="r" b="b"/>
              <a:pathLst>
                <a:path w="2316479" h="1679575">
                  <a:moveTo>
                    <a:pt x="2316479" y="0"/>
                  </a:moveTo>
                  <a:lnTo>
                    <a:pt x="0" y="0"/>
                  </a:lnTo>
                  <a:lnTo>
                    <a:pt x="0" y="1503045"/>
                  </a:lnTo>
                  <a:lnTo>
                    <a:pt x="6302" y="1549934"/>
                  </a:lnTo>
                  <a:lnTo>
                    <a:pt x="24087" y="1592071"/>
                  </a:lnTo>
                  <a:lnTo>
                    <a:pt x="51673" y="1627774"/>
                  </a:lnTo>
                  <a:lnTo>
                    <a:pt x="87375" y="1655360"/>
                  </a:lnTo>
                  <a:lnTo>
                    <a:pt x="129513" y="1673145"/>
                  </a:lnTo>
                  <a:lnTo>
                    <a:pt x="176403" y="1679448"/>
                  </a:lnTo>
                  <a:lnTo>
                    <a:pt x="2140077" y="1679448"/>
                  </a:lnTo>
                  <a:lnTo>
                    <a:pt x="2186966" y="1673145"/>
                  </a:lnTo>
                  <a:lnTo>
                    <a:pt x="2229104" y="1655360"/>
                  </a:lnTo>
                  <a:lnTo>
                    <a:pt x="2264806" y="1627774"/>
                  </a:lnTo>
                  <a:lnTo>
                    <a:pt x="2292392" y="1592071"/>
                  </a:lnTo>
                  <a:lnTo>
                    <a:pt x="2310177" y="1549934"/>
                  </a:lnTo>
                  <a:lnTo>
                    <a:pt x="2316479" y="1503045"/>
                  </a:lnTo>
                  <a:lnTo>
                    <a:pt x="23164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02629" y="3277361"/>
              <a:ext cx="2316480" cy="1679575"/>
            </a:xfrm>
            <a:custGeom>
              <a:avLst/>
              <a:gdLst/>
              <a:ahLst/>
              <a:cxnLst/>
              <a:rect l="l" t="t" r="r" b="b"/>
              <a:pathLst>
                <a:path w="2316479" h="1679575">
                  <a:moveTo>
                    <a:pt x="2140077" y="1679448"/>
                  </a:moveTo>
                  <a:lnTo>
                    <a:pt x="176403" y="1679448"/>
                  </a:lnTo>
                  <a:lnTo>
                    <a:pt x="129513" y="1673145"/>
                  </a:lnTo>
                  <a:lnTo>
                    <a:pt x="87375" y="1655360"/>
                  </a:lnTo>
                  <a:lnTo>
                    <a:pt x="51673" y="1627774"/>
                  </a:lnTo>
                  <a:lnTo>
                    <a:pt x="24087" y="1592071"/>
                  </a:lnTo>
                  <a:lnTo>
                    <a:pt x="6302" y="1549934"/>
                  </a:lnTo>
                  <a:lnTo>
                    <a:pt x="0" y="1503045"/>
                  </a:lnTo>
                  <a:lnTo>
                    <a:pt x="0" y="0"/>
                  </a:lnTo>
                  <a:lnTo>
                    <a:pt x="2316479" y="0"/>
                  </a:lnTo>
                  <a:lnTo>
                    <a:pt x="2316479" y="1503045"/>
                  </a:lnTo>
                  <a:lnTo>
                    <a:pt x="2310177" y="1549934"/>
                  </a:lnTo>
                  <a:lnTo>
                    <a:pt x="2292392" y="1592071"/>
                  </a:lnTo>
                  <a:lnTo>
                    <a:pt x="2264806" y="1627774"/>
                  </a:lnTo>
                  <a:lnTo>
                    <a:pt x="2229104" y="1655360"/>
                  </a:lnTo>
                  <a:lnTo>
                    <a:pt x="2186966" y="1673145"/>
                  </a:lnTo>
                  <a:lnTo>
                    <a:pt x="2140077" y="167944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596253" y="3276726"/>
            <a:ext cx="731520" cy="1188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lnSpc>
                <a:spcPct val="127099"/>
              </a:lnSpc>
              <a:spcBef>
                <a:spcPts val="105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Glamour Impact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Cool </a:t>
            </a:r>
            <a:r>
              <a:rPr sz="1500" i="1" dirty="0">
                <a:solidFill>
                  <a:srgbClr val="FFFFFF"/>
                </a:solidFill>
                <a:latin typeface="Calibri"/>
                <a:cs typeface="Calibri"/>
              </a:rPr>
              <a:t>Rock</a:t>
            </a:r>
            <a:r>
              <a:rPr sz="15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i="1" spc="-20" dirty="0">
                <a:solidFill>
                  <a:srgbClr val="FFFFFF"/>
                </a:solidFill>
                <a:latin typeface="Calibri"/>
                <a:cs typeface="Calibri"/>
              </a:rPr>
              <a:t>star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77656" y="5540571"/>
            <a:ext cx="304800" cy="297872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9770039-8E98-EBDA-65B5-7BCC77C0C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14450" y="381000"/>
            <a:ext cx="6515100" cy="127078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base" hangingPunct="1">
              <a:spcAft>
                <a:spcPct val="0"/>
              </a:spcAft>
            </a:pPr>
            <a:r>
              <a:rPr altLang="zh-CN" cap="none" dirty="0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EMPLOYERS OF CHOICE</a:t>
            </a:r>
            <a:endParaRPr lang="en-AU" altLang="zh-CN" sz="2700" dirty="0">
              <a:solidFill>
                <a:schemeClr val="accent2"/>
              </a:solidFill>
              <a:latin typeface="Helvetica Neue" panose="02000503000000020004" pitchFamily="2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98B65721-4C31-9F4B-9D8A-AB22DEC11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335" y="1371601"/>
            <a:ext cx="8099854" cy="4194161"/>
          </a:xfrm>
        </p:spPr>
        <p:txBody>
          <a:bodyPr/>
          <a:lstStyle/>
          <a:p>
            <a:pPr marL="285750" indent="-285750" eaLnBrk="1" hangingPunct="1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‘</a:t>
            </a: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War for talent</a:t>
            </a:r>
            <a:r>
              <a:rPr lang="zh-CN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’ </a:t>
            </a:r>
            <a:r>
              <a:rPr lang="en-US" altLang="zh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spawned a push for </a:t>
            </a:r>
            <a:r>
              <a:rPr lang="en-US" altLang="zh-CN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organisations</a:t>
            </a:r>
            <a:r>
              <a:rPr lang="en-US" altLang="zh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become ‘employers of choice’.</a:t>
            </a:r>
          </a:p>
          <a:p>
            <a:pPr marL="342900" indent="-342900" eaLnBrk="1" hangingPunct="1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Strategic views of employers of choice will vary between the attitude and values held by different generations 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Best employer awards:</a:t>
            </a:r>
          </a:p>
          <a:p>
            <a:pPr marL="599400">
              <a:lnSpc>
                <a:spcPct val="125000"/>
              </a:lnSpc>
              <a:defRPr/>
            </a:pPr>
            <a:r>
              <a:rPr lang="en-US" altLang="zh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</a:t>
            </a:r>
            <a:r>
              <a:rPr lang="zh-CN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zh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awareness that getting credentials right result in higher rates of attraction and retention.</a:t>
            </a:r>
          </a:p>
          <a:p>
            <a:pPr marL="599400">
              <a:lnSpc>
                <a:spcPct val="125000"/>
              </a:lnSpc>
              <a:defRPr/>
            </a:pP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 recognises both </a:t>
            </a:r>
            <a:r>
              <a:rPr lang="en-US" alt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organisations’</a:t>
            </a:r>
            <a:r>
              <a:rPr lang="en-US" alt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outstanding HR achievements and their attractiveness for recruits.</a:t>
            </a:r>
          </a:p>
          <a:p>
            <a:pPr marL="599400">
              <a:lnSpc>
                <a:spcPct val="125000"/>
              </a:lnSpc>
              <a:defRPr/>
            </a:pPr>
            <a:r>
              <a:rPr lang="en-US" altLang="zh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 investing in creating their ‘brand image’.</a:t>
            </a:r>
          </a:p>
          <a:p>
            <a:pPr marL="599400">
              <a:lnSpc>
                <a:spcPct val="125000"/>
              </a:lnSpc>
              <a:defRPr/>
            </a:pPr>
            <a:r>
              <a:rPr lang="en-US" altLang="zh-CN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 promoting a range of benefits to attract the ‘best’.</a:t>
            </a:r>
            <a:endParaRPr lang="en-US" alt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5860" y="379933"/>
            <a:ext cx="5274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Realistic</a:t>
            </a:r>
            <a:r>
              <a:rPr sz="4000" spc="-150" dirty="0"/>
              <a:t> </a:t>
            </a:r>
            <a:r>
              <a:rPr sz="4000" dirty="0"/>
              <a:t>job</a:t>
            </a:r>
            <a:r>
              <a:rPr sz="4000" spc="-160" dirty="0"/>
              <a:t> </a:t>
            </a:r>
            <a:r>
              <a:rPr sz="4000" spc="-10" dirty="0"/>
              <a:t>preview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273555"/>
            <a:ext cx="3608070" cy="4251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dirty="0">
                <a:solidFill>
                  <a:srgbClr val="1F487C"/>
                </a:solidFill>
                <a:latin typeface="Verdana"/>
                <a:cs typeface="Verdana"/>
              </a:rPr>
              <a:t>Realistic job</a:t>
            </a:r>
            <a:r>
              <a:rPr sz="2400" b="1" spc="-2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1F487C"/>
                </a:solidFill>
                <a:latin typeface="Verdana"/>
                <a:cs typeface="Verdana"/>
              </a:rPr>
              <a:t>preview</a:t>
            </a:r>
            <a:endParaRPr sz="2400">
              <a:latin typeface="Verdana"/>
              <a:cs typeface="Verdana"/>
            </a:endParaRPr>
          </a:p>
          <a:p>
            <a:pPr marL="12700" marR="22225">
              <a:lnSpc>
                <a:spcPct val="90000"/>
              </a:lnSpc>
              <a:spcBef>
                <a:spcPts val="145"/>
              </a:spcBef>
            </a:pP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– </a:t>
            </a:r>
            <a:r>
              <a:rPr sz="2400" spc="-10" dirty="0">
                <a:solidFill>
                  <a:srgbClr val="1F487C"/>
                </a:solidFill>
                <a:latin typeface="Verdana"/>
                <a:cs typeface="Verdana"/>
              </a:rPr>
              <a:t>background </a:t>
            </a: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information</a:t>
            </a:r>
            <a:r>
              <a:rPr sz="2400" spc="5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about </a:t>
            </a:r>
            <a:r>
              <a:rPr sz="2400" spc="-25" dirty="0">
                <a:solidFill>
                  <a:srgbClr val="1F487C"/>
                </a:solidFill>
                <a:latin typeface="Verdana"/>
                <a:cs typeface="Verdana"/>
              </a:rPr>
              <a:t>job’s </a:t>
            </a: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positive</a:t>
            </a:r>
            <a:r>
              <a:rPr sz="2400" spc="-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and</a:t>
            </a:r>
            <a:r>
              <a:rPr sz="2400" spc="-2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Verdana"/>
                <a:cs typeface="Verdana"/>
              </a:rPr>
              <a:t>negative qualities.</a:t>
            </a:r>
            <a:endParaRPr sz="2400">
              <a:latin typeface="Verdana"/>
              <a:cs typeface="Verdana"/>
            </a:endParaRPr>
          </a:p>
          <a:p>
            <a:pPr marL="12700" marR="41910">
              <a:lnSpc>
                <a:spcPts val="2590"/>
              </a:lnSpc>
              <a:spcBef>
                <a:spcPts val="2335"/>
              </a:spcBef>
            </a:pP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Help to</a:t>
            </a:r>
            <a:r>
              <a:rPr sz="2400" spc="-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understand </a:t>
            </a:r>
            <a:r>
              <a:rPr sz="2400" spc="-25" dirty="0">
                <a:solidFill>
                  <a:srgbClr val="1F487C"/>
                </a:solidFill>
                <a:latin typeface="Verdana"/>
                <a:cs typeface="Verdana"/>
              </a:rPr>
              <a:t>the </a:t>
            </a: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culture</a:t>
            </a:r>
            <a:r>
              <a:rPr sz="2400" spc="2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1F487C"/>
                </a:solidFill>
                <a:latin typeface="Verdana"/>
                <a:cs typeface="Verdana"/>
              </a:rPr>
              <a:t>and </a:t>
            </a:r>
            <a:r>
              <a:rPr sz="2400" spc="-10" dirty="0">
                <a:solidFill>
                  <a:srgbClr val="1F487C"/>
                </a:solidFill>
                <a:latin typeface="Verdana"/>
                <a:cs typeface="Verdana"/>
              </a:rPr>
              <a:t>requirements.</a:t>
            </a:r>
            <a:endParaRPr sz="2400">
              <a:latin typeface="Verdana"/>
              <a:cs typeface="Verdana"/>
            </a:endParaRPr>
          </a:p>
          <a:p>
            <a:pPr marL="12700" marR="667385" algn="just">
              <a:lnSpc>
                <a:spcPct val="87700"/>
              </a:lnSpc>
              <a:spcBef>
                <a:spcPts val="2335"/>
              </a:spcBef>
            </a:pP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Videos,</a:t>
            </a:r>
            <a:r>
              <a:rPr sz="2400" spc="-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Verdana"/>
                <a:cs typeface="Verdana"/>
              </a:rPr>
              <a:t>interactive </a:t>
            </a: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online</a:t>
            </a:r>
            <a:r>
              <a:rPr sz="2400" spc="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quizzes,</a:t>
            </a:r>
            <a:r>
              <a:rPr sz="2400" spc="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1F487C"/>
                </a:solidFill>
                <a:latin typeface="Verdana"/>
                <a:cs typeface="Verdana"/>
              </a:rPr>
              <a:t>site </a:t>
            </a:r>
            <a:r>
              <a:rPr sz="2400" spc="-10" dirty="0">
                <a:solidFill>
                  <a:srgbClr val="1F487C"/>
                </a:solidFill>
                <a:latin typeface="Verdana"/>
                <a:cs typeface="Verdana"/>
              </a:rPr>
              <a:t>visits.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4252" y="1508760"/>
            <a:ext cx="3505200" cy="391058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371968" y="5445378"/>
            <a:ext cx="12172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C4BC96"/>
                </a:solidFill>
                <a:latin typeface="Calibri"/>
                <a:cs typeface="Calibri"/>
              </a:rPr>
              <a:t>Image:</a:t>
            </a:r>
            <a:r>
              <a:rPr sz="900" i="1" spc="-30" dirty="0">
                <a:solidFill>
                  <a:srgbClr val="C4BC96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C4BC96"/>
                </a:solidFill>
                <a:latin typeface="Calibri"/>
                <a:cs typeface="Calibri"/>
              </a:rPr>
              <a:t>cottonbro@Pexels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7656" y="5540571"/>
            <a:ext cx="304800" cy="29787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9282" y="379933"/>
            <a:ext cx="2349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Selection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002535"/>
            <a:ext cx="4094988" cy="27355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80058" y="3164077"/>
            <a:ext cx="1602740" cy="950594"/>
            <a:chOff x="1480058" y="3164077"/>
            <a:chExt cx="1602740" cy="950594"/>
          </a:xfrm>
        </p:grpSpPr>
        <p:sp>
          <p:nvSpPr>
            <p:cNvPr id="5" name="object 5"/>
            <p:cNvSpPr/>
            <p:nvPr/>
          </p:nvSpPr>
          <p:spPr>
            <a:xfrm>
              <a:off x="1492758" y="3176777"/>
              <a:ext cx="1577340" cy="925194"/>
            </a:xfrm>
            <a:custGeom>
              <a:avLst/>
              <a:gdLst/>
              <a:ahLst/>
              <a:cxnLst/>
              <a:rect l="l" t="t" r="r" b="b"/>
              <a:pathLst>
                <a:path w="1577339" h="925195">
                  <a:moveTo>
                    <a:pt x="788669" y="0"/>
                  </a:moveTo>
                  <a:lnTo>
                    <a:pt x="545718" y="183261"/>
                  </a:lnTo>
                  <a:lnTo>
                    <a:pt x="156209" y="183261"/>
                  </a:lnTo>
                  <a:lnTo>
                    <a:pt x="242950" y="411734"/>
                  </a:lnTo>
                  <a:lnTo>
                    <a:pt x="0" y="594868"/>
                  </a:lnTo>
                  <a:lnTo>
                    <a:pt x="351028" y="696595"/>
                  </a:lnTo>
                  <a:lnTo>
                    <a:pt x="437641" y="925068"/>
                  </a:lnTo>
                  <a:lnTo>
                    <a:pt x="788669" y="823341"/>
                  </a:lnTo>
                  <a:lnTo>
                    <a:pt x="1139698" y="925068"/>
                  </a:lnTo>
                  <a:lnTo>
                    <a:pt x="1226311" y="696595"/>
                  </a:lnTo>
                  <a:lnTo>
                    <a:pt x="1577340" y="594868"/>
                  </a:lnTo>
                  <a:lnTo>
                    <a:pt x="1334389" y="411734"/>
                  </a:lnTo>
                  <a:lnTo>
                    <a:pt x="1421130" y="183261"/>
                  </a:lnTo>
                  <a:lnTo>
                    <a:pt x="1031621" y="183261"/>
                  </a:lnTo>
                  <a:lnTo>
                    <a:pt x="78866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2758" y="3176777"/>
              <a:ext cx="1577340" cy="925194"/>
            </a:xfrm>
            <a:custGeom>
              <a:avLst/>
              <a:gdLst/>
              <a:ahLst/>
              <a:cxnLst/>
              <a:rect l="l" t="t" r="r" b="b"/>
              <a:pathLst>
                <a:path w="1577339" h="925195">
                  <a:moveTo>
                    <a:pt x="0" y="594868"/>
                  </a:moveTo>
                  <a:lnTo>
                    <a:pt x="242950" y="411734"/>
                  </a:lnTo>
                  <a:lnTo>
                    <a:pt x="156209" y="183261"/>
                  </a:lnTo>
                  <a:lnTo>
                    <a:pt x="545718" y="183261"/>
                  </a:lnTo>
                  <a:lnTo>
                    <a:pt x="788669" y="0"/>
                  </a:lnTo>
                  <a:lnTo>
                    <a:pt x="1031621" y="183261"/>
                  </a:lnTo>
                  <a:lnTo>
                    <a:pt x="1421130" y="183261"/>
                  </a:lnTo>
                  <a:lnTo>
                    <a:pt x="1334389" y="411734"/>
                  </a:lnTo>
                  <a:lnTo>
                    <a:pt x="1577340" y="594868"/>
                  </a:lnTo>
                  <a:lnTo>
                    <a:pt x="1226311" y="696595"/>
                  </a:lnTo>
                  <a:lnTo>
                    <a:pt x="1139698" y="925068"/>
                  </a:lnTo>
                  <a:lnTo>
                    <a:pt x="788669" y="823341"/>
                  </a:lnTo>
                  <a:lnTo>
                    <a:pt x="437641" y="925068"/>
                  </a:lnTo>
                  <a:lnTo>
                    <a:pt x="351028" y="696595"/>
                  </a:lnTo>
                  <a:lnTo>
                    <a:pt x="0" y="59486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5940" y="1268983"/>
            <a:ext cx="3170555" cy="446532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15"/>
              </a:spcBef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  <a:tab pos="1301750" algn="l"/>
              </a:tabLst>
            </a:pPr>
            <a:r>
              <a:rPr sz="2600" b="1" spc="-25" dirty="0">
                <a:solidFill>
                  <a:srgbClr val="375F92"/>
                </a:solidFill>
                <a:latin typeface="Verdana"/>
                <a:cs typeface="Verdana"/>
              </a:rPr>
              <a:t>Aim</a:t>
            </a:r>
            <a:r>
              <a:rPr sz="2600" b="1" dirty="0">
                <a:solidFill>
                  <a:srgbClr val="375F92"/>
                </a:solidFill>
                <a:latin typeface="Verdana"/>
                <a:cs typeface="Verdana"/>
              </a:rPr>
              <a:t>	</a:t>
            </a:r>
            <a:r>
              <a:rPr sz="2600" dirty="0">
                <a:solidFill>
                  <a:srgbClr val="375F92"/>
                </a:solidFill>
                <a:latin typeface="Verdana"/>
                <a:cs typeface="Verdana"/>
              </a:rPr>
              <a:t>-</a:t>
            </a:r>
            <a:r>
              <a:rPr sz="2600" spc="-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375F92"/>
                </a:solidFill>
                <a:latin typeface="Verdana"/>
                <a:cs typeface="Verdana"/>
              </a:rPr>
              <a:t>to</a:t>
            </a:r>
            <a:r>
              <a:rPr sz="2600" spc="-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600" spc="-10" dirty="0">
                <a:solidFill>
                  <a:srgbClr val="375F92"/>
                </a:solidFill>
                <a:latin typeface="Verdana"/>
                <a:cs typeface="Verdana"/>
              </a:rPr>
              <a:t>predict </a:t>
            </a:r>
            <a:r>
              <a:rPr sz="2600" dirty="0">
                <a:solidFill>
                  <a:srgbClr val="375F92"/>
                </a:solidFill>
                <a:latin typeface="Verdana"/>
                <a:cs typeface="Verdana"/>
              </a:rPr>
              <a:t>aplicant’s</a:t>
            </a:r>
            <a:r>
              <a:rPr sz="2600" spc="-10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600" spc="-25" dirty="0">
                <a:solidFill>
                  <a:srgbClr val="375F92"/>
                </a:solidFill>
                <a:latin typeface="Verdana"/>
                <a:cs typeface="Verdana"/>
              </a:rPr>
              <a:t>job </a:t>
            </a:r>
            <a:r>
              <a:rPr sz="2600" spc="-10" dirty="0">
                <a:solidFill>
                  <a:srgbClr val="375F92"/>
                </a:solidFill>
                <a:latin typeface="Verdana"/>
                <a:cs typeface="Verdana"/>
              </a:rPr>
              <a:t>performance capacity</a:t>
            </a: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E3B757"/>
              </a:buClr>
              <a:buFont typeface="Arial"/>
              <a:buChar char="•"/>
            </a:pPr>
            <a:endParaRPr sz="3100">
              <a:latin typeface="Verdana"/>
              <a:cs typeface="Verdana"/>
            </a:endParaRPr>
          </a:p>
          <a:p>
            <a:pPr marL="385445" algn="ctr">
              <a:lnSpc>
                <a:spcPct val="100000"/>
              </a:lnSpc>
              <a:spcBef>
                <a:spcPts val="2030"/>
              </a:spcBef>
            </a:pPr>
            <a:r>
              <a:rPr sz="2100" b="1" spc="-25" dirty="0">
                <a:latin typeface="Lucida Sans"/>
                <a:cs typeface="Lucida Sans"/>
              </a:rPr>
              <a:t>FIT</a:t>
            </a:r>
            <a:endParaRPr sz="21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sz="27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Lucida Sans"/>
              <a:cs typeface="Lucida Sans"/>
            </a:endParaRPr>
          </a:p>
          <a:p>
            <a:pPr marL="355600" indent="-342900">
              <a:lnSpc>
                <a:spcPct val="100000"/>
              </a:lnSpc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375F92"/>
                </a:solidFill>
                <a:latin typeface="Verdana"/>
                <a:cs typeface="Verdana"/>
              </a:rPr>
              <a:t>Person</a:t>
            </a:r>
            <a:r>
              <a:rPr sz="2600" spc="-7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375F92"/>
                </a:solidFill>
                <a:latin typeface="Verdana"/>
                <a:cs typeface="Verdana"/>
              </a:rPr>
              <a:t>–</a:t>
            </a:r>
            <a:r>
              <a:rPr sz="2600" spc="-25" dirty="0">
                <a:solidFill>
                  <a:srgbClr val="375F92"/>
                </a:solidFill>
                <a:latin typeface="Verdana"/>
                <a:cs typeface="Verdana"/>
              </a:rPr>
              <a:t> job</a:t>
            </a:r>
            <a:endParaRPr sz="2600">
              <a:latin typeface="Verdana"/>
              <a:cs typeface="Verdana"/>
            </a:endParaRPr>
          </a:p>
          <a:p>
            <a:pPr marL="355600" marR="753745" indent="-342900">
              <a:lnSpc>
                <a:spcPts val="2810"/>
              </a:lnSpc>
              <a:spcBef>
                <a:spcPts val="665"/>
              </a:spcBef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375F92"/>
                </a:solidFill>
                <a:latin typeface="Verdana"/>
                <a:cs typeface="Verdana"/>
              </a:rPr>
              <a:t>Person</a:t>
            </a:r>
            <a:r>
              <a:rPr sz="2600" spc="-9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600" spc="-50" dirty="0">
                <a:solidFill>
                  <a:srgbClr val="375F92"/>
                </a:solidFill>
                <a:latin typeface="Verdana"/>
                <a:cs typeface="Verdana"/>
              </a:rPr>
              <a:t>- </a:t>
            </a:r>
            <a:r>
              <a:rPr sz="2600" spc="-10" dirty="0">
                <a:solidFill>
                  <a:srgbClr val="375F92"/>
                </a:solidFill>
                <a:latin typeface="Verdana"/>
                <a:cs typeface="Verdana"/>
              </a:rPr>
              <a:t>organisation</a:t>
            </a:r>
            <a:endParaRPr sz="26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7656" y="5540571"/>
            <a:ext cx="304800" cy="29787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1808" y="171068"/>
            <a:ext cx="4469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Selection</a:t>
            </a:r>
            <a:r>
              <a:rPr sz="4000" spc="-150" dirty="0"/>
              <a:t> </a:t>
            </a:r>
            <a:r>
              <a:rPr sz="4000" spc="-10" dirty="0"/>
              <a:t>process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097023"/>
            <a:ext cx="8839200" cy="26639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25767" y="5177154"/>
            <a:ext cx="17151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latin typeface="Calibri"/>
                <a:cs typeface="Calibri"/>
              </a:rPr>
              <a:t>Noe</a:t>
            </a:r>
            <a:r>
              <a:rPr sz="1050" i="1" spc="-25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et</a:t>
            </a:r>
            <a:r>
              <a:rPr sz="1050" i="1" spc="-1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al.</a:t>
            </a:r>
            <a:r>
              <a:rPr sz="1050" i="1" spc="-2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(2017)</a:t>
            </a:r>
            <a:r>
              <a:rPr sz="1050" i="1" spc="-4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Fig.</a:t>
            </a:r>
            <a:r>
              <a:rPr sz="1050" i="1" spc="-5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6.1</a:t>
            </a:r>
            <a:r>
              <a:rPr sz="1050" i="1" spc="-5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p.</a:t>
            </a:r>
            <a:r>
              <a:rPr sz="1050" i="1" spc="-15" dirty="0">
                <a:latin typeface="Calibri"/>
                <a:cs typeface="Calibri"/>
              </a:rPr>
              <a:t> </a:t>
            </a:r>
            <a:r>
              <a:rPr sz="1050" i="1" spc="-25" dirty="0">
                <a:latin typeface="Calibri"/>
                <a:cs typeface="Calibri"/>
              </a:rPr>
              <a:t>169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1704" y="4626355"/>
            <a:ext cx="371030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10" dirty="0">
                <a:solidFill>
                  <a:srgbClr val="6F2F9F"/>
                </a:solidFill>
                <a:latin typeface="Gill Sans MT"/>
                <a:cs typeface="Gill Sans MT"/>
              </a:rPr>
              <a:t>HOW</a:t>
            </a:r>
            <a:r>
              <a:rPr sz="2100" i="1" spc="-155" dirty="0">
                <a:solidFill>
                  <a:srgbClr val="6F2F9F"/>
                </a:solidFill>
                <a:latin typeface="Gill Sans MT"/>
                <a:cs typeface="Gill Sans MT"/>
              </a:rPr>
              <a:t> </a:t>
            </a:r>
            <a:r>
              <a:rPr sz="2100" i="1" dirty="0">
                <a:solidFill>
                  <a:srgbClr val="6F2F9F"/>
                </a:solidFill>
                <a:latin typeface="Gill Sans MT"/>
                <a:cs typeface="Gill Sans MT"/>
              </a:rPr>
              <a:t>TO</a:t>
            </a:r>
            <a:r>
              <a:rPr sz="2100" i="1" spc="-40" dirty="0">
                <a:solidFill>
                  <a:srgbClr val="6F2F9F"/>
                </a:solidFill>
                <a:latin typeface="Gill Sans MT"/>
                <a:cs typeface="Gill Sans MT"/>
              </a:rPr>
              <a:t> </a:t>
            </a:r>
            <a:r>
              <a:rPr sz="2100" i="1" dirty="0">
                <a:solidFill>
                  <a:srgbClr val="6F2F9F"/>
                </a:solidFill>
                <a:latin typeface="Gill Sans MT"/>
                <a:cs typeface="Gill Sans MT"/>
              </a:rPr>
              <a:t>MAKE</a:t>
            </a:r>
            <a:r>
              <a:rPr sz="2100" i="1" spc="-10" dirty="0">
                <a:solidFill>
                  <a:srgbClr val="6F2F9F"/>
                </a:solidFill>
                <a:latin typeface="Gill Sans MT"/>
                <a:cs typeface="Gill Sans MT"/>
              </a:rPr>
              <a:t> </a:t>
            </a:r>
            <a:r>
              <a:rPr sz="2100" i="1" dirty="0">
                <a:solidFill>
                  <a:srgbClr val="6F2F9F"/>
                </a:solidFill>
                <a:latin typeface="Gill Sans MT"/>
                <a:cs typeface="Gill Sans MT"/>
              </a:rPr>
              <a:t>RIGHT</a:t>
            </a:r>
            <a:r>
              <a:rPr sz="2100" i="1" spc="-20" dirty="0">
                <a:solidFill>
                  <a:srgbClr val="6F2F9F"/>
                </a:solidFill>
                <a:latin typeface="Gill Sans MT"/>
                <a:cs typeface="Gill Sans MT"/>
              </a:rPr>
              <a:t> </a:t>
            </a:r>
            <a:r>
              <a:rPr sz="2100" i="1" spc="-10" dirty="0">
                <a:solidFill>
                  <a:srgbClr val="6F2F9F"/>
                </a:solidFill>
                <a:latin typeface="Gill Sans MT"/>
                <a:cs typeface="Gill Sans MT"/>
              </a:rPr>
              <a:t>DECISION?</a:t>
            </a:r>
            <a:endParaRPr sz="2100">
              <a:latin typeface="Gill Sans MT"/>
              <a:cs typeface="Gill Sans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7656" y="5540571"/>
            <a:ext cx="304800" cy="29787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987" y="123571"/>
            <a:ext cx="87331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2995" marR="5080" indent="-3630929">
              <a:lnSpc>
                <a:spcPct val="100000"/>
              </a:lnSpc>
              <a:spcBef>
                <a:spcPts val="100"/>
              </a:spcBef>
            </a:pPr>
            <a:r>
              <a:rPr sz="2700" dirty="0"/>
              <a:t>Measuring</a:t>
            </a:r>
            <a:r>
              <a:rPr sz="2700" spc="-35" dirty="0"/>
              <a:t> </a:t>
            </a:r>
            <a:r>
              <a:rPr sz="2700" dirty="0"/>
              <a:t>the</a:t>
            </a:r>
            <a:r>
              <a:rPr sz="2700" spc="-45" dirty="0"/>
              <a:t> </a:t>
            </a:r>
            <a:r>
              <a:rPr sz="2700" dirty="0"/>
              <a:t>Effectiveness</a:t>
            </a:r>
            <a:r>
              <a:rPr sz="2700" spc="5" dirty="0"/>
              <a:t> </a:t>
            </a:r>
            <a:r>
              <a:rPr sz="2700" dirty="0"/>
              <a:t>of</a:t>
            </a:r>
            <a:r>
              <a:rPr sz="2700" spc="-45" dirty="0"/>
              <a:t> </a:t>
            </a:r>
            <a:r>
              <a:rPr sz="2700" dirty="0"/>
              <a:t>Selection</a:t>
            </a:r>
            <a:r>
              <a:rPr sz="2700" spc="-30" dirty="0"/>
              <a:t> </a:t>
            </a:r>
            <a:r>
              <a:rPr sz="2700" spc="-20" dirty="0"/>
              <a:t>Tools</a:t>
            </a:r>
            <a:r>
              <a:rPr sz="2700" spc="-60" dirty="0"/>
              <a:t> </a:t>
            </a:r>
            <a:r>
              <a:rPr sz="2700" spc="-25" dirty="0"/>
              <a:t>and </a:t>
            </a:r>
            <a:r>
              <a:rPr sz="2700" spc="-10" dirty="0"/>
              <a:t>Methods</a:t>
            </a:r>
            <a:endParaRPr sz="2700"/>
          </a:p>
        </p:txBody>
      </p:sp>
      <p:sp>
        <p:nvSpPr>
          <p:cNvPr id="3" name="object 3"/>
          <p:cNvSpPr/>
          <p:nvPr/>
        </p:nvSpPr>
        <p:spPr>
          <a:xfrm>
            <a:off x="372618" y="2135885"/>
            <a:ext cx="1682750" cy="3039110"/>
          </a:xfrm>
          <a:custGeom>
            <a:avLst/>
            <a:gdLst/>
            <a:ahLst/>
            <a:cxnLst/>
            <a:rect l="l" t="t" r="r" b="b"/>
            <a:pathLst>
              <a:path w="1682750" h="3039110">
                <a:moveTo>
                  <a:pt x="1514220" y="0"/>
                </a:moveTo>
                <a:lnTo>
                  <a:pt x="168249" y="0"/>
                </a:lnTo>
                <a:lnTo>
                  <a:pt x="123520" y="6008"/>
                </a:lnTo>
                <a:lnTo>
                  <a:pt x="83328" y="22968"/>
                </a:lnTo>
                <a:lnTo>
                  <a:pt x="49277" y="49275"/>
                </a:lnTo>
                <a:lnTo>
                  <a:pt x="22970" y="83330"/>
                </a:lnTo>
                <a:lnTo>
                  <a:pt x="6009" y="123531"/>
                </a:lnTo>
                <a:lnTo>
                  <a:pt x="0" y="168275"/>
                </a:lnTo>
                <a:lnTo>
                  <a:pt x="0" y="2870581"/>
                </a:lnTo>
                <a:lnTo>
                  <a:pt x="6009" y="2915324"/>
                </a:lnTo>
                <a:lnTo>
                  <a:pt x="22970" y="2955525"/>
                </a:lnTo>
                <a:lnTo>
                  <a:pt x="49277" y="2989580"/>
                </a:lnTo>
                <a:lnTo>
                  <a:pt x="83328" y="3015887"/>
                </a:lnTo>
                <a:lnTo>
                  <a:pt x="123520" y="3032847"/>
                </a:lnTo>
                <a:lnTo>
                  <a:pt x="168249" y="3038856"/>
                </a:lnTo>
                <a:lnTo>
                  <a:pt x="1514220" y="3038856"/>
                </a:lnTo>
                <a:lnTo>
                  <a:pt x="1558964" y="3032847"/>
                </a:lnTo>
                <a:lnTo>
                  <a:pt x="1599165" y="3015887"/>
                </a:lnTo>
                <a:lnTo>
                  <a:pt x="1633220" y="2989580"/>
                </a:lnTo>
                <a:lnTo>
                  <a:pt x="1659527" y="2955525"/>
                </a:lnTo>
                <a:lnTo>
                  <a:pt x="1676487" y="2915324"/>
                </a:lnTo>
                <a:lnTo>
                  <a:pt x="1682495" y="2870581"/>
                </a:lnTo>
                <a:lnTo>
                  <a:pt x="1682495" y="168275"/>
                </a:lnTo>
                <a:lnTo>
                  <a:pt x="1676487" y="123531"/>
                </a:lnTo>
                <a:lnTo>
                  <a:pt x="1659527" y="83330"/>
                </a:lnTo>
                <a:lnTo>
                  <a:pt x="1633220" y="49275"/>
                </a:lnTo>
                <a:lnTo>
                  <a:pt x="1599165" y="22968"/>
                </a:lnTo>
                <a:lnTo>
                  <a:pt x="1558964" y="6008"/>
                </a:lnTo>
                <a:lnTo>
                  <a:pt x="151422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4863" y="3465703"/>
            <a:ext cx="1513840" cy="94869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ts val="1430"/>
              </a:lnSpc>
              <a:spcBef>
                <a:spcPts val="25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Method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provides </a:t>
            </a:r>
            <a:r>
              <a:rPr sz="1300" b="1" i="1" dirty="0">
                <a:solidFill>
                  <a:srgbClr val="FFFFFF"/>
                </a:solidFill>
                <a:latin typeface="Calibri"/>
                <a:cs typeface="Calibri"/>
              </a:rPr>
              <a:t>reliable</a:t>
            </a:r>
            <a:r>
              <a:rPr sz="13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free</a:t>
            </a:r>
            <a:r>
              <a:rPr sz="13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3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FFFFFF"/>
                </a:solidFill>
                <a:latin typeface="Calibri"/>
                <a:cs typeface="Calibri"/>
              </a:rPr>
              <a:t>random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errors</a:t>
            </a:r>
            <a:r>
              <a:rPr sz="13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(not</a:t>
            </a:r>
            <a:r>
              <a:rPr sz="13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leaving</a:t>
            </a:r>
            <a:r>
              <a:rPr sz="13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-25" dirty="0">
                <a:solidFill>
                  <a:srgbClr val="FFFFFF"/>
                </a:solidFill>
                <a:latin typeface="Calibri"/>
                <a:cs typeface="Calibri"/>
              </a:rPr>
              <a:t>too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much</a:t>
            </a:r>
            <a:r>
              <a:rPr sz="13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3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FFFFFF"/>
                </a:solidFill>
                <a:latin typeface="Calibri"/>
                <a:cs typeface="Calibri"/>
              </a:rPr>
              <a:t>chance).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5198" y="2135885"/>
            <a:ext cx="3091180" cy="3039110"/>
            <a:chOff x="695198" y="2135885"/>
            <a:chExt cx="3091180" cy="3039110"/>
          </a:xfrm>
        </p:grpSpPr>
        <p:sp>
          <p:nvSpPr>
            <p:cNvPr id="6" name="object 6"/>
            <p:cNvSpPr/>
            <p:nvPr/>
          </p:nvSpPr>
          <p:spPr>
            <a:xfrm>
              <a:off x="882219" y="2399933"/>
              <a:ext cx="668020" cy="853440"/>
            </a:xfrm>
            <a:custGeom>
              <a:avLst/>
              <a:gdLst/>
              <a:ahLst/>
              <a:cxnLst/>
              <a:rect l="l" t="t" r="r" b="b"/>
              <a:pathLst>
                <a:path w="668019" h="853439">
                  <a:moveTo>
                    <a:pt x="604764" y="0"/>
                  </a:moveTo>
                  <a:lnTo>
                    <a:pt x="58511" y="0"/>
                  </a:lnTo>
                  <a:lnTo>
                    <a:pt x="25491" y="22859"/>
                  </a:lnTo>
                  <a:lnTo>
                    <a:pt x="0" y="44449"/>
                  </a:lnTo>
                  <a:lnTo>
                    <a:pt x="0" y="806449"/>
                  </a:lnTo>
                  <a:lnTo>
                    <a:pt x="25491" y="828039"/>
                  </a:lnTo>
                  <a:lnTo>
                    <a:pt x="62745" y="853439"/>
                  </a:lnTo>
                  <a:lnTo>
                    <a:pt x="600530" y="853440"/>
                  </a:lnTo>
                  <a:lnTo>
                    <a:pt x="637785" y="828040"/>
                  </a:lnTo>
                  <a:lnTo>
                    <a:pt x="667692" y="803910"/>
                  </a:lnTo>
                  <a:lnTo>
                    <a:pt x="667692" y="791210"/>
                  </a:lnTo>
                  <a:lnTo>
                    <a:pt x="62596" y="791209"/>
                  </a:lnTo>
                  <a:lnTo>
                    <a:pt x="62596" y="697229"/>
                  </a:lnTo>
                  <a:lnTo>
                    <a:pt x="667692" y="697230"/>
                  </a:lnTo>
                  <a:lnTo>
                    <a:pt x="667692" y="656590"/>
                  </a:lnTo>
                  <a:lnTo>
                    <a:pt x="62596" y="656589"/>
                  </a:lnTo>
                  <a:lnTo>
                    <a:pt x="62596" y="530859"/>
                  </a:lnTo>
                  <a:lnTo>
                    <a:pt x="667692" y="530860"/>
                  </a:lnTo>
                  <a:lnTo>
                    <a:pt x="667692" y="488950"/>
                  </a:lnTo>
                  <a:lnTo>
                    <a:pt x="62596" y="488949"/>
                  </a:lnTo>
                  <a:lnTo>
                    <a:pt x="62596" y="364489"/>
                  </a:lnTo>
                  <a:lnTo>
                    <a:pt x="667692" y="364490"/>
                  </a:lnTo>
                  <a:lnTo>
                    <a:pt x="667692" y="322580"/>
                  </a:lnTo>
                  <a:lnTo>
                    <a:pt x="62596" y="322579"/>
                  </a:lnTo>
                  <a:lnTo>
                    <a:pt x="62596" y="198119"/>
                  </a:lnTo>
                  <a:lnTo>
                    <a:pt x="667692" y="198120"/>
                  </a:lnTo>
                  <a:lnTo>
                    <a:pt x="667692" y="156210"/>
                  </a:lnTo>
                  <a:lnTo>
                    <a:pt x="62596" y="156209"/>
                  </a:lnTo>
                  <a:lnTo>
                    <a:pt x="62596" y="62229"/>
                  </a:lnTo>
                  <a:lnTo>
                    <a:pt x="667692" y="62230"/>
                  </a:lnTo>
                  <a:lnTo>
                    <a:pt x="667692" y="46990"/>
                  </a:lnTo>
                  <a:lnTo>
                    <a:pt x="637785" y="22860"/>
                  </a:lnTo>
                  <a:lnTo>
                    <a:pt x="604764" y="0"/>
                  </a:lnTo>
                  <a:close/>
                </a:path>
                <a:path w="668019" h="853439">
                  <a:moveTo>
                    <a:pt x="667692" y="697230"/>
                  </a:moveTo>
                  <a:lnTo>
                    <a:pt x="605096" y="697230"/>
                  </a:lnTo>
                  <a:lnTo>
                    <a:pt x="605096" y="791210"/>
                  </a:lnTo>
                  <a:lnTo>
                    <a:pt x="667692" y="791210"/>
                  </a:lnTo>
                  <a:lnTo>
                    <a:pt x="667692" y="697230"/>
                  </a:lnTo>
                  <a:close/>
                </a:path>
                <a:path w="668019" h="853439">
                  <a:moveTo>
                    <a:pt x="208654" y="697230"/>
                  </a:moveTo>
                  <a:lnTo>
                    <a:pt x="125192" y="697229"/>
                  </a:lnTo>
                  <a:lnTo>
                    <a:pt x="128471" y="713739"/>
                  </a:lnTo>
                  <a:lnTo>
                    <a:pt x="137414" y="727709"/>
                  </a:lnTo>
                  <a:lnTo>
                    <a:pt x="150679" y="736599"/>
                  </a:lnTo>
                  <a:lnTo>
                    <a:pt x="166923" y="739140"/>
                  </a:lnTo>
                  <a:lnTo>
                    <a:pt x="183166" y="736600"/>
                  </a:lnTo>
                  <a:lnTo>
                    <a:pt x="196431" y="727710"/>
                  </a:lnTo>
                  <a:lnTo>
                    <a:pt x="205374" y="713740"/>
                  </a:lnTo>
                  <a:lnTo>
                    <a:pt x="208654" y="697230"/>
                  </a:lnTo>
                  <a:close/>
                </a:path>
                <a:path w="668019" h="853439">
                  <a:moveTo>
                    <a:pt x="438173" y="697230"/>
                  </a:moveTo>
                  <a:lnTo>
                    <a:pt x="354711" y="697230"/>
                  </a:lnTo>
                  <a:lnTo>
                    <a:pt x="357991" y="713740"/>
                  </a:lnTo>
                  <a:lnTo>
                    <a:pt x="366934" y="727710"/>
                  </a:lnTo>
                  <a:lnTo>
                    <a:pt x="380198" y="736600"/>
                  </a:lnTo>
                  <a:lnTo>
                    <a:pt x="396442" y="739140"/>
                  </a:lnTo>
                  <a:lnTo>
                    <a:pt x="412686" y="736600"/>
                  </a:lnTo>
                  <a:lnTo>
                    <a:pt x="425950" y="727710"/>
                  </a:lnTo>
                  <a:lnTo>
                    <a:pt x="434894" y="713740"/>
                  </a:lnTo>
                  <a:lnTo>
                    <a:pt x="438173" y="697230"/>
                  </a:lnTo>
                  <a:close/>
                </a:path>
                <a:path w="668019" h="853439">
                  <a:moveTo>
                    <a:pt x="542500" y="697230"/>
                  </a:moveTo>
                  <a:lnTo>
                    <a:pt x="459038" y="697230"/>
                  </a:lnTo>
                  <a:lnTo>
                    <a:pt x="462318" y="713740"/>
                  </a:lnTo>
                  <a:lnTo>
                    <a:pt x="471261" y="727710"/>
                  </a:lnTo>
                  <a:lnTo>
                    <a:pt x="484525" y="736600"/>
                  </a:lnTo>
                  <a:lnTo>
                    <a:pt x="500769" y="739140"/>
                  </a:lnTo>
                  <a:lnTo>
                    <a:pt x="517013" y="736600"/>
                  </a:lnTo>
                  <a:lnTo>
                    <a:pt x="530277" y="727710"/>
                  </a:lnTo>
                  <a:lnTo>
                    <a:pt x="539221" y="713740"/>
                  </a:lnTo>
                  <a:lnTo>
                    <a:pt x="542500" y="697230"/>
                  </a:lnTo>
                  <a:close/>
                </a:path>
                <a:path w="668019" h="853439">
                  <a:moveTo>
                    <a:pt x="166923" y="614680"/>
                  </a:moveTo>
                  <a:lnTo>
                    <a:pt x="150679" y="617220"/>
                  </a:lnTo>
                  <a:lnTo>
                    <a:pt x="137414" y="626109"/>
                  </a:lnTo>
                  <a:lnTo>
                    <a:pt x="128471" y="640079"/>
                  </a:lnTo>
                  <a:lnTo>
                    <a:pt x="125192" y="656589"/>
                  </a:lnTo>
                  <a:lnTo>
                    <a:pt x="208654" y="656590"/>
                  </a:lnTo>
                  <a:lnTo>
                    <a:pt x="205374" y="640080"/>
                  </a:lnTo>
                  <a:lnTo>
                    <a:pt x="196431" y="626110"/>
                  </a:lnTo>
                  <a:lnTo>
                    <a:pt x="183166" y="617220"/>
                  </a:lnTo>
                  <a:lnTo>
                    <a:pt x="166923" y="614680"/>
                  </a:lnTo>
                  <a:close/>
                </a:path>
                <a:path w="668019" h="853439">
                  <a:moveTo>
                    <a:pt x="396442" y="614680"/>
                  </a:moveTo>
                  <a:lnTo>
                    <a:pt x="380198" y="617220"/>
                  </a:lnTo>
                  <a:lnTo>
                    <a:pt x="366934" y="626110"/>
                  </a:lnTo>
                  <a:lnTo>
                    <a:pt x="357991" y="640080"/>
                  </a:lnTo>
                  <a:lnTo>
                    <a:pt x="354711" y="656590"/>
                  </a:lnTo>
                  <a:lnTo>
                    <a:pt x="438173" y="656590"/>
                  </a:lnTo>
                  <a:lnTo>
                    <a:pt x="434894" y="640080"/>
                  </a:lnTo>
                  <a:lnTo>
                    <a:pt x="425950" y="626110"/>
                  </a:lnTo>
                  <a:lnTo>
                    <a:pt x="412686" y="617220"/>
                  </a:lnTo>
                  <a:lnTo>
                    <a:pt x="396442" y="614680"/>
                  </a:lnTo>
                  <a:close/>
                </a:path>
                <a:path w="668019" h="853439">
                  <a:moveTo>
                    <a:pt x="500769" y="614680"/>
                  </a:moveTo>
                  <a:lnTo>
                    <a:pt x="484525" y="617220"/>
                  </a:lnTo>
                  <a:lnTo>
                    <a:pt x="471261" y="626110"/>
                  </a:lnTo>
                  <a:lnTo>
                    <a:pt x="462318" y="640080"/>
                  </a:lnTo>
                  <a:lnTo>
                    <a:pt x="459038" y="656590"/>
                  </a:lnTo>
                  <a:lnTo>
                    <a:pt x="542500" y="656590"/>
                  </a:lnTo>
                  <a:lnTo>
                    <a:pt x="539221" y="640080"/>
                  </a:lnTo>
                  <a:lnTo>
                    <a:pt x="530277" y="626110"/>
                  </a:lnTo>
                  <a:lnTo>
                    <a:pt x="517013" y="617220"/>
                  </a:lnTo>
                  <a:lnTo>
                    <a:pt x="500769" y="614680"/>
                  </a:lnTo>
                  <a:close/>
                </a:path>
                <a:path w="668019" h="853439">
                  <a:moveTo>
                    <a:pt x="667692" y="530860"/>
                  </a:moveTo>
                  <a:lnTo>
                    <a:pt x="605096" y="530860"/>
                  </a:lnTo>
                  <a:lnTo>
                    <a:pt x="605096" y="656590"/>
                  </a:lnTo>
                  <a:lnTo>
                    <a:pt x="667692" y="656590"/>
                  </a:lnTo>
                  <a:lnTo>
                    <a:pt x="667692" y="530860"/>
                  </a:lnTo>
                  <a:close/>
                </a:path>
                <a:path w="668019" h="853439">
                  <a:moveTo>
                    <a:pt x="208654" y="530860"/>
                  </a:moveTo>
                  <a:lnTo>
                    <a:pt x="125192" y="530859"/>
                  </a:lnTo>
                  <a:lnTo>
                    <a:pt x="128471" y="547370"/>
                  </a:lnTo>
                  <a:lnTo>
                    <a:pt x="137414" y="560070"/>
                  </a:lnTo>
                  <a:lnTo>
                    <a:pt x="150679" y="568960"/>
                  </a:lnTo>
                  <a:lnTo>
                    <a:pt x="166923" y="572770"/>
                  </a:lnTo>
                  <a:lnTo>
                    <a:pt x="183166" y="568960"/>
                  </a:lnTo>
                  <a:lnTo>
                    <a:pt x="196431" y="560070"/>
                  </a:lnTo>
                  <a:lnTo>
                    <a:pt x="205374" y="547370"/>
                  </a:lnTo>
                  <a:lnTo>
                    <a:pt x="208654" y="530860"/>
                  </a:lnTo>
                  <a:close/>
                </a:path>
                <a:path w="668019" h="853439">
                  <a:moveTo>
                    <a:pt x="312980" y="530860"/>
                  </a:moveTo>
                  <a:lnTo>
                    <a:pt x="229519" y="530860"/>
                  </a:lnTo>
                  <a:lnTo>
                    <a:pt x="232798" y="547370"/>
                  </a:lnTo>
                  <a:lnTo>
                    <a:pt x="241741" y="560070"/>
                  </a:lnTo>
                  <a:lnTo>
                    <a:pt x="255006" y="568960"/>
                  </a:lnTo>
                  <a:lnTo>
                    <a:pt x="271250" y="572770"/>
                  </a:lnTo>
                  <a:lnTo>
                    <a:pt x="287493" y="568960"/>
                  </a:lnTo>
                  <a:lnTo>
                    <a:pt x="300758" y="560070"/>
                  </a:lnTo>
                  <a:lnTo>
                    <a:pt x="309701" y="547370"/>
                  </a:lnTo>
                  <a:lnTo>
                    <a:pt x="312980" y="530860"/>
                  </a:lnTo>
                  <a:close/>
                </a:path>
                <a:path w="668019" h="853439">
                  <a:moveTo>
                    <a:pt x="542500" y="530860"/>
                  </a:moveTo>
                  <a:lnTo>
                    <a:pt x="459038" y="530860"/>
                  </a:lnTo>
                  <a:lnTo>
                    <a:pt x="462318" y="547370"/>
                  </a:lnTo>
                  <a:lnTo>
                    <a:pt x="471261" y="560070"/>
                  </a:lnTo>
                  <a:lnTo>
                    <a:pt x="484525" y="568960"/>
                  </a:lnTo>
                  <a:lnTo>
                    <a:pt x="500769" y="572770"/>
                  </a:lnTo>
                  <a:lnTo>
                    <a:pt x="517013" y="568960"/>
                  </a:lnTo>
                  <a:lnTo>
                    <a:pt x="530277" y="560070"/>
                  </a:lnTo>
                  <a:lnTo>
                    <a:pt x="539221" y="547370"/>
                  </a:lnTo>
                  <a:lnTo>
                    <a:pt x="542500" y="530860"/>
                  </a:lnTo>
                  <a:close/>
                </a:path>
                <a:path w="668019" h="853439">
                  <a:moveTo>
                    <a:pt x="166923" y="448310"/>
                  </a:moveTo>
                  <a:lnTo>
                    <a:pt x="150679" y="450850"/>
                  </a:lnTo>
                  <a:lnTo>
                    <a:pt x="137414" y="459740"/>
                  </a:lnTo>
                  <a:lnTo>
                    <a:pt x="128471" y="473710"/>
                  </a:lnTo>
                  <a:lnTo>
                    <a:pt x="125192" y="488950"/>
                  </a:lnTo>
                  <a:lnTo>
                    <a:pt x="208654" y="488950"/>
                  </a:lnTo>
                  <a:lnTo>
                    <a:pt x="205374" y="473710"/>
                  </a:lnTo>
                  <a:lnTo>
                    <a:pt x="196431" y="459740"/>
                  </a:lnTo>
                  <a:lnTo>
                    <a:pt x="183166" y="450850"/>
                  </a:lnTo>
                  <a:lnTo>
                    <a:pt x="166923" y="448310"/>
                  </a:lnTo>
                  <a:close/>
                </a:path>
                <a:path w="668019" h="853439">
                  <a:moveTo>
                    <a:pt x="271250" y="448310"/>
                  </a:moveTo>
                  <a:lnTo>
                    <a:pt x="255006" y="450850"/>
                  </a:lnTo>
                  <a:lnTo>
                    <a:pt x="241741" y="459740"/>
                  </a:lnTo>
                  <a:lnTo>
                    <a:pt x="232798" y="473710"/>
                  </a:lnTo>
                  <a:lnTo>
                    <a:pt x="229519" y="488950"/>
                  </a:lnTo>
                  <a:lnTo>
                    <a:pt x="312980" y="488950"/>
                  </a:lnTo>
                  <a:lnTo>
                    <a:pt x="309701" y="473710"/>
                  </a:lnTo>
                  <a:lnTo>
                    <a:pt x="300758" y="459740"/>
                  </a:lnTo>
                  <a:lnTo>
                    <a:pt x="287493" y="450850"/>
                  </a:lnTo>
                  <a:lnTo>
                    <a:pt x="271250" y="448310"/>
                  </a:lnTo>
                  <a:close/>
                </a:path>
                <a:path w="668019" h="853439">
                  <a:moveTo>
                    <a:pt x="500769" y="448310"/>
                  </a:moveTo>
                  <a:lnTo>
                    <a:pt x="484525" y="450850"/>
                  </a:lnTo>
                  <a:lnTo>
                    <a:pt x="471261" y="459740"/>
                  </a:lnTo>
                  <a:lnTo>
                    <a:pt x="462318" y="473710"/>
                  </a:lnTo>
                  <a:lnTo>
                    <a:pt x="459038" y="488950"/>
                  </a:lnTo>
                  <a:lnTo>
                    <a:pt x="542500" y="488950"/>
                  </a:lnTo>
                  <a:lnTo>
                    <a:pt x="539221" y="473710"/>
                  </a:lnTo>
                  <a:lnTo>
                    <a:pt x="530277" y="459740"/>
                  </a:lnTo>
                  <a:lnTo>
                    <a:pt x="517013" y="450850"/>
                  </a:lnTo>
                  <a:lnTo>
                    <a:pt x="500769" y="448310"/>
                  </a:lnTo>
                  <a:close/>
                </a:path>
                <a:path w="668019" h="853439">
                  <a:moveTo>
                    <a:pt x="667692" y="364490"/>
                  </a:moveTo>
                  <a:lnTo>
                    <a:pt x="605096" y="364490"/>
                  </a:lnTo>
                  <a:lnTo>
                    <a:pt x="605096" y="488950"/>
                  </a:lnTo>
                  <a:lnTo>
                    <a:pt x="667692" y="488950"/>
                  </a:lnTo>
                  <a:lnTo>
                    <a:pt x="667692" y="364490"/>
                  </a:lnTo>
                  <a:close/>
                </a:path>
                <a:path w="668019" h="853439">
                  <a:moveTo>
                    <a:pt x="333846" y="364490"/>
                  </a:moveTo>
                  <a:lnTo>
                    <a:pt x="250384" y="364490"/>
                  </a:lnTo>
                  <a:lnTo>
                    <a:pt x="253664" y="381000"/>
                  </a:lnTo>
                  <a:lnTo>
                    <a:pt x="262607" y="393700"/>
                  </a:lnTo>
                  <a:lnTo>
                    <a:pt x="275871" y="402590"/>
                  </a:lnTo>
                  <a:lnTo>
                    <a:pt x="292115" y="406400"/>
                  </a:lnTo>
                  <a:lnTo>
                    <a:pt x="308359" y="402590"/>
                  </a:lnTo>
                  <a:lnTo>
                    <a:pt x="321623" y="393700"/>
                  </a:lnTo>
                  <a:lnTo>
                    <a:pt x="330567" y="381000"/>
                  </a:lnTo>
                  <a:lnTo>
                    <a:pt x="333846" y="364490"/>
                  </a:lnTo>
                  <a:close/>
                </a:path>
                <a:path w="668019" h="853439">
                  <a:moveTo>
                    <a:pt x="438173" y="364490"/>
                  </a:moveTo>
                  <a:lnTo>
                    <a:pt x="354711" y="364490"/>
                  </a:lnTo>
                  <a:lnTo>
                    <a:pt x="357991" y="381000"/>
                  </a:lnTo>
                  <a:lnTo>
                    <a:pt x="366934" y="393700"/>
                  </a:lnTo>
                  <a:lnTo>
                    <a:pt x="380198" y="402590"/>
                  </a:lnTo>
                  <a:lnTo>
                    <a:pt x="396442" y="406400"/>
                  </a:lnTo>
                  <a:lnTo>
                    <a:pt x="412686" y="402590"/>
                  </a:lnTo>
                  <a:lnTo>
                    <a:pt x="425950" y="393700"/>
                  </a:lnTo>
                  <a:lnTo>
                    <a:pt x="434894" y="381000"/>
                  </a:lnTo>
                  <a:lnTo>
                    <a:pt x="438173" y="364490"/>
                  </a:lnTo>
                  <a:close/>
                </a:path>
                <a:path w="668019" h="853439">
                  <a:moveTo>
                    <a:pt x="542500" y="364490"/>
                  </a:moveTo>
                  <a:lnTo>
                    <a:pt x="459038" y="364490"/>
                  </a:lnTo>
                  <a:lnTo>
                    <a:pt x="462318" y="381000"/>
                  </a:lnTo>
                  <a:lnTo>
                    <a:pt x="471261" y="393700"/>
                  </a:lnTo>
                  <a:lnTo>
                    <a:pt x="484525" y="402590"/>
                  </a:lnTo>
                  <a:lnTo>
                    <a:pt x="500769" y="406400"/>
                  </a:lnTo>
                  <a:lnTo>
                    <a:pt x="517013" y="402590"/>
                  </a:lnTo>
                  <a:lnTo>
                    <a:pt x="530277" y="393700"/>
                  </a:lnTo>
                  <a:lnTo>
                    <a:pt x="539221" y="381000"/>
                  </a:lnTo>
                  <a:lnTo>
                    <a:pt x="542500" y="364490"/>
                  </a:lnTo>
                  <a:close/>
                </a:path>
                <a:path w="668019" h="853439">
                  <a:moveTo>
                    <a:pt x="292115" y="280670"/>
                  </a:moveTo>
                  <a:lnTo>
                    <a:pt x="275871" y="284480"/>
                  </a:lnTo>
                  <a:lnTo>
                    <a:pt x="262607" y="293370"/>
                  </a:lnTo>
                  <a:lnTo>
                    <a:pt x="253664" y="306070"/>
                  </a:lnTo>
                  <a:lnTo>
                    <a:pt x="250384" y="322580"/>
                  </a:lnTo>
                  <a:lnTo>
                    <a:pt x="333846" y="322580"/>
                  </a:lnTo>
                  <a:lnTo>
                    <a:pt x="330567" y="306070"/>
                  </a:lnTo>
                  <a:lnTo>
                    <a:pt x="321623" y="293370"/>
                  </a:lnTo>
                  <a:lnTo>
                    <a:pt x="308359" y="284480"/>
                  </a:lnTo>
                  <a:lnTo>
                    <a:pt x="292115" y="280670"/>
                  </a:lnTo>
                  <a:close/>
                </a:path>
                <a:path w="668019" h="853439">
                  <a:moveTo>
                    <a:pt x="396442" y="280670"/>
                  </a:moveTo>
                  <a:lnTo>
                    <a:pt x="380198" y="284480"/>
                  </a:lnTo>
                  <a:lnTo>
                    <a:pt x="366934" y="293370"/>
                  </a:lnTo>
                  <a:lnTo>
                    <a:pt x="357991" y="306070"/>
                  </a:lnTo>
                  <a:lnTo>
                    <a:pt x="354711" y="322580"/>
                  </a:lnTo>
                  <a:lnTo>
                    <a:pt x="438173" y="322580"/>
                  </a:lnTo>
                  <a:lnTo>
                    <a:pt x="434894" y="306070"/>
                  </a:lnTo>
                  <a:lnTo>
                    <a:pt x="425950" y="293370"/>
                  </a:lnTo>
                  <a:lnTo>
                    <a:pt x="412686" y="284480"/>
                  </a:lnTo>
                  <a:lnTo>
                    <a:pt x="396442" y="280670"/>
                  </a:lnTo>
                  <a:close/>
                </a:path>
                <a:path w="668019" h="853439">
                  <a:moveTo>
                    <a:pt x="500769" y="280670"/>
                  </a:moveTo>
                  <a:lnTo>
                    <a:pt x="484525" y="284480"/>
                  </a:lnTo>
                  <a:lnTo>
                    <a:pt x="471261" y="293370"/>
                  </a:lnTo>
                  <a:lnTo>
                    <a:pt x="462318" y="306070"/>
                  </a:lnTo>
                  <a:lnTo>
                    <a:pt x="459038" y="322580"/>
                  </a:lnTo>
                  <a:lnTo>
                    <a:pt x="542500" y="322580"/>
                  </a:lnTo>
                  <a:lnTo>
                    <a:pt x="539220" y="306070"/>
                  </a:lnTo>
                  <a:lnTo>
                    <a:pt x="530277" y="293370"/>
                  </a:lnTo>
                  <a:lnTo>
                    <a:pt x="517013" y="284480"/>
                  </a:lnTo>
                  <a:lnTo>
                    <a:pt x="500769" y="280670"/>
                  </a:lnTo>
                  <a:close/>
                </a:path>
                <a:path w="668019" h="853439">
                  <a:moveTo>
                    <a:pt x="667692" y="198120"/>
                  </a:moveTo>
                  <a:lnTo>
                    <a:pt x="605096" y="198120"/>
                  </a:lnTo>
                  <a:lnTo>
                    <a:pt x="605096" y="322580"/>
                  </a:lnTo>
                  <a:lnTo>
                    <a:pt x="667692" y="322580"/>
                  </a:lnTo>
                  <a:lnTo>
                    <a:pt x="667692" y="198120"/>
                  </a:lnTo>
                  <a:close/>
                </a:path>
                <a:path w="668019" h="853439">
                  <a:moveTo>
                    <a:pt x="208653" y="198120"/>
                  </a:moveTo>
                  <a:lnTo>
                    <a:pt x="125192" y="198120"/>
                  </a:lnTo>
                  <a:lnTo>
                    <a:pt x="128471" y="213360"/>
                  </a:lnTo>
                  <a:lnTo>
                    <a:pt x="137414" y="227330"/>
                  </a:lnTo>
                  <a:lnTo>
                    <a:pt x="150679" y="236220"/>
                  </a:lnTo>
                  <a:lnTo>
                    <a:pt x="166923" y="238760"/>
                  </a:lnTo>
                  <a:lnTo>
                    <a:pt x="183166" y="236220"/>
                  </a:lnTo>
                  <a:lnTo>
                    <a:pt x="196431" y="227330"/>
                  </a:lnTo>
                  <a:lnTo>
                    <a:pt x="205374" y="213360"/>
                  </a:lnTo>
                  <a:lnTo>
                    <a:pt x="208653" y="198120"/>
                  </a:lnTo>
                  <a:close/>
                </a:path>
                <a:path w="668019" h="853439">
                  <a:moveTo>
                    <a:pt x="438173" y="198120"/>
                  </a:moveTo>
                  <a:lnTo>
                    <a:pt x="354711" y="198120"/>
                  </a:lnTo>
                  <a:lnTo>
                    <a:pt x="357991" y="213360"/>
                  </a:lnTo>
                  <a:lnTo>
                    <a:pt x="366934" y="227330"/>
                  </a:lnTo>
                  <a:lnTo>
                    <a:pt x="380198" y="236220"/>
                  </a:lnTo>
                  <a:lnTo>
                    <a:pt x="396442" y="238760"/>
                  </a:lnTo>
                  <a:lnTo>
                    <a:pt x="412686" y="236220"/>
                  </a:lnTo>
                  <a:lnTo>
                    <a:pt x="425950" y="227330"/>
                  </a:lnTo>
                  <a:lnTo>
                    <a:pt x="434894" y="213360"/>
                  </a:lnTo>
                  <a:lnTo>
                    <a:pt x="438173" y="198120"/>
                  </a:lnTo>
                  <a:close/>
                </a:path>
                <a:path w="668019" h="853439">
                  <a:moveTo>
                    <a:pt x="542500" y="198120"/>
                  </a:moveTo>
                  <a:lnTo>
                    <a:pt x="459038" y="198120"/>
                  </a:lnTo>
                  <a:lnTo>
                    <a:pt x="462318" y="213360"/>
                  </a:lnTo>
                  <a:lnTo>
                    <a:pt x="471261" y="227330"/>
                  </a:lnTo>
                  <a:lnTo>
                    <a:pt x="484525" y="236220"/>
                  </a:lnTo>
                  <a:lnTo>
                    <a:pt x="500769" y="238760"/>
                  </a:lnTo>
                  <a:lnTo>
                    <a:pt x="517013" y="236220"/>
                  </a:lnTo>
                  <a:lnTo>
                    <a:pt x="530277" y="227330"/>
                  </a:lnTo>
                  <a:lnTo>
                    <a:pt x="539220" y="213360"/>
                  </a:lnTo>
                  <a:lnTo>
                    <a:pt x="542500" y="198120"/>
                  </a:lnTo>
                  <a:close/>
                </a:path>
                <a:path w="668019" h="853439">
                  <a:moveTo>
                    <a:pt x="166923" y="114300"/>
                  </a:moveTo>
                  <a:lnTo>
                    <a:pt x="150679" y="118110"/>
                  </a:lnTo>
                  <a:lnTo>
                    <a:pt x="137414" y="127000"/>
                  </a:lnTo>
                  <a:lnTo>
                    <a:pt x="128471" y="139700"/>
                  </a:lnTo>
                  <a:lnTo>
                    <a:pt x="125192" y="156210"/>
                  </a:lnTo>
                  <a:lnTo>
                    <a:pt x="208653" y="156210"/>
                  </a:lnTo>
                  <a:lnTo>
                    <a:pt x="205374" y="139700"/>
                  </a:lnTo>
                  <a:lnTo>
                    <a:pt x="196431" y="127000"/>
                  </a:lnTo>
                  <a:lnTo>
                    <a:pt x="183166" y="118110"/>
                  </a:lnTo>
                  <a:lnTo>
                    <a:pt x="166923" y="114300"/>
                  </a:lnTo>
                  <a:close/>
                </a:path>
                <a:path w="668019" h="853439">
                  <a:moveTo>
                    <a:pt x="396442" y="114300"/>
                  </a:moveTo>
                  <a:lnTo>
                    <a:pt x="380198" y="118110"/>
                  </a:lnTo>
                  <a:lnTo>
                    <a:pt x="366934" y="127000"/>
                  </a:lnTo>
                  <a:lnTo>
                    <a:pt x="357991" y="139700"/>
                  </a:lnTo>
                  <a:lnTo>
                    <a:pt x="354711" y="156210"/>
                  </a:lnTo>
                  <a:lnTo>
                    <a:pt x="438173" y="156210"/>
                  </a:lnTo>
                  <a:lnTo>
                    <a:pt x="434893" y="139700"/>
                  </a:lnTo>
                  <a:lnTo>
                    <a:pt x="425950" y="127000"/>
                  </a:lnTo>
                  <a:lnTo>
                    <a:pt x="412686" y="118110"/>
                  </a:lnTo>
                  <a:lnTo>
                    <a:pt x="396442" y="114300"/>
                  </a:lnTo>
                  <a:close/>
                </a:path>
                <a:path w="668019" h="853439">
                  <a:moveTo>
                    <a:pt x="500769" y="114300"/>
                  </a:moveTo>
                  <a:lnTo>
                    <a:pt x="484525" y="118110"/>
                  </a:lnTo>
                  <a:lnTo>
                    <a:pt x="471261" y="127000"/>
                  </a:lnTo>
                  <a:lnTo>
                    <a:pt x="462318" y="139700"/>
                  </a:lnTo>
                  <a:lnTo>
                    <a:pt x="459038" y="156210"/>
                  </a:lnTo>
                  <a:lnTo>
                    <a:pt x="542500" y="156210"/>
                  </a:lnTo>
                  <a:lnTo>
                    <a:pt x="539220" y="139700"/>
                  </a:lnTo>
                  <a:lnTo>
                    <a:pt x="530277" y="127000"/>
                  </a:lnTo>
                  <a:lnTo>
                    <a:pt x="517013" y="118110"/>
                  </a:lnTo>
                  <a:lnTo>
                    <a:pt x="500769" y="114300"/>
                  </a:lnTo>
                  <a:close/>
                </a:path>
                <a:path w="668019" h="853439">
                  <a:moveTo>
                    <a:pt x="667692" y="62230"/>
                  </a:moveTo>
                  <a:lnTo>
                    <a:pt x="605096" y="62230"/>
                  </a:lnTo>
                  <a:lnTo>
                    <a:pt x="605096" y="156210"/>
                  </a:lnTo>
                  <a:lnTo>
                    <a:pt x="667692" y="156210"/>
                  </a:lnTo>
                  <a:lnTo>
                    <a:pt x="667692" y="62230"/>
                  </a:lnTo>
                  <a:close/>
                </a:path>
              </a:pathLst>
            </a:custGeom>
            <a:solidFill>
              <a:srgbClr val="D4D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7898" y="2318765"/>
              <a:ext cx="1012190" cy="1012190"/>
            </a:xfrm>
            <a:custGeom>
              <a:avLst/>
              <a:gdLst/>
              <a:ahLst/>
              <a:cxnLst/>
              <a:rect l="l" t="t" r="r" b="b"/>
              <a:pathLst>
                <a:path w="1012189" h="1012189">
                  <a:moveTo>
                    <a:pt x="0" y="505968"/>
                  </a:moveTo>
                  <a:lnTo>
                    <a:pt x="2316" y="457245"/>
                  </a:lnTo>
                  <a:lnTo>
                    <a:pt x="9123" y="409832"/>
                  </a:lnTo>
                  <a:lnTo>
                    <a:pt x="20209" y="363941"/>
                  </a:lnTo>
                  <a:lnTo>
                    <a:pt x="35362" y="319782"/>
                  </a:lnTo>
                  <a:lnTo>
                    <a:pt x="54370" y="277569"/>
                  </a:lnTo>
                  <a:lnTo>
                    <a:pt x="77021" y="237514"/>
                  </a:lnTo>
                  <a:lnTo>
                    <a:pt x="103103" y="199829"/>
                  </a:lnTo>
                  <a:lnTo>
                    <a:pt x="132403" y="164726"/>
                  </a:lnTo>
                  <a:lnTo>
                    <a:pt x="164710" y="132417"/>
                  </a:lnTo>
                  <a:lnTo>
                    <a:pt x="199812" y="103114"/>
                  </a:lnTo>
                  <a:lnTo>
                    <a:pt x="237497" y="77030"/>
                  </a:lnTo>
                  <a:lnTo>
                    <a:pt x="277552" y="54377"/>
                  </a:lnTo>
                  <a:lnTo>
                    <a:pt x="319766" y="35367"/>
                  </a:lnTo>
                  <a:lnTo>
                    <a:pt x="363927" y="20212"/>
                  </a:lnTo>
                  <a:lnTo>
                    <a:pt x="409822" y="9124"/>
                  </a:lnTo>
                  <a:lnTo>
                    <a:pt x="457239" y="2316"/>
                  </a:lnTo>
                  <a:lnTo>
                    <a:pt x="505967" y="0"/>
                  </a:lnTo>
                  <a:lnTo>
                    <a:pt x="554690" y="2316"/>
                  </a:lnTo>
                  <a:lnTo>
                    <a:pt x="602103" y="9124"/>
                  </a:lnTo>
                  <a:lnTo>
                    <a:pt x="647994" y="20212"/>
                  </a:lnTo>
                  <a:lnTo>
                    <a:pt x="692153" y="35367"/>
                  </a:lnTo>
                  <a:lnTo>
                    <a:pt x="734366" y="54377"/>
                  </a:lnTo>
                  <a:lnTo>
                    <a:pt x="774421" y="77030"/>
                  </a:lnTo>
                  <a:lnTo>
                    <a:pt x="812106" y="103114"/>
                  </a:lnTo>
                  <a:lnTo>
                    <a:pt x="847209" y="132417"/>
                  </a:lnTo>
                  <a:lnTo>
                    <a:pt x="879518" y="164726"/>
                  </a:lnTo>
                  <a:lnTo>
                    <a:pt x="908821" y="199829"/>
                  </a:lnTo>
                  <a:lnTo>
                    <a:pt x="934905" y="237514"/>
                  </a:lnTo>
                  <a:lnTo>
                    <a:pt x="957558" y="277569"/>
                  </a:lnTo>
                  <a:lnTo>
                    <a:pt x="976568" y="319782"/>
                  </a:lnTo>
                  <a:lnTo>
                    <a:pt x="991723" y="363941"/>
                  </a:lnTo>
                  <a:lnTo>
                    <a:pt x="1002811" y="409832"/>
                  </a:lnTo>
                  <a:lnTo>
                    <a:pt x="1009619" y="457245"/>
                  </a:lnTo>
                  <a:lnTo>
                    <a:pt x="1011935" y="505968"/>
                  </a:lnTo>
                  <a:lnTo>
                    <a:pt x="1009619" y="554690"/>
                  </a:lnTo>
                  <a:lnTo>
                    <a:pt x="1002811" y="602103"/>
                  </a:lnTo>
                  <a:lnTo>
                    <a:pt x="991723" y="647994"/>
                  </a:lnTo>
                  <a:lnTo>
                    <a:pt x="976568" y="692153"/>
                  </a:lnTo>
                  <a:lnTo>
                    <a:pt x="957558" y="734366"/>
                  </a:lnTo>
                  <a:lnTo>
                    <a:pt x="934905" y="774421"/>
                  </a:lnTo>
                  <a:lnTo>
                    <a:pt x="908821" y="812106"/>
                  </a:lnTo>
                  <a:lnTo>
                    <a:pt x="879518" y="847209"/>
                  </a:lnTo>
                  <a:lnTo>
                    <a:pt x="847209" y="879518"/>
                  </a:lnTo>
                  <a:lnTo>
                    <a:pt x="812106" y="908821"/>
                  </a:lnTo>
                  <a:lnTo>
                    <a:pt x="774421" y="934905"/>
                  </a:lnTo>
                  <a:lnTo>
                    <a:pt x="734366" y="957558"/>
                  </a:lnTo>
                  <a:lnTo>
                    <a:pt x="692153" y="976568"/>
                  </a:lnTo>
                  <a:lnTo>
                    <a:pt x="647994" y="991723"/>
                  </a:lnTo>
                  <a:lnTo>
                    <a:pt x="602103" y="1002811"/>
                  </a:lnTo>
                  <a:lnTo>
                    <a:pt x="554690" y="1009619"/>
                  </a:lnTo>
                  <a:lnTo>
                    <a:pt x="505967" y="1011936"/>
                  </a:lnTo>
                  <a:lnTo>
                    <a:pt x="457239" y="1009619"/>
                  </a:lnTo>
                  <a:lnTo>
                    <a:pt x="409822" y="1002811"/>
                  </a:lnTo>
                  <a:lnTo>
                    <a:pt x="363927" y="991723"/>
                  </a:lnTo>
                  <a:lnTo>
                    <a:pt x="319766" y="976568"/>
                  </a:lnTo>
                  <a:lnTo>
                    <a:pt x="277552" y="957558"/>
                  </a:lnTo>
                  <a:lnTo>
                    <a:pt x="237497" y="934905"/>
                  </a:lnTo>
                  <a:lnTo>
                    <a:pt x="199812" y="908821"/>
                  </a:lnTo>
                  <a:lnTo>
                    <a:pt x="164710" y="879518"/>
                  </a:lnTo>
                  <a:lnTo>
                    <a:pt x="132403" y="847209"/>
                  </a:lnTo>
                  <a:lnTo>
                    <a:pt x="103103" y="812106"/>
                  </a:lnTo>
                  <a:lnTo>
                    <a:pt x="77021" y="774421"/>
                  </a:lnTo>
                  <a:lnTo>
                    <a:pt x="54370" y="734366"/>
                  </a:lnTo>
                  <a:lnTo>
                    <a:pt x="35362" y="692153"/>
                  </a:lnTo>
                  <a:lnTo>
                    <a:pt x="20209" y="647994"/>
                  </a:lnTo>
                  <a:lnTo>
                    <a:pt x="9123" y="602103"/>
                  </a:lnTo>
                  <a:lnTo>
                    <a:pt x="2316" y="554690"/>
                  </a:lnTo>
                  <a:lnTo>
                    <a:pt x="0" y="505968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05406" y="2135885"/>
              <a:ext cx="1681480" cy="3039110"/>
            </a:xfrm>
            <a:custGeom>
              <a:avLst/>
              <a:gdLst/>
              <a:ahLst/>
              <a:cxnLst/>
              <a:rect l="l" t="t" r="r" b="b"/>
              <a:pathLst>
                <a:path w="1681479" h="3039110">
                  <a:moveTo>
                    <a:pt x="1512823" y="0"/>
                  </a:moveTo>
                  <a:lnTo>
                    <a:pt x="168148" y="0"/>
                  </a:lnTo>
                  <a:lnTo>
                    <a:pt x="123457" y="6008"/>
                  </a:lnTo>
                  <a:lnTo>
                    <a:pt x="83293" y="22963"/>
                  </a:lnTo>
                  <a:lnTo>
                    <a:pt x="49260" y="49260"/>
                  </a:lnTo>
                  <a:lnTo>
                    <a:pt x="22963" y="83293"/>
                  </a:lnTo>
                  <a:lnTo>
                    <a:pt x="6008" y="123457"/>
                  </a:lnTo>
                  <a:lnTo>
                    <a:pt x="0" y="168148"/>
                  </a:lnTo>
                  <a:lnTo>
                    <a:pt x="0" y="2870708"/>
                  </a:lnTo>
                  <a:lnTo>
                    <a:pt x="6008" y="2915398"/>
                  </a:lnTo>
                  <a:lnTo>
                    <a:pt x="22963" y="2955562"/>
                  </a:lnTo>
                  <a:lnTo>
                    <a:pt x="49260" y="2989595"/>
                  </a:lnTo>
                  <a:lnTo>
                    <a:pt x="83293" y="3015892"/>
                  </a:lnTo>
                  <a:lnTo>
                    <a:pt x="123457" y="3032847"/>
                  </a:lnTo>
                  <a:lnTo>
                    <a:pt x="168148" y="3038856"/>
                  </a:lnTo>
                  <a:lnTo>
                    <a:pt x="1512823" y="3038856"/>
                  </a:lnTo>
                  <a:lnTo>
                    <a:pt x="1557514" y="3032847"/>
                  </a:lnTo>
                  <a:lnTo>
                    <a:pt x="1597678" y="3015892"/>
                  </a:lnTo>
                  <a:lnTo>
                    <a:pt x="1631711" y="2989595"/>
                  </a:lnTo>
                  <a:lnTo>
                    <a:pt x="1658008" y="2955562"/>
                  </a:lnTo>
                  <a:lnTo>
                    <a:pt x="1674963" y="2915398"/>
                  </a:lnTo>
                  <a:lnTo>
                    <a:pt x="1680971" y="2870708"/>
                  </a:lnTo>
                  <a:lnTo>
                    <a:pt x="1680971" y="168148"/>
                  </a:lnTo>
                  <a:lnTo>
                    <a:pt x="1674963" y="123457"/>
                  </a:lnTo>
                  <a:lnTo>
                    <a:pt x="1658008" y="83293"/>
                  </a:lnTo>
                  <a:lnTo>
                    <a:pt x="1631711" y="49260"/>
                  </a:lnTo>
                  <a:lnTo>
                    <a:pt x="1597678" y="22963"/>
                  </a:lnTo>
                  <a:lnTo>
                    <a:pt x="1557514" y="6008"/>
                  </a:lnTo>
                  <a:lnTo>
                    <a:pt x="1512823" y="0"/>
                  </a:lnTo>
                  <a:close/>
                </a:path>
              </a:pathLst>
            </a:custGeom>
            <a:solidFill>
              <a:srgbClr val="5CB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99513" y="3556253"/>
            <a:ext cx="1490980" cy="76771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-1270" algn="ctr">
              <a:lnSpc>
                <a:spcPct val="91600"/>
              </a:lnSpc>
              <a:spcBef>
                <a:spcPts val="225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Method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provides </a:t>
            </a:r>
            <a:r>
              <a:rPr sz="1300" b="1" i="1" dirty="0">
                <a:solidFill>
                  <a:srgbClr val="FFFFFF"/>
                </a:solidFill>
                <a:latin typeface="Calibri"/>
                <a:cs typeface="Calibri"/>
              </a:rPr>
              <a:t>valid</a:t>
            </a:r>
            <a:r>
              <a:rPr sz="13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measures</a:t>
            </a:r>
            <a:r>
              <a:rPr sz="13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13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300" i="1" spc="-25" dirty="0">
                <a:solidFill>
                  <a:srgbClr val="FFFFFF"/>
                </a:solidFill>
                <a:latin typeface="Calibri"/>
                <a:cs typeface="Calibri"/>
              </a:rPr>
              <a:t> is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supposed</a:t>
            </a:r>
            <a:r>
              <a:rPr sz="13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3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FFFFFF"/>
                </a:solidFill>
                <a:latin typeface="Calibri"/>
                <a:cs typeface="Calibri"/>
              </a:rPr>
              <a:t>measure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26461" y="2135885"/>
            <a:ext cx="3093085" cy="3039110"/>
            <a:chOff x="2426461" y="2135885"/>
            <a:chExt cx="3093085" cy="3039110"/>
          </a:xfrm>
        </p:grpSpPr>
        <p:sp>
          <p:nvSpPr>
            <p:cNvPr id="11" name="object 11"/>
            <p:cNvSpPr/>
            <p:nvPr/>
          </p:nvSpPr>
          <p:spPr>
            <a:xfrm>
              <a:off x="2515929" y="2386262"/>
              <a:ext cx="869950" cy="869950"/>
            </a:xfrm>
            <a:custGeom>
              <a:avLst/>
              <a:gdLst/>
              <a:ahLst/>
              <a:cxnLst/>
              <a:rect l="l" t="t" r="r" b="b"/>
              <a:pathLst>
                <a:path w="869950" h="869950">
                  <a:moveTo>
                    <a:pt x="671439" y="0"/>
                  </a:moveTo>
                  <a:lnTo>
                    <a:pt x="0" y="670449"/>
                  </a:lnTo>
                  <a:lnTo>
                    <a:pt x="199177" y="869340"/>
                  </a:lnTo>
                  <a:lnTo>
                    <a:pt x="228687" y="839872"/>
                  </a:lnTo>
                  <a:lnTo>
                    <a:pt x="199142" y="839872"/>
                  </a:lnTo>
                  <a:lnTo>
                    <a:pt x="29507" y="670449"/>
                  </a:lnTo>
                  <a:lnTo>
                    <a:pt x="671352" y="29519"/>
                  </a:lnTo>
                  <a:lnTo>
                    <a:pt x="700694" y="29519"/>
                  </a:lnTo>
                  <a:lnTo>
                    <a:pt x="671439" y="0"/>
                  </a:lnTo>
                  <a:close/>
                </a:path>
                <a:path w="869950" h="869950">
                  <a:moveTo>
                    <a:pt x="184458" y="663113"/>
                  </a:moveTo>
                  <a:lnTo>
                    <a:pt x="169705" y="677846"/>
                  </a:lnTo>
                  <a:lnTo>
                    <a:pt x="265520" y="773584"/>
                  </a:lnTo>
                  <a:lnTo>
                    <a:pt x="199142" y="839872"/>
                  </a:lnTo>
                  <a:lnTo>
                    <a:pt x="228687" y="839872"/>
                  </a:lnTo>
                  <a:lnTo>
                    <a:pt x="309825" y="758850"/>
                  </a:lnTo>
                  <a:lnTo>
                    <a:pt x="280344" y="758850"/>
                  </a:lnTo>
                  <a:lnTo>
                    <a:pt x="184458" y="663113"/>
                  </a:lnTo>
                  <a:close/>
                </a:path>
                <a:path w="869950" h="869950">
                  <a:moveTo>
                    <a:pt x="302530" y="618921"/>
                  </a:moveTo>
                  <a:lnTo>
                    <a:pt x="287768" y="633654"/>
                  </a:lnTo>
                  <a:lnTo>
                    <a:pt x="346748" y="692545"/>
                  </a:lnTo>
                  <a:lnTo>
                    <a:pt x="280344" y="758850"/>
                  </a:lnTo>
                  <a:lnTo>
                    <a:pt x="309825" y="758850"/>
                  </a:lnTo>
                  <a:lnTo>
                    <a:pt x="390980" y="677812"/>
                  </a:lnTo>
                  <a:lnTo>
                    <a:pt x="361501" y="677812"/>
                  </a:lnTo>
                  <a:lnTo>
                    <a:pt x="302530" y="618921"/>
                  </a:lnTo>
                  <a:close/>
                </a:path>
                <a:path w="869950" h="869950">
                  <a:moveTo>
                    <a:pt x="346748" y="501044"/>
                  </a:moveTo>
                  <a:lnTo>
                    <a:pt x="332003" y="515777"/>
                  </a:lnTo>
                  <a:lnTo>
                    <a:pt x="427862" y="611524"/>
                  </a:lnTo>
                  <a:lnTo>
                    <a:pt x="361501" y="677812"/>
                  </a:lnTo>
                  <a:lnTo>
                    <a:pt x="390980" y="677812"/>
                  </a:lnTo>
                  <a:lnTo>
                    <a:pt x="472118" y="596790"/>
                  </a:lnTo>
                  <a:lnTo>
                    <a:pt x="442615" y="596790"/>
                  </a:lnTo>
                  <a:lnTo>
                    <a:pt x="346748" y="501044"/>
                  </a:lnTo>
                  <a:close/>
                </a:path>
                <a:path w="869950" h="869950">
                  <a:moveTo>
                    <a:pt x="464785" y="456852"/>
                  </a:moveTo>
                  <a:lnTo>
                    <a:pt x="450031" y="471577"/>
                  </a:lnTo>
                  <a:lnTo>
                    <a:pt x="509020" y="530485"/>
                  </a:lnTo>
                  <a:lnTo>
                    <a:pt x="442615" y="596790"/>
                  </a:lnTo>
                  <a:lnTo>
                    <a:pt x="472118" y="596790"/>
                  </a:lnTo>
                  <a:lnTo>
                    <a:pt x="553247" y="515778"/>
                  </a:lnTo>
                  <a:lnTo>
                    <a:pt x="523773" y="515778"/>
                  </a:lnTo>
                  <a:lnTo>
                    <a:pt x="464785" y="456852"/>
                  </a:lnTo>
                  <a:close/>
                </a:path>
                <a:path w="869950" h="869950">
                  <a:moveTo>
                    <a:pt x="509046" y="338992"/>
                  </a:moveTo>
                  <a:lnTo>
                    <a:pt x="494292" y="353726"/>
                  </a:lnTo>
                  <a:lnTo>
                    <a:pt x="590169" y="449472"/>
                  </a:lnTo>
                  <a:lnTo>
                    <a:pt x="523773" y="515778"/>
                  </a:lnTo>
                  <a:lnTo>
                    <a:pt x="553247" y="515778"/>
                  </a:lnTo>
                  <a:lnTo>
                    <a:pt x="634403" y="434739"/>
                  </a:lnTo>
                  <a:lnTo>
                    <a:pt x="604922" y="434739"/>
                  </a:lnTo>
                  <a:lnTo>
                    <a:pt x="509046" y="338992"/>
                  </a:lnTo>
                  <a:close/>
                </a:path>
                <a:path w="869950" h="869950">
                  <a:moveTo>
                    <a:pt x="627074" y="294766"/>
                  </a:moveTo>
                  <a:lnTo>
                    <a:pt x="612329" y="309499"/>
                  </a:lnTo>
                  <a:lnTo>
                    <a:pt x="671352" y="368416"/>
                  </a:lnTo>
                  <a:lnTo>
                    <a:pt x="604922" y="434739"/>
                  </a:lnTo>
                  <a:lnTo>
                    <a:pt x="634403" y="434739"/>
                  </a:lnTo>
                  <a:lnTo>
                    <a:pt x="715575" y="353683"/>
                  </a:lnTo>
                  <a:lnTo>
                    <a:pt x="686071" y="353683"/>
                  </a:lnTo>
                  <a:lnTo>
                    <a:pt x="627074" y="294766"/>
                  </a:lnTo>
                  <a:close/>
                </a:path>
                <a:path w="869950" h="869950">
                  <a:moveTo>
                    <a:pt x="671352" y="176889"/>
                  </a:moveTo>
                  <a:lnTo>
                    <a:pt x="656599" y="191631"/>
                  </a:lnTo>
                  <a:lnTo>
                    <a:pt x="752493" y="287377"/>
                  </a:lnTo>
                  <a:lnTo>
                    <a:pt x="686071" y="353683"/>
                  </a:lnTo>
                  <a:lnTo>
                    <a:pt x="715575" y="353683"/>
                  </a:lnTo>
                  <a:lnTo>
                    <a:pt x="796722" y="272653"/>
                  </a:lnTo>
                  <a:lnTo>
                    <a:pt x="767229" y="272653"/>
                  </a:lnTo>
                  <a:lnTo>
                    <a:pt x="671352" y="176889"/>
                  </a:lnTo>
                  <a:close/>
                </a:path>
                <a:path w="869950" h="869950">
                  <a:moveTo>
                    <a:pt x="700694" y="29519"/>
                  </a:moveTo>
                  <a:lnTo>
                    <a:pt x="671352" y="29519"/>
                  </a:lnTo>
                  <a:lnTo>
                    <a:pt x="840179" y="199844"/>
                  </a:lnTo>
                  <a:lnTo>
                    <a:pt x="767229" y="272653"/>
                  </a:lnTo>
                  <a:lnTo>
                    <a:pt x="796722" y="272653"/>
                  </a:lnTo>
                  <a:lnTo>
                    <a:pt x="869565" y="199914"/>
                  </a:lnTo>
                  <a:lnTo>
                    <a:pt x="700694" y="29519"/>
                  </a:lnTo>
                  <a:close/>
                </a:path>
              </a:pathLst>
            </a:custGeom>
            <a:solidFill>
              <a:srgbClr val="C4D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39161" y="2318765"/>
              <a:ext cx="1012190" cy="1012190"/>
            </a:xfrm>
            <a:custGeom>
              <a:avLst/>
              <a:gdLst/>
              <a:ahLst/>
              <a:cxnLst/>
              <a:rect l="l" t="t" r="r" b="b"/>
              <a:pathLst>
                <a:path w="1012189" h="1012189">
                  <a:moveTo>
                    <a:pt x="0" y="505968"/>
                  </a:moveTo>
                  <a:lnTo>
                    <a:pt x="2316" y="457245"/>
                  </a:lnTo>
                  <a:lnTo>
                    <a:pt x="9124" y="409832"/>
                  </a:lnTo>
                  <a:lnTo>
                    <a:pt x="20212" y="363941"/>
                  </a:lnTo>
                  <a:lnTo>
                    <a:pt x="35367" y="319782"/>
                  </a:lnTo>
                  <a:lnTo>
                    <a:pt x="54377" y="277569"/>
                  </a:lnTo>
                  <a:lnTo>
                    <a:pt x="77030" y="237514"/>
                  </a:lnTo>
                  <a:lnTo>
                    <a:pt x="103114" y="199829"/>
                  </a:lnTo>
                  <a:lnTo>
                    <a:pt x="132417" y="164726"/>
                  </a:lnTo>
                  <a:lnTo>
                    <a:pt x="164726" y="132417"/>
                  </a:lnTo>
                  <a:lnTo>
                    <a:pt x="199829" y="103114"/>
                  </a:lnTo>
                  <a:lnTo>
                    <a:pt x="237514" y="77030"/>
                  </a:lnTo>
                  <a:lnTo>
                    <a:pt x="277569" y="54377"/>
                  </a:lnTo>
                  <a:lnTo>
                    <a:pt x="319782" y="35367"/>
                  </a:lnTo>
                  <a:lnTo>
                    <a:pt x="363941" y="20212"/>
                  </a:lnTo>
                  <a:lnTo>
                    <a:pt x="409832" y="9124"/>
                  </a:lnTo>
                  <a:lnTo>
                    <a:pt x="457245" y="2316"/>
                  </a:lnTo>
                  <a:lnTo>
                    <a:pt x="505968" y="0"/>
                  </a:lnTo>
                  <a:lnTo>
                    <a:pt x="554690" y="2316"/>
                  </a:lnTo>
                  <a:lnTo>
                    <a:pt x="602103" y="9124"/>
                  </a:lnTo>
                  <a:lnTo>
                    <a:pt x="647994" y="20212"/>
                  </a:lnTo>
                  <a:lnTo>
                    <a:pt x="692153" y="35367"/>
                  </a:lnTo>
                  <a:lnTo>
                    <a:pt x="734366" y="54377"/>
                  </a:lnTo>
                  <a:lnTo>
                    <a:pt x="774421" y="77030"/>
                  </a:lnTo>
                  <a:lnTo>
                    <a:pt x="812106" y="103114"/>
                  </a:lnTo>
                  <a:lnTo>
                    <a:pt x="847209" y="132417"/>
                  </a:lnTo>
                  <a:lnTo>
                    <a:pt x="879518" y="164726"/>
                  </a:lnTo>
                  <a:lnTo>
                    <a:pt x="908821" y="199829"/>
                  </a:lnTo>
                  <a:lnTo>
                    <a:pt x="934905" y="237514"/>
                  </a:lnTo>
                  <a:lnTo>
                    <a:pt x="957558" y="277569"/>
                  </a:lnTo>
                  <a:lnTo>
                    <a:pt x="976568" y="319782"/>
                  </a:lnTo>
                  <a:lnTo>
                    <a:pt x="991723" y="363941"/>
                  </a:lnTo>
                  <a:lnTo>
                    <a:pt x="1002811" y="409832"/>
                  </a:lnTo>
                  <a:lnTo>
                    <a:pt x="1009619" y="457245"/>
                  </a:lnTo>
                  <a:lnTo>
                    <a:pt x="1011936" y="505968"/>
                  </a:lnTo>
                  <a:lnTo>
                    <a:pt x="1009619" y="554690"/>
                  </a:lnTo>
                  <a:lnTo>
                    <a:pt x="1002811" y="602103"/>
                  </a:lnTo>
                  <a:lnTo>
                    <a:pt x="991723" y="647994"/>
                  </a:lnTo>
                  <a:lnTo>
                    <a:pt x="976568" y="692153"/>
                  </a:lnTo>
                  <a:lnTo>
                    <a:pt x="957558" y="734366"/>
                  </a:lnTo>
                  <a:lnTo>
                    <a:pt x="934905" y="774421"/>
                  </a:lnTo>
                  <a:lnTo>
                    <a:pt x="908821" y="812106"/>
                  </a:lnTo>
                  <a:lnTo>
                    <a:pt x="879518" y="847209"/>
                  </a:lnTo>
                  <a:lnTo>
                    <a:pt x="847209" y="879518"/>
                  </a:lnTo>
                  <a:lnTo>
                    <a:pt x="812106" y="908821"/>
                  </a:lnTo>
                  <a:lnTo>
                    <a:pt x="774421" y="934905"/>
                  </a:lnTo>
                  <a:lnTo>
                    <a:pt x="734366" y="957558"/>
                  </a:lnTo>
                  <a:lnTo>
                    <a:pt x="692153" y="976568"/>
                  </a:lnTo>
                  <a:lnTo>
                    <a:pt x="647994" y="991723"/>
                  </a:lnTo>
                  <a:lnTo>
                    <a:pt x="602103" y="1002811"/>
                  </a:lnTo>
                  <a:lnTo>
                    <a:pt x="554690" y="1009619"/>
                  </a:lnTo>
                  <a:lnTo>
                    <a:pt x="505968" y="1011936"/>
                  </a:lnTo>
                  <a:lnTo>
                    <a:pt x="457245" y="1009619"/>
                  </a:lnTo>
                  <a:lnTo>
                    <a:pt x="409832" y="1002811"/>
                  </a:lnTo>
                  <a:lnTo>
                    <a:pt x="363941" y="991723"/>
                  </a:lnTo>
                  <a:lnTo>
                    <a:pt x="319782" y="976568"/>
                  </a:lnTo>
                  <a:lnTo>
                    <a:pt x="277569" y="957558"/>
                  </a:lnTo>
                  <a:lnTo>
                    <a:pt x="237514" y="934905"/>
                  </a:lnTo>
                  <a:lnTo>
                    <a:pt x="199829" y="908821"/>
                  </a:lnTo>
                  <a:lnTo>
                    <a:pt x="164726" y="879518"/>
                  </a:lnTo>
                  <a:lnTo>
                    <a:pt x="132417" y="847209"/>
                  </a:lnTo>
                  <a:lnTo>
                    <a:pt x="103114" y="812106"/>
                  </a:lnTo>
                  <a:lnTo>
                    <a:pt x="77030" y="774421"/>
                  </a:lnTo>
                  <a:lnTo>
                    <a:pt x="54377" y="734366"/>
                  </a:lnTo>
                  <a:lnTo>
                    <a:pt x="35367" y="692153"/>
                  </a:lnTo>
                  <a:lnTo>
                    <a:pt x="20212" y="647994"/>
                  </a:lnTo>
                  <a:lnTo>
                    <a:pt x="9124" y="602103"/>
                  </a:lnTo>
                  <a:lnTo>
                    <a:pt x="2316" y="554690"/>
                  </a:lnTo>
                  <a:lnTo>
                    <a:pt x="0" y="50596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36669" y="2135885"/>
              <a:ext cx="1682750" cy="3039110"/>
            </a:xfrm>
            <a:custGeom>
              <a:avLst/>
              <a:gdLst/>
              <a:ahLst/>
              <a:cxnLst/>
              <a:rect l="l" t="t" r="r" b="b"/>
              <a:pathLst>
                <a:path w="1682750" h="3039110">
                  <a:moveTo>
                    <a:pt x="1514220" y="0"/>
                  </a:moveTo>
                  <a:lnTo>
                    <a:pt x="168275" y="0"/>
                  </a:lnTo>
                  <a:lnTo>
                    <a:pt x="123531" y="6008"/>
                  </a:lnTo>
                  <a:lnTo>
                    <a:pt x="83330" y="22968"/>
                  </a:lnTo>
                  <a:lnTo>
                    <a:pt x="49275" y="49275"/>
                  </a:lnTo>
                  <a:lnTo>
                    <a:pt x="22968" y="83330"/>
                  </a:lnTo>
                  <a:lnTo>
                    <a:pt x="6008" y="123531"/>
                  </a:lnTo>
                  <a:lnTo>
                    <a:pt x="0" y="168275"/>
                  </a:lnTo>
                  <a:lnTo>
                    <a:pt x="0" y="2870581"/>
                  </a:lnTo>
                  <a:lnTo>
                    <a:pt x="6008" y="2915324"/>
                  </a:lnTo>
                  <a:lnTo>
                    <a:pt x="22968" y="2955525"/>
                  </a:lnTo>
                  <a:lnTo>
                    <a:pt x="49275" y="2989580"/>
                  </a:lnTo>
                  <a:lnTo>
                    <a:pt x="83330" y="3015887"/>
                  </a:lnTo>
                  <a:lnTo>
                    <a:pt x="123531" y="3032847"/>
                  </a:lnTo>
                  <a:lnTo>
                    <a:pt x="168275" y="3038856"/>
                  </a:lnTo>
                  <a:lnTo>
                    <a:pt x="1514220" y="3038856"/>
                  </a:lnTo>
                  <a:lnTo>
                    <a:pt x="1558964" y="3032847"/>
                  </a:lnTo>
                  <a:lnTo>
                    <a:pt x="1599165" y="3015887"/>
                  </a:lnTo>
                  <a:lnTo>
                    <a:pt x="1633219" y="2989580"/>
                  </a:lnTo>
                  <a:lnTo>
                    <a:pt x="1659527" y="2955525"/>
                  </a:lnTo>
                  <a:lnTo>
                    <a:pt x="1676487" y="2915324"/>
                  </a:lnTo>
                  <a:lnTo>
                    <a:pt x="1682495" y="2870581"/>
                  </a:lnTo>
                  <a:lnTo>
                    <a:pt x="1682495" y="168275"/>
                  </a:lnTo>
                  <a:lnTo>
                    <a:pt x="1676487" y="123531"/>
                  </a:lnTo>
                  <a:lnTo>
                    <a:pt x="1659527" y="83330"/>
                  </a:lnTo>
                  <a:lnTo>
                    <a:pt x="1633219" y="49275"/>
                  </a:lnTo>
                  <a:lnTo>
                    <a:pt x="1599165" y="22968"/>
                  </a:lnTo>
                  <a:lnTo>
                    <a:pt x="1558964" y="6008"/>
                  </a:lnTo>
                  <a:lnTo>
                    <a:pt x="1514220" y="0"/>
                  </a:lnTo>
                  <a:close/>
                </a:path>
              </a:pathLst>
            </a:custGeom>
            <a:solidFill>
              <a:srgbClr val="5EAE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975861" y="3647059"/>
            <a:ext cx="1401445" cy="5861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905" algn="ctr">
              <a:lnSpc>
                <a:spcPts val="1430"/>
              </a:lnSpc>
              <a:spcBef>
                <a:spcPts val="25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1300" b="1" i="1" spc="-10" dirty="0">
                <a:solidFill>
                  <a:srgbClr val="FFFFFF"/>
                </a:solidFill>
                <a:latin typeface="Calibri"/>
                <a:cs typeface="Calibri"/>
              </a:rPr>
              <a:t>generalized</a:t>
            </a:r>
            <a:r>
              <a:rPr sz="13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apply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candidates.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59250" y="2135885"/>
            <a:ext cx="3091180" cy="3039110"/>
            <a:chOff x="4159250" y="2135885"/>
            <a:chExt cx="3091180" cy="303911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0935" y="2534491"/>
              <a:ext cx="104318" cy="10418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4973" y="2534491"/>
              <a:ext cx="104326" cy="10418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2281" y="2534491"/>
              <a:ext cx="104326" cy="1041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3627" y="2534491"/>
              <a:ext cx="104326" cy="10418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242516" y="2649502"/>
              <a:ext cx="875030" cy="468630"/>
            </a:xfrm>
            <a:custGeom>
              <a:avLst/>
              <a:gdLst/>
              <a:ahLst/>
              <a:cxnLst/>
              <a:rect l="l" t="t" r="r" b="b"/>
              <a:pathLst>
                <a:path w="875029" h="468630">
                  <a:moveTo>
                    <a:pt x="761357" y="146"/>
                  </a:moveTo>
                  <a:lnTo>
                    <a:pt x="718599" y="3549"/>
                  </a:lnTo>
                  <a:lnTo>
                    <a:pt x="662947" y="31890"/>
                  </a:lnTo>
                  <a:lnTo>
                    <a:pt x="646255" y="101694"/>
                  </a:lnTo>
                  <a:lnTo>
                    <a:pt x="631649" y="36058"/>
                  </a:lnTo>
                  <a:lnTo>
                    <a:pt x="573470" y="3988"/>
                  </a:lnTo>
                  <a:lnTo>
                    <a:pt x="531006" y="0"/>
                  </a:lnTo>
                  <a:lnTo>
                    <a:pt x="509945" y="3548"/>
                  </a:lnTo>
                  <a:lnTo>
                    <a:pt x="478158" y="16262"/>
                  </a:lnTo>
                  <a:lnTo>
                    <a:pt x="454293" y="31890"/>
                  </a:lnTo>
                  <a:lnTo>
                    <a:pt x="451163" y="40225"/>
                  </a:lnTo>
                  <a:lnTo>
                    <a:pt x="437601" y="101694"/>
                  </a:lnTo>
                  <a:lnTo>
                    <a:pt x="422995" y="36057"/>
                  </a:lnTo>
                  <a:lnTo>
                    <a:pt x="364816" y="3988"/>
                  </a:lnTo>
                  <a:lnTo>
                    <a:pt x="322352" y="0"/>
                  </a:lnTo>
                  <a:lnTo>
                    <a:pt x="301291" y="3548"/>
                  </a:lnTo>
                  <a:lnTo>
                    <a:pt x="269504" y="16262"/>
                  </a:lnTo>
                  <a:lnTo>
                    <a:pt x="245639" y="31890"/>
                  </a:lnTo>
                  <a:lnTo>
                    <a:pt x="242509" y="40225"/>
                  </a:lnTo>
                  <a:lnTo>
                    <a:pt x="228947" y="100652"/>
                  </a:lnTo>
                  <a:lnTo>
                    <a:pt x="214341" y="36057"/>
                  </a:lnTo>
                  <a:lnTo>
                    <a:pt x="156162" y="3988"/>
                  </a:lnTo>
                  <a:lnTo>
                    <a:pt x="113698" y="0"/>
                  </a:lnTo>
                  <a:lnTo>
                    <a:pt x="92637" y="3548"/>
                  </a:lnTo>
                  <a:lnTo>
                    <a:pt x="36985" y="31890"/>
                  </a:lnTo>
                  <a:lnTo>
                    <a:pt x="472" y="191293"/>
                  </a:lnTo>
                  <a:lnTo>
                    <a:pt x="0" y="199905"/>
                  </a:lnTo>
                  <a:lnTo>
                    <a:pt x="2950" y="207833"/>
                  </a:lnTo>
                  <a:lnTo>
                    <a:pt x="8834" y="214003"/>
                  </a:lnTo>
                  <a:lnTo>
                    <a:pt x="20293" y="217340"/>
                  </a:lnTo>
                  <a:lnTo>
                    <a:pt x="27074" y="216200"/>
                  </a:lnTo>
                  <a:lnTo>
                    <a:pt x="33073" y="212912"/>
                  </a:lnTo>
                  <a:lnTo>
                    <a:pt x="37898" y="207670"/>
                  </a:lnTo>
                  <a:lnTo>
                    <a:pt x="41158" y="200670"/>
                  </a:lnTo>
                  <a:lnTo>
                    <a:pt x="72456" y="62104"/>
                  </a:lnTo>
                  <a:lnTo>
                    <a:pt x="72456" y="136075"/>
                  </a:lnTo>
                  <a:lnTo>
                    <a:pt x="41158" y="291311"/>
                  </a:lnTo>
                  <a:lnTo>
                    <a:pt x="72456" y="291311"/>
                  </a:lnTo>
                  <a:lnTo>
                    <a:pt x="72456" y="468426"/>
                  </a:lnTo>
                  <a:lnTo>
                    <a:pt x="114187" y="468426"/>
                  </a:lnTo>
                  <a:lnTo>
                    <a:pt x="114187" y="291311"/>
                  </a:lnTo>
                  <a:lnTo>
                    <a:pt x="135052" y="291311"/>
                  </a:lnTo>
                  <a:lnTo>
                    <a:pt x="135052" y="468426"/>
                  </a:lnTo>
                  <a:lnTo>
                    <a:pt x="176783" y="468426"/>
                  </a:lnTo>
                  <a:lnTo>
                    <a:pt x="176783" y="291311"/>
                  </a:lnTo>
                  <a:lnTo>
                    <a:pt x="208081" y="291311"/>
                  </a:lnTo>
                  <a:lnTo>
                    <a:pt x="176783" y="136075"/>
                  </a:lnTo>
                  <a:lnTo>
                    <a:pt x="176783" y="62104"/>
                  </a:lnTo>
                  <a:lnTo>
                    <a:pt x="208081" y="201712"/>
                  </a:lnTo>
                  <a:lnTo>
                    <a:pt x="210738" y="208272"/>
                  </a:lnTo>
                  <a:lnTo>
                    <a:pt x="215254" y="213563"/>
                  </a:lnTo>
                  <a:lnTo>
                    <a:pt x="221138" y="217096"/>
                  </a:lnTo>
                  <a:lnTo>
                    <a:pt x="227903" y="218382"/>
                  </a:lnTo>
                  <a:lnTo>
                    <a:pt x="234668" y="217242"/>
                  </a:lnTo>
                  <a:lnTo>
                    <a:pt x="240553" y="213954"/>
                  </a:lnTo>
                  <a:lnTo>
                    <a:pt x="245068" y="208712"/>
                  </a:lnTo>
                  <a:lnTo>
                    <a:pt x="247726" y="201712"/>
                  </a:lnTo>
                  <a:lnTo>
                    <a:pt x="281110" y="62104"/>
                  </a:lnTo>
                  <a:lnTo>
                    <a:pt x="281110" y="468427"/>
                  </a:lnTo>
                  <a:lnTo>
                    <a:pt x="322841" y="468427"/>
                  </a:lnTo>
                  <a:lnTo>
                    <a:pt x="322841" y="228800"/>
                  </a:lnTo>
                  <a:lnTo>
                    <a:pt x="343706" y="228800"/>
                  </a:lnTo>
                  <a:lnTo>
                    <a:pt x="343706" y="468427"/>
                  </a:lnTo>
                  <a:lnTo>
                    <a:pt x="385437" y="468427"/>
                  </a:lnTo>
                  <a:lnTo>
                    <a:pt x="385437" y="62104"/>
                  </a:lnTo>
                  <a:lnTo>
                    <a:pt x="416735" y="201712"/>
                  </a:lnTo>
                  <a:lnTo>
                    <a:pt x="419409" y="208273"/>
                  </a:lnTo>
                  <a:lnTo>
                    <a:pt x="424038" y="213563"/>
                  </a:lnTo>
                  <a:lnTo>
                    <a:pt x="430233" y="217096"/>
                  </a:lnTo>
                  <a:lnTo>
                    <a:pt x="437601" y="218382"/>
                  </a:lnTo>
                  <a:lnTo>
                    <a:pt x="444366" y="217242"/>
                  </a:lnTo>
                  <a:lnTo>
                    <a:pt x="450250" y="213954"/>
                  </a:lnTo>
                  <a:lnTo>
                    <a:pt x="454766" y="208712"/>
                  </a:lnTo>
                  <a:lnTo>
                    <a:pt x="457423" y="201712"/>
                  </a:lnTo>
                  <a:lnTo>
                    <a:pt x="489764" y="62104"/>
                  </a:lnTo>
                  <a:lnTo>
                    <a:pt x="489764" y="137117"/>
                  </a:lnTo>
                  <a:lnTo>
                    <a:pt x="458466" y="291312"/>
                  </a:lnTo>
                  <a:lnTo>
                    <a:pt x="489764" y="291312"/>
                  </a:lnTo>
                  <a:lnTo>
                    <a:pt x="489764" y="468427"/>
                  </a:lnTo>
                  <a:lnTo>
                    <a:pt x="531495" y="468427"/>
                  </a:lnTo>
                  <a:lnTo>
                    <a:pt x="531495" y="291312"/>
                  </a:lnTo>
                  <a:lnTo>
                    <a:pt x="552360" y="291312"/>
                  </a:lnTo>
                  <a:lnTo>
                    <a:pt x="552360" y="468427"/>
                  </a:lnTo>
                  <a:lnTo>
                    <a:pt x="594091" y="468427"/>
                  </a:lnTo>
                  <a:lnTo>
                    <a:pt x="594091" y="291312"/>
                  </a:lnTo>
                  <a:lnTo>
                    <a:pt x="625389" y="291312"/>
                  </a:lnTo>
                  <a:lnTo>
                    <a:pt x="594091" y="135034"/>
                  </a:lnTo>
                  <a:lnTo>
                    <a:pt x="594091" y="62104"/>
                  </a:lnTo>
                  <a:lnTo>
                    <a:pt x="625389" y="201712"/>
                  </a:lnTo>
                  <a:lnTo>
                    <a:pt x="628063" y="208273"/>
                  </a:lnTo>
                  <a:lnTo>
                    <a:pt x="632692" y="213563"/>
                  </a:lnTo>
                  <a:lnTo>
                    <a:pt x="638887" y="217096"/>
                  </a:lnTo>
                  <a:lnTo>
                    <a:pt x="646255" y="218382"/>
                  </a:lnTo>
                  <a:lnTo>
                    <a:pt x="653036" y="217242"/>
                  </a:lnTo>
                  <a:lnTo>
                    <a:pt x="659035" y="213954"/>
                  </a:lnTo>
                  <a:lnTo>
                    <a:pt x="663860" y="208712"/>
                  </a:lnTo>
                  <a:lnTo>
                    <a:pt x="667120" y="201712"/>
                  </a:lnTo>
                  <a:lnTo>
                    <a:pt x="698418" y="62104"/>
                  </a:lnTo>
                  <a:lnTo>
                    <a:pt x="698418" y="468427"/>
                  </a:lnTo>
                  <a:lnTo>
                    <a:pt x="740149" y="468427"/>
                  </a:lnTo>
                  <a:lnTo>
                    <a:pt x="740149" y="228800"/>
                  </a:lnTo>
                  <a:lnTo>
                    <a:pt x="761014" y="228800"/>
                  </a:lnTo>
                  <a:lnTo>
                    <a:pt x="761014" y="468427"/>
                  </a:lnTo>
                  <a:lnTo>
                    <a:pt x="802737" y="468427"/>
                  </a:lnTo>
                  <a:lnTo>
                    <a:pt x="802736" y="62104"/>
                  </a:lnTo>
                  <a:lnTo>
                    <a:pt x="834035" y="201712"/>
                  </a:lnTo>
                  <a:lnTo>
                    <a:pt x="836708" y="208273"/>
                  </a:lnTo>
                  <a:lnTo>
                    <a:pt x="841337" y="213563"/>
                  </a:lnTo>
                  <a:lnTo>
                    <a:pt x="847532" y="217096"/>
                  </a:lnTo>
                  <a:lnTo>
                    <a:pt x="860116" y="218382"/>
                  </a:lnTo>
                  <a:lnTo>
                    <a:pt x="868414" y="213140"/>
                  </a:lnTo>
                  <a:lnTo>
                    <a:pt x="872766" y="207182"/>
                  </a:lnTo>
                  <a:lnTo>
                    <a:pt x="874967" y="200052"/>
                  </a:lnTo>
                  <a:lnTo>
                    <a:pt x="874722" y="192336"/>
                  </a:lnTo>
                  <a:lnTo>
                    <a:pt x="840294" y="36058"/>
                  </a:lnTo>
                  <a:lnTo>
                    <a:pt x="838208" y="31890"/>
                  </a:lnTo>
                  <a:lnTo>
                    <a:pt x="814344" y="15872"/>
                  </a:lnTo>
                  <a:lnTo>
                    <a:pt x="782124" y="3988"/>
                  </a:lnTo>
                  <a:lnTo>
                    <a:pt x="761357" y="146"/>
                  </a:lnTo>
                  <a:close/>
                </a:path>
              </a:pathLst>
            </a:custGeom>
            <a:solidFill>
              <a:srgbClr val="C5DC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71950" y="2318765"/>
              <a:ext cx="1012190" cy="1012190"/>
            </a:xfrm>
            <a:custGeom>
              <a:avLst/>
              <a:gdLst/>
              <a:ahLst/>
              <a:cxnLst/>
              <a:rect l="l" t="t" r="r" b="b"/>
              <a:pathLst>
                <a:path w="1012189" h="1012189">
                  <a:moveTo>
                    <a:pt x="0" y="505968"/>
                  </a:moveTo>
                  <a:lnTo>
                    <a:pt x="2316" y="457245"/>
                  </a:lnTo>
                  <a:lnTo>
                    <a:pt x="9124" y="409832"/>
                  </a:lnTo>
                  <a:lnTo>
                    <a:pt x="20212" y="363941"/>
                  </a:lnTo>
                  <a:lnTo>
                    <a:pt x="35367" y="319782"/>
                  </a:lnTo>
                  <a:lnTo>
                    <a:pt x="54377" y="277569"/>
                  </a:lnTo>
                  <a:lnTo>
                    <a:pt x="77030" y="237514"/>
                  </a:lnTo>
                  <a:lnTo>
                    <a:pt x="103114" y="199829"/>
                  </a:lnTo>
                  <a:lnTo>
                    <a:pt x="132417" y="164726"/>
                  </a:lnTo>
                  <a:lnTo>
                    <a:pt x="164726" y="132417"/>
                  </a:lnTo>
                  <a:lnTo>
                    <a:pt x="199829" y="103114"/>
                  </a:lnTo>
                  <a:lnTo>
                    <a:pt x="237514" y="77030"/>
                  </a:lnTo>
                  <a:lnTo>
                    <a:pt x="277569" y="54377"/>
                  </a:lnTo>
                  <a:lnTo>
                    <a:pt x="319782" y="35367"/>
                  </a:lnTo>
                  <a:lnTo>
                    <a:pt x="363941" y="20212"/>
                  </a:lnTo>
                  <a:lnTo>
                    <a:pt x="409832" y="9124"/>
                  </a:lnTo>
                  <a:lnTo>
                    <a:pt x="457245" y="2316"/>
                  </a:lnTo>
                  <a:lnTo>
                    <a:pt x="505967" y="0"/>
                  </a:lnTo>
                  <a:lnTo>
                    <a:pt x="554690" y="2316"/>
                  </a:lnTo>
                  <a:lnTo>
                    <a:pt x="602103" y="9124"/>
                  </a:lnTo>
                  <a:lnTo>
                    <a:pt x="647994" y="20212"/>
                  </a:lnTo>
                  <a:lnTo>
                    <a:pt x="692153" y="35367"/>
                  </a:lnTo>
                  <a:lnTo>
                    <a:pt x="734366" y="54377"/>
                  </a:lnTo>
                  <a:lnTo>
                    <a:pt x="774421" y="77030"/>
                  </a:lnTo>
                  <a:lnTo>
                    <a:pt x="812106" y="103114"/>
                  </a:lnTo>
                  <a:lnTo>
                    <a:pt x="847209" y="132417"/>
                  </a:lnTo>
                  <a:lnTo>
                    <a:pt x="879518" y="164726"/>
                  </a:lnTo>
                  <a:lnTo>
                    <a:pt x="908821" y="199829"/>
                  </a:lnTo>
                  <a:lnTo>
                    <a:pt x="934905" y="237514"/>
                  </a:lnTo>
                  <a:lnTo>
                    <a:pt x="957558" y="277569"/>
                  </a:lnTo>
                  <a:lnTo>
                    <a:pt x="976568" y="319782"/>
                  </a:lnTo>
                  <a:lnTo>
                    <a:pt x="991723" y="363941"/>
                  </a:lnTo>
                  <a:lnTo>
                    <a:pt x="1002811" y="409832"/>
                  </a:lnTo>
                  <a:lnTo>
                    <a:pt x="1009619" y="457245"/>
                  </a:lnTo>
                  <a:lnTo>
                    <a:pt x="1011936" y="505968"/>
                  </a:lnTo>
                  <a:lnTo>
                    <a:pt x="1009619" y="554690"/>
                  </a:lnTo>
                  <a:lnTo>
                    <a:pt x="1002811" y="602103"/>
                  </a:lnTo>
                  <a:lnTo>
                    <a:pt x="991723" y="647994"/>
                  </a:lnTo>
                  <a:lnTo>
                    <a:pt x="976568" y="692153"/>
                  </a:lnTo>
                  <a:lnTo>
                    <a:pt x="957558" y="734366"/>
                  </a:lnTo>
                  <a:lnTo>
                    <a:pt x="934905" y="774421"/>
                  </a:lnTo>
                  <a:lnTo>
                    <a:pt x="908821" y="812106"/>
                  </a:lnTo>
                  <a:lnTo>
                    <a:pt x="879518" y="847209"/>
                  </a:lnTo>
                  <a:lnTo>
                    <a:pt x="847209" y="879518"/>
                  </a:lnTo>
                  <a:lnTo>
                    <a:pt x="812106" y="908821"/>
                  </a:lnTo>
                  <a:lnTo>
                    <a:pt x="774421" y="934905"/>
                  </a:lnTo>
                  <a:lnTo>
                    <a:pt x="734366" y="957558"/>
                  </a:lnTo>
                  <a:lnTo>
                    <a:pt x="692153" y="976568"/>
                  </a:lnTo>
                  <a:lnTo>
                    <a:pt x="647994" y="991723"/>
                  </a:lnTo>
                  <a:lnTo>
                    <a:pt x="602103" y="1002811"/>
                  </a:lnTo>
                  <a:lnTo>
                    <a:pt x="554690" y="1009619"/>
                  </a:lnTo>
                  <a:lnTo>
                    <a:pt x="505967" y="1011936"/>
                  </a:lnTo>
                  <a:lnTo>
                    <a:pt x="457245" y="1009619"/>
                  </a:lnTo>
                  <a:lnTo>
                    <a:pt x="409832" y="1002811"/>
                  </a:lnTo>
                  <a:lnTo>
                    <a:pt x="363941" y="991723"/>
                  </a:lnTo>
                  <a:lnTo>
                    <a:pt x="319782" y="976568"/>
                  </a:lnTo>
                  <a:lnTo>
                    <a:pt x="277569" y="957558"/>
                  </a:lnTo>
                  <a:lnTo>
                    <a:pt x="237514" y="934905"/>
                  </a:lnTo>
                  <a:lnTo>
                    <a:pt x="199829" y="908821"/>
                  </a:lnTo>
                  <a:lnTo>
                    <a:pt x="164726" y="879518"/>
                  </a:lnTo>
                  <a:lnTo>
                    <a:pt x="132417" y="847209"/>
                  </a:lnTo>
                  <a:lnTo>
                    <a:pt x="103114" y="812106"/>
                  </a:lnTo>
                  <a:lnTo>
                    <a:pt x="77030" y="774421"/>
                  </a:lnTo>
                  <a:lnTo>
                    <a:pt x="54377" y="734366"/>
                  </a:lnTo>
                  <a:lnTo>
                    <a:pt x="35367" y="692153"/>
                  </a:lnTo>
                  <a:lnTo>
                    <a:pt x="20212" y="647994"/>
                  </a:lnTo>
                  <a:lnTo>
                    <a:pt x="9124" y="602103"/>
                  </a:lnTo>
                  <a:lnTo>
                    <a:pt x="2316" y="554690"/>
                  </a:lnTo>
                  <a:lnTo>
                    <a:pt x="0" y="50596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69458" y="2135885"/>
              <a:ext cx="1681480" cy="3039110"/>
            </a:xfrm>
            <a:custGeom>
              <a:avLst/>
              <a:gdLst/>
              <a:ahLst/>
              <a:cxnLst/>
              <a:rect l="l" t="t" r="r" b="b"/>
              <a:pathLst>
                <a:path w="1681479" h="3039110">
                  <a:moveTo>
                    <a:pt x="1512823" y="0"/>
                  </a:moveTo>
                  <a:lnTo>
                    <a:pt x="168147" y="0"/>
                  </a:lnTo>
                  <a:lnTo>
                    <a:pt x="123457" y="6008"/>
                  </a:lnTo>
                  <a:lnTo>
                    <a:pt x="83293" y="22963"/>
                  </a:lnTo>
                  <a:lnTo>
                    <a:pt x="49260" y="49260"/>
                  </a:lnTo>
                  <a:lnTo>
                    <a:pt x="22963" y="83293"/>
                  </a:lnTo>
                  <a:lnTo>
                    <a:pt x="6008" y="123457"/>
                  </a:lnTo>
                  <a:lnTo>
                    <a:pt x="0" y="168148"/>
                  </a:lnTo>
                  <a:lnTo>
                    <a:pt x="0" y="2870708"/>
                  </a:lnTo>
                  <a:lnTo>
                    <a:pt x="6008" y="2915398"/>
                  </a:lnTo>
                  <a:lnTo>
                    <a:pt x="22963" y="2955562"/>
                  </a:lnTo>
                  <a:lnTo>
                    <a:pt x="49260" y="2989595"/>
                  </a:lnTo>
                  <a:lnTo>
                    <a:pt x="83293" y="3015892"/>
                  </a:lnTo>
                  <a:lnTo>
                    <a:pt x="123457" y="3032847"/>
                  </a:lnTo>
                  <a:lnTo>
                    <a:pt x="168147" y="3038856"/>
                  </a:lnTo>
                  <a:lnTo>
                    <a:pt x="1512823" y="3038856"/>
                  </a:lnTo>
                  <a:lnTo>
                    <a:pt x="1557514" y="3032847"/>
                  </a:lnTo>
                  <a:lnTo>
                    <a:pt x="1597678" y="3015892"/>
                  </a:lnTo>
                  <a:lnTo>
                    <a:pt x="1631711" y="2989595"/>
                  </a:lnTo>
                  <a:lnTo>
                    <a:pt x="1658008" y="2955562"/>
                  </a:lnTo>
                  <a:lnTo>
                    <a:pt x="1674963" y="2915398"/>
                  </a:lnTo>
                  <a:lnTo>
                    <a:pt x="1680971" y="2870708"/>
                  </a:lnTo>
                  <a:lnTo>
                    <a:pt x="1680971" y="168148"/>
                  </a:lnTo>
                  <a:lnTo>
                    <a:pt x="1674963" y="123457"/>
                  </a:lnTo>
                  <a:lnTo>
                    <a:pt x="1658008" y="83293"/>
                  </a:lnTo>
                  <a:lnTo>
                    <a:pt x="1631711" y="49260"/>
                  </a:lnTo>
                  <a:lnTo>
                    <a:pt x="1597678" y="22963"/>
                  </a:lnTo>
                  <a:lnTo>
                    <a:pt x="1557514" y="6008"/>
                  </a:lnTo>
                  <a:lnTo>
                    <a:pt x="1512823" y="0"/>
                  </a:lnTo>
                  <a:close/>
                </a:path>
              </a:pathLst>
            </a:custGeom>
            <a:solidFill>
              <a:srgbClr val="6079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737352" y="3556253"/>
            <a:ext cx="1344295" cy="76771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635" algn="ctr">
              <a:lnSpc>
                <a:spcPct val="91600"/>
              </a:lnSpc>
              <a:spcBef>
                <a:spcPts val="225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Method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offers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i="1" spc="-20" dirty="0">
                <a:solidFill>
                  <a:srgbClr val="FFFFFF"/>
                </a:solidFill>
                <a:latin typeface="Calibri"/>
                <a:cs typeface="Calibri"/>
              </a:rPr>
              <a:t>high </a:t>
            </a:r>
            <a:r>
              <a:rPr sz="1300" b="1" i="1" dirty="0">
                <a:solidFill>
                  <a:srgbClr val="FFFFFF"/>
                </a:solidFill>
                <a:latin typeface="Calibri"/>
                <a:cs typeface="Calibri"/>
              </a:rPr>
              <a:t>utility</a:t>
            </a:r>
            <a:r>
              <a:rPr sz="13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–value</a:t>
            </a:r>
            <a:r>
              <a:rPr sz="13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-2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greater</a:t>
            </a:r>
            <a:r>
              <a:rPr sz="13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13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sz="13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sz="13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892038" y="2135885"/>
            <a:ext cx="3091180" cy="3039110"/>
            <a:chOff x="5892038" y="2135885"/>
            <a:chExt cx="3091180" cy="3039110"/>
          </a:xfrm>
        </p:grpSpPr>
        <p:sp>
          <p:nvSpPr>
            <p:cNvPr id="25" name="object 25"/>
            <p:cNvSpPr/>
            <p:nvPr/>
          </p:nvSpPr>
          <p:spPr>
            <a:xfrm>
              <a:off x="5953793" y="2742862"/>
              <a:ext cx="916940" cy="417195"/>
            </a:xfrm>
            <a:custGeom>
              <a:avLst/>
              <a:gdLst/>
              <a:ahLst/>
              <a:cxnLst/>
              <a:rect l="l" t="t" r="r" b="b"/>
              <a:pathLst>
                <a:path w="916940" h="417194">
                  <a:moveTo>
                    <a:pt x="916656" y="0"/>
                  </a:moveTo>
                  <a:lnTo>
                    <a:pt x="0" y="0"/>
                  </a:lnTo>
                  <a:lnTo>
                    <a:pt x="0" y="298631"/>
                  </a:lnTo>
                  <a:lnTo>
                    <a:pt x="27849" y="350324"/>
                  </a:lnTo>
                  <a:lnTo>
                    <a:pt x="53891" y="388010"/>
                  </a:lnTo>
                  <a:lnTo>
                    <a:pt x="834463" y="416741"/>
                  </a:lnTo>
                  <a:lnTo>
                    <a:pt x="858409" y="388010"/>
                  </a:lnTo>
                  <a:lnTo>
                    <a:pt x="881752" y="354230"/>
                  </a:lnTo>
                  <a:lnTo>
                    <a:pt x="104165" y="354230"/>
                  </a:lnTo>
                  <a:lnTo>
                    <a:pt x="62498" y="312555"/>
                  </a:lnTo>
                  <a:lnTo>
                    <a:pt x="62498" y="104185"/>
                  </a:lnTo>
                  <a:lnTo>
                    <a:pt x="104165" y="62511"/>
                  </a:lnTo>
                  <a:lnTo>
                    <a:pt x="916656" y="62511"/>
                  </a:lnTo>
                  <a:lnTo>
                    <a:pt x="916656" y="0"/>
                  </a:lnTo>
                  <a:close/>
                </a:path>
                <a:path w="916940" h="417194">
                  <a:moveTo>
                    <a:pt x="916656" y="62511"/>
                  </a:moveTo>
                  <a:lnTo>
                    <a:pt x="822906" y="62511"/>
                  </a:lnTo>
                  <a:lnTo>
                    <a:pt x="854156" y="93767"/>
                  </a:lnTo>
                  <a:lnTo>
                    <a:pt x="854156" y="322974"/>
                  </a:lnTo>
                  <a:lnTo>
                    <a:pt x="822906" y="354230"/>
                  </a:lnTo>
                  <a:lnTo>
                    <a:pt x="881752" y="354230"/>
                  </a:lnTo>
                  <a:lnTo>
                    <a:pt x="884451" y="350324"/>
                  </a:lnTo>
                  <a:lnTo>
                    <a:pt x="907068" y="310269"/>
                  </a:lnTo>
                  <a:lnTo>
                    <a:pt x="916656" y="288942"/>
                  </a:lnTo>
                  <a:lnTo>
                    <a:pt x="916656" y="62511"/>
                  </a:lnTo>
                  <a:close/>
                </a:path>
              </a:pathLst>
            </a:custGeom>
            <a:solidFill>
              <a:srgbClr val="C5CC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8792" y="2847047"/>
              <a:ext cx="166666" cy="20837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072530" y="2459456"/>
              <a:ext cx="707390" cy="523240"/>
            </a:xfrm>
            <a:custGeom>
              <a:avLst/>
              <a:gdLst/>
              <a:ahLst/>
              <a:cxnLst/>
              <a:rect l="l" t="t" r="r" b="b"/>
              <a:pathLst>
                <a:path w="707390" h="523239">
                  <a:moveTo>
                    <a:pt x="110426" y="491782"/>
                  </a:moveTo>
                  <a:lnTo>
                    <a:pt x="107962" y="479615"/>
                  </a:lnTo>
                  <a:lnTo>
                    <a:pt x="101269" y="469684"/>
                  </a:lnTo>
                  <a:lnTo>
                    <a:pt x="91338" y="462978"/>
                  </a:lnTo>
                  <a:lnTo>
                    <a:pt x="79171" y="460527"/>
                  </a:lnTo>
                  <a:lnTo>
                    <a:pt x="67005" y="462978"/>
                  </a:lnTo>
                  <a:lnTo>
                    <a:pt x="57073" y="469684"/>
                  </a:lnTo>
                  <a:lnTo>
                    <a:pt x="50380" y="479615"/>
                  </a:lnTo>
                  <a:lnTo>
                    <a:pt x="47917" y="491782"/>
                  </a:lnTo>
                  <a:lnTo>
                    <a:pt x="50380" y="503948"/>
                  </a:lnTo>
                  <a:lnTo>
                    <a:pt x="57073" y="513880"/>
                  </a:lnTo>
                  <a:lnTo>
                    <a:pt x="67005" y="520585"/>
                  </a:lnTo>
                  <a:lnTo>
                    <a:pt x="79171" y="523036"/>
                  </a:lnTo>
                  <a:lnTo>
                    <a:pt x="91338" y="520585"/>
                  </a:lnTo>
                  <a:lnTo>
                    <a:pt x="101269" y="513880"/>
                  </a:lnTo>
                  <a:lnTo>
                    <a:pt x="107962" y="503948"/>
                  </a:lnTo>
                  <a:lnTo>
                    <a:pt x="110426" y="491782"/>
                  </a:lnTo>
                  <a:close/>
                </a:path>
                <a:path w="707390" h="523239">
                  <a:moveTo>
                    <a:pt x="604177" y="109423"/>
                  </a:moveTo>
                  <a:lnTo>
                    <a:pt x="560425" y="0"/>
                  </a:lnTo>
                  <a:lnTo>
                    <a:pt x="0" y="229235"/>
                  </a:lnTo>
                  <a:lnTo>
                    <a:pt x="320840" y="165684"/>
                  </a:lnTo>
                  <a:lnTo>
                    <a:pt x="526046" y="82334"/>
                  </a:lnTo>
                  <a:lnTo>
                    <a:pt x="541667" y="121920"/>
                  </a:lnTo>
                  <a:lnTo>
                    <a:pt x="604177" y="109423"/>
                  </a:lnTo>
                  <a:close/>
                </a:path>
                <a:path w="707390" h="523239">
                  <a:moveTo>
                    <a:pt x="631253" y="491782"/>
                  </a:moveTo>
                  <a:lnTo>
                    <a:pt x="628802" y="479615"/>
                  </a:lnTo>
                  <a:lnTo>
                    <a:pt x="622096" y="469684"/>
                  </a:lnTo>
                  <a:lnTo>
                    <a:pt x="612165" y="462978"/>
                  </a:lnTo>
                  <a:lnTo>
                    <a:pt x="600011" y="460527"/>
                  </a:lnTo>
                  <a:lnTo>
                    <a:pt x="587844" y="462978"/>
                  </a:lnTo>
                  <a:lnTo>
                    <a:pt x="577913" y="469684"/>
                  </a:lnTo>
                  <a:lnTo>
                    <a:pt x="571207" y="479615"/>
                  </a:lnTo>
                  <a:lnTo>
                    <a:pt x="568756" y="491782"/>
                  </a:lnTo>
                  <a:lnTo>
                    <a:pt x="571207" y="503948"/>
                  </a:lnTo>
                  <a:lnTo>
                    <a:pt x="577913" y="513880"/>
                  </a:lnTo>
                  <a:lnTo>
                    <a:pt x="587844" y="520585"/>
                  </a:lnTo>
                  <a:lnTo>
                    <a:pt x="600011" y="523036"/>
                  </a:lnTo>
                  <a:lnTo>
                    <a:pt x="612165" y="520585"/>
                  </a:lnTo>
                  <a:lnTo>
                    <a:pt x="622096" y="513880"/>
                  </a:lnTo>
                  <a:lnTo>
                    <a:pt x="628802" y="503948"/>
                  </a:lnTo>
                  <a:lnTo>
                    <a:pt x="631253" y="491782"/>
                  </a:lnTo>
                  <a:close/>
                </a:path>
                <a:path w="707390" h="523239">
                  <a:moveTo>
                    <a:pt x="707288" y="241744"/>
                  </a:moveTo>
                  <a:lnTo>
                    <a:pt x="686460" y="135470"/>
                  </a:lnTo>
                  <a:lnTo>
                    <a:pt x="152082" y="241731"/>
                  </a:lnTo>
                  <a:lnTo>
                    <a:pt x="471881" y="241744"/>
                  </a:lnTo>
                  <a:lnTo>
                    <a:pt x="636460" y="209435"/>
                  </a:lnTo>
                  <a:lnTo>
                    <a:pt x="643750" y="241744"/>
                  </a:lnTo>
                  <a:lnTo>
                    <a:pt x="707288" y="241744"/>
                  </a:lnTo>
                  <a:close/>
                </a:path>
              </a:pathLst>
            </a:custGeom>
            <a:solidFill>
              <a:srgbClr val="C5CC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04738" y="2318765"/>
              <a:ext cx="1010919" cy="1012190"/>
            </a:xfrm>
            <a:custGeom>
              <a:avLst/>
              <a:gdLst/>
              <a:ahLst/>
              <a:cxnLst/>
              <a:rect l="l" t="t" r="r" b="b"/>
              <a:pathLst>
                <a:path w="1010920" h="1012189">
                  <a:moveTo>
                    <a:pt x="0" y="505968"/>
                  </a:moveTo>
                  <a:lnTo>
                    <a:pt x="2312" y="457245"/>
                  </a:lnTo>
                  <a:lnTo>
                    <a:pt x="9109" y="409832"/>
                  </a:lnTo>
                  <a:lnTo>
                    <a:pt x="20178" y="363941"/>
                  </a:lnTo>
                  <a:lnTo>
                    <a:pt x="35309" y="319782"/>
                  </a:lnTo>
                  <a:lnTo>
                    <a:pt x="54288" y="277569"/>
                  </a:lnTo>
                  <a:lnTo>
                    <a:pt x="76905" y="237514"/>
                  </a:lnTo>
                  <a:lnTo>
                    <a:pt x="102947" y="199829"/>
                  </a:lnTo>
                  <a:lnTo>
                    <a:pt x="132203" y="164726"/>
                  </a:lnTo>
                  <a:lnTo>
                    <a:pt x="164462" y="132417"/>
                  </a:lnTo>
                  <a:lnTo>
                    <a:pt x="199511" y="103114"/>
                  </a:lnTo>
                  <a:lnTo>
                    <a:pt x="237139" y="77030"/>
                  </a:lnTo>
                  <a:lnTo>
                    <a:pt x="277134" y="54377"/>
                  </a:lnTo>
                  <a:lnTo>
                    <a:pt x="319284" y="35367"/>
                  </a:lnTo>
                  <a:lnTo>
                    <a:pt x="363378" y="20212"/>
                  </a:lnTo>
                  <a:lnTo>
                    <a:pt x="409204" y="9124"/>
                  </a:lnTo>
                  <a:lnTo>
                    <a:pt x="456551" y="2316"/>
                  </a:lnTo>
                  <a:lnTo>
                    <a:pt x="505206" y="0"/>
                  </a:lnTo>
                  <a:lnTo>
                    <a:pt x="553860" y="2316"/>
                  </a:lnTo>
                  <a:lnTo>
                    <a:pt x="601207" y="9124"/>
                  </a:lnTo>
                  <a:lnTo>
                    <a:pt x="647033" y="20212"/>
                  </a:lnTo>
                  <a:lnTo>
                    <a:pt x="691127" y="35367"/>
                  </a:lnTo>
                  <a:lnTo>
                    <a:pt x="733277" y="54377"/>
                  </a:lnTo>
                  <a:lnTo>
                    <a:pt x="773272" y="77030"/>
                  </a:lnTo>
                  <a:lnTo>
                    <a:pt x="810900" y="103114"/>
                  </a:lnTo>
                  <a:lnTo>
                    <a:pt x="845949" y="132417"/>
                  </a:lnTo>
                  <a:lnTo>
                    <a:pt x="878208" y="164726"/>
                  </a:lnTo>
                  <a:lnTo>
                    <a:pt x="907464" y="199829"/>
                  </a:lnTo>
                  <a:lnTo>
                    <a:pt x="933506" y="237514"/>
                  </a:lnTo>
                  <a:lnTo>
                    <a:pt x="956123" y="277569"/>
                  </a:lnTo>
                  <a:lnTo>
                    <a:pt x="975102" y="319782"/>
                  </a:lnTo>
                  <a:lnTo>
                    <a:pt x="990233" y="363941"/>
                  </a:lnTo>
                  <a:lnTo>
                    <a:pt x="1001302" y="409832"/>
                  </a:lnTo>
                  <a:lnTo>
                    <a:pt x="1008099" y="457245"/>
                  </a:lnTo>
                  <a:lnTo>
                    <a:pt x="1010412" y="505968"/>
                  </a:lnTo>
                  <a:lnTo>
                    <a:pt x="1008099" y="554690"/>
                  </a:lnTo>
                  <a:lnTo>
                    <a:pt x="1001302" y="602103"/>
                  </a:lnTo>
                  <a:lnTo>
                    <a:pt x="990233" y="647994"/>
                  </a:lnTo>
                  <a:lnTo>
                    <a:pt x="975102" y="692153"/>
                  </a:lnTo>
                  <a:lnTo>
                    <a:pt x="956123" y="734366"/>
                  </a:lnTo>
                  <a:lnTo>
                    <a:pt x="933506" y="774421"/>
                  </a:lnTo>
                  <a:lnTo>
                    <a:pt x="907464" y="812106"/>
                  </a:lnTo>
                  <a:lnTo>
                    <a:pt x="878208" y="847209"/>
                  </a:lnTo>
                  <a:lnTo>
                    <a:pt x="845949" y="879518"/>
                  </a:lnTo>
                  <a:lnTo>
                    <a:pt x="810900" y="908821"/>
                  </a:lnTo>
                  <a:lnTo>
                    <a:pt x="773272" y="934905"/>
                  </a:lnTo>
                  <a:lnTo>
                    <a:pt x="733277" y="957558"/>
                  </a:lnTo>
                  <a:lnTo>
                    <a:pt x="691127" y="976568"/>
                  </a:lnTo>
                  <a:lnTo>
                    <a:pt x="647033" y="991723"/>
                  </a:lnTo>
                  <a:lnTo>
                    <a:pt x="601207" y="1002811"/>
                  </a:lnTo>
                  <a:lnTo>
                    <a:pt x="553860" y="1009619"/>
                  </a:lnTo>
                  <a:lnTo>
                    <a:pt x="505206" y="1011936"/>
                  </a:lnTo>
                  <a:lnTo>
                    <a:pt x="456551" y="1009619"/>
                  </a:lnTo>
                  <a:lnTo>
                    <a:pt x="409204" y="1002811"/>
                  </a:lnTo>
                  <a:lnTo>
                    <a:pt x="363378" y="991723"/>
                  </a:lnTo>
                  <a:lnTo>
                    <a:pt x="319284" y="976568"/>
                  </a:lnTo>
                  <a:lnTo>
                    <a:pt x="277134" y="957558"/>
                  </a:lnTo>
                  <a:lnTo>
                    <a:pt x="237139" y="934905"/>
                  </a:lnTo>
                  <a:lnTo>
                    <a:pt x="199511" y="908821"/>
                  </a:lnTo>
                  <a:lnTo>
                    <a:pt x="164462" y="879518"/>
                  </a:lnTo>
                  <a:lnTo>
                    <a:pt x="132203" y="847209"/>
                  </a:lnTo>
                  <a:lnTo>
                    <a:pt x="102947" y="812106"/>
                  </a:lnTo>
                  <a:lnTo>
                    <a:pt x="76905" y="774421"/>
                  </a:lnTo>
                  <a:lnTo>
                    <a:pt x="54288" y="734366"/>
                  </a:lnTo>
                  <a:lnTo>
                    <a:pt x="35309" y="692153"/>
                  </a:lnTo>
                  <a:lnTo>
                    <a:pt x="20178" y="647994"/>
                  </a:lnTo>
                  <a:lnTo>
                    <a:pt x="9109" y="602103"/>
                  </a:lnTo>
                  <a:lnTo>
                    <a:pt x="2312" y="554690"/>
                  </a:lnTo>
                  <a:lnTo>
                    <a:pt x="0" y="50596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300722" y="2135885"/>
              <a:ext cx="1682750" cy="3039110"/>
            </a:xfrm>
            <a:custGeom>
              <a:avLst/>
              <a:gdLst/>
              <a:ahLst/>
              <a:cxnLst/>
              <a:rect l="l" t="t" r="r" b="b"/>
              <a:pathLst>
                <a:path w="1682750" h="3039110">
                  <a:moveTo>
                    <a:pt x="1514221" y="0"/>
                  </a:moveTo>
                  <a:lnTo>
                    <a:pt x="168275" y="0"/>
                  </a:lnTo>
                  <a:lnTo>
                    <a:pt x="123531" y="6008"/>
                  </a:lnTo>
                  <a:lnTo>
                    <a:pt x="83330" y="22968"/>
                  </a:lnTo>
                  <a:lnTo>
                    <a:pt x="49275" y="49275"/>
                  </a:lnTo>
                  <a:lnTo>
                    <a:pt x="22968" y="83330"/>
                  </a:lnTo>
                  <a:lnTo>
                    <a:pt x="6008" y="123531"/>
                  </a:lnTo>
                  <a:lnTo>
                    <a:pt x="0" y="168275"/>
                  </a:lnTo>
                  <a:lnTo>
                    <a:pt x="0" y="2870581"/>
                  </a:lnTo>
                  <a:lnTo>
                    <a:pt x="6008" y="2915324"/>
                  </a:lnTo>
                  <a:lnTo>
                    <a:pt x="22968" y="2955525"/>
                  </a:lnTo>
                  <a:lnTo>
                    <a:pt x="49275" y="2989580"/>
                  </a:lnTo>
                  <a:lnTo>
                    <a:pt x="83330" y="3015887"/>
                  </a:lnTo>
                  <a:lnTo>
                    <a:pt x="123531" y="3032847"/>
                  </a:lnTo>
                  <a:lnTo>
                    <a:pt x="168275" y="3038856"/>
                  </a:lnTo>
                  <a:lnTo>
                    <a:pt x="1514221" y="3038856"/>
                  </a:lnTo>
                  <a:lnTo>
                    <a:pt x="1558964" y="3032847"/>
                  </a:lnTo>
                  <a:lnTo>
                    <a:pt x="1599165" y="3015887"/>
                  </a:lnTo>
                  <a:lnTo>
                    <a:pt x="1633220" y="2989580"/>
                  </a:lnTo>
                  <a:lnTo>
                    <a:pt x="1659527" y="2955525"/>
                  </a:lnTo>
                  <a:lnTo>
                    <a:pt x="1676487" y="2915324"/>
                  </a:lnTo>
                  <a:lnTo>
                    <a:pt x="1682496" y="2870581"/>
                  </a:lnTo>
                  <a:lnTo>
                    <a:pt x="1682496" y="168275"/>
                  </a:lnTo>
                  <a:lnTo>
                    <a:pt x="1676487" y="123531"/>
                  </a:lnTo>
                  <a:lnTo>
                    <a:pt x="1659527" y="83330"/>
                  </a:lnTo>
                  <a:lnTo>
                    <a:pt x="1633220" y="49275"/>
                  </a:lnTo>
                  <a:lnTo>
                    <a:pt x="1599165" y="22968"/>
                  </a:lnTo>
                  <a:lnTo>
                    <a:pt x="1558964" y="6008"/>
                  </a:lnTo>
                  <a:lnTo>
                    <a:pt x="1514221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427214" y="3737864"/>
            <a:ext cx="1428750" cy="4044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98145" marR="5080" indent="-386080">
              <a:lnSpc>
                <a:spcPts val="1430"/>
              </a:lnSpc>
              <a:spcBef>
                <a:spcPts val="25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selection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criteria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i="1" spc="-10" dirty="0">
                <a:solidFill>
                  <a:srgbClr val="FFFFFF"/>
                </a:solidFill>
                <a:latin typeface="Calibri"/>
                <a:cs typeface="Calibri"/>
              </a:rPr>
              <a:t>legal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04341" y="2306066"/>
            <a:ext cx="7956550" cy="2729230"/>
            <a:chOff x="704341" y="2306066"/>
            <a:chExt cx="7956550" cy="2729230"/>
          </a:xfrm>
        </p:grpSpPr>
        <p:sp>
          <p:nvSpPr>
            <p:cNvPr id="32" name="object 32"/>
            <p:cNvSpPr/>
            <p:nvPr/>
          </p:nvSpPr>
          <p:spPr>
            <a:xfrm>
              <a:off x="7763891" y="2409443"/>
              <a:ext cx="800735" cy="833755"/>
            </a:xfrm>
            <a:custGeom>
              <a:avLst/>
              <a:gdLst/>
              <a:ahLst/>
              <a:cxnLst/>
              <a:rect l="l" t="t" r="r" b="b"/>
              <a:pathLst>
                <a:path w="800734" h="833755">
                  <a:moveTo>
                    <a:pt x="346887" y="520573"/>
                  </a:moveTo>
                  <a:lnTo>
                    <a:pt x="172656" y="334467"/>
                  </a:lnTo>
                  <a:lnTo>
                    <a:pt x="150368" y="325094"/>
                  </a:lnTo>
                  <a:lnTo>
                    <a:pt x="138772" y="327431"/>
                  </a:lnTo>
                  <a:lnTo>
                    <a:pt x="128841" y="334467"/>
                  </a:lnTo>
                  <a:lnTo>
                    <a:pt x="88150" y="375094"/>
                  </a:lnTo>
                  <a:lnTo>
                    <a:pt x="296811" y="583463"/>
                  </a:lnTo>
                  <a:lnTo>
                    <a:pt x="337502" y="542836"/>
                  </a:lnTo>
                  <a:lnTo>
                    <a:pt x="344538" y="532333"/>
                  </a:lnTo>
                  <a:lnTo>
                    <a:pt x="346887" y="520573"/>
                  </a:lnTo>
                  <a:close/>
                </a:path>
                <a:path w="800734" h="833755">
                  <a:moveTo>
                    <a:pt x="380276" y="791845"/>
                  </a:moveTo>
                  <a:lnTo>
                    <a:pt x="376974" y="775665"/>
                  </a:lnTo>
                  <a:lnTo>
                    <a:pt x="368007" y="762406"/>
                  </a:lnTo>
                  <a:lnTo>
                    <a:pt x="354749" y="753452"/>
                  </a:lnTo>
                  <a:lnTo>
                    <a:pt x="338543" y="750163"/>
                  </a:lnTo>
                  <a:lnTo>
                    <a:pt x="317677" y="750163"/>
                  </a:lnTo>
                  <a:lnTo>
                    <a:pt x="317677" y="708494"/>
                  </a:lnTo>
                  <a:lnTo>
                    <a:pt x="25565" y="708494"/>
                  </a:lnTo>
                  <a:lnTo>
                    <a:pt x="25565" y="750163"/>
                  </a:lnTo>
                  <a:lnTo>
                    <a:pt x="4699" y="750163"/>
                  </a:lnTo>
                  <a:lnTo>
                    <a:pt x="0" y="751116"/>
                  </a:lnTo>
                  <a:lnTo>
                    <a:pt x="4521" y="756539"/>
                  </a:lnTo>
                  <a:lnTo>
                    <a:pt x="36830" y="788847"/>
                  </a:lnTo>
                  <a:lnTo>
                    <a:pt x="71932" y="818146"/>
                  </a:lnTo>
                  <a:lnTo>
                    <a:pt x="94132" y="833513"/>
                  </a:lnTo>
                  <a:lnTo>
                    <a:pt x="338543" y="833513"/>
                  </a:lnTo>
                  <a:lnTo>
                    <a:pt x="354749" y="830224"/>
                  </a:lnTo>
                  <a:lnTo>
                    <a:pt x="368007" y="821270"/>
                  </a:lnTo>
                  <a:lnTo>
                    <a:pt x="376974" y="808024"/>
                  </a:lnTo>
                  <a:lnTo>
                    <a:pt x="380276" y="791845"/>
                  </a:lnTo>
                  <a:close/>
                </a:path>
                <a:path w="800734" h="833755">
                  <a:moveTo>
                    <a:pt x="672388" y="208407"/>
                  </a:moveTo>
                  <a:lnTo>
                    <a:pt x="463727" y="0"/>
                  </a:lnTo>
                  <a:lnTo>
                    <a:pt x="423049" y="40640"/>
                  </a:lnTo>
                  <a:lnTo>
                    <a:pt x="416001" y="51155"/>
                  </a:lnTo>
                  <a:lnTo>
                    <a:pt x="413651" y="62928"/>
                  </a:lnTo>
                  <a:lnTo>
                    <a:pt x="416001" y="74510"/>
                  </a:lnTo>
                  <a:lnTo>
                    <a:pt x="423049" y="84416"/>
                  </a:lnTo>
                  <a:lnTo>
                    <a:pt x="587883" y="249034"/>
                  </a:lnTo>
                  <a:lnTo>
                    <a:pt x="598398" y="256070"/>
                  </a:lnTo>
                  <a:lnTo>
                    <a:pt x="610184" y="258406"/>
                  </a:lnTo>
                  <a:lnTo>
                    <a:pt x="621779" y="256070"/>
                  </a:lnTo>
                  <a:lnTo>
                    <a:pt x="631698" y="249034"/>
                  </a:lnTo>
                  <a:lnTo>
                    <a:pt x="672388" y="208407"/>
                  </a:lnTo>
                  <a:close/>
                </a:path>
                <a:path w="800734" h="833755">
                  <a:moveTo>
                    <a:pt x="800442" y="645985"/>
                  </a:moveTo>
                  <a:lnTo>
                    <a:pt x="797115" y="629475"/>
                  </a:lnTo>
                  <a:lnTo>
                    <a:pt x="787133" y="614730"/>
                  </a:lnTo>
                  <a:lnTo>
                    <a:pt x="505460" y="333425"/>
                  </a:lnTo>
                  <a:lnTo>
                    <a:pt x="568058" y="270916"/>
                  </a:lnTo>
                  <a:lnTo>
                    <a:pt x="401142" y="104216"/>
                  </a:lnTo>
                  <a:lnTo>
                    <a:pt x="192481" y="312585"/>
                  </a:lnTo>
                  <a:lnTo>
                    <a:pt x="359410" y="479285"/>
                  </a:lnTo>
                  <a:lnTo>
                    <a:pt x="442874" y="395935"/>
                  </a:lnTo>
                  <a:lnTo>
                    <a:pt x="724547" y="677240"/>
                  </a:lnTo>
                  <a:lnTo>
                    <a:pt x="739317" y="687197"/>
                  </a:lnTo>
                  <a:lnTo>
                    <a:pt x="755840" y="690524"/>
                  </a:lnTo>
                  <a:lnTo>
                    <a:pt x="772375" y="687197"/>
                  </a:lnTo>
                  <a:lnTo>
                    <a:pt x="787133" y="677240"/>
                  </a:lnTo>
                  <a:lnTo>
                    <a:pt x="797115" y="662482"/>
                  </a:lnTo>
                  <a:lnTo>
                    <a:pt x="800442" y="645985"/>
                  </a:lnTo>
                  <a:close/>
                </a:path>
              </a:pathLst>
            </a:custGeom>
            <a:solidFill>
              <a:srgbClr val="CDC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36001" y="2318766"/>
              <a:ext cx="1012190" cy="1012190"/>
            </a:xfrm>
            <a:custGeom>
              <a:avLst/>
              <a:gdLst/>
              <a:ahLst/>
              <a:cxnLst/>
              <a:rect l="l" t="t" r="r" b="b"/>
              <a:pathLst>
                <a:path w="1012190" h="1012189">
                  <a:moveTo>
                    <a:pt x="0" y="505968"/>
                  </a:moveTo>
                  <a:lnTo>
                    <a:pt x="2316" y="457245"/>
                  </a:lnTo>
                  <a:lnTo>
                    <a:pt x="9124" y="409832"/>
                  </a:lnTo>
                  <a:lnTo>
                    <a:pt x="20212" y="363941"/>
                  </a:lnTo>
                  <a:lnTo>
                    <a:pt x="35367" y="319782"/>
                  </a:lnTo>
                  <a:lnTo>
                    <a:pt x="54377" y="277569"/>
                  </a:lnTo>
                  <a:lnTo>
                    <a:pt x="77030" y="237514"/>
                  </a:lnTo>
                  <a:lnTo>
                    <a:pt x="103114" y="199829"/>
                  </a:lnTo>
                  <a:lnTo>
                    <a:pt x="132417" y="164726"/>
                  </a:lnTo>
                  <a:lnTo>
                    <a:pt x="164726" y="132417"/>
                  </a:lnTo>
                  <a:lnTo>
                    <a:pt x="199829" y="103114"/>
                  </a:lnTo>
                  <a:lnTo>
                    <a:pt x="237514" y="77030"/>
                  </a:lnTo>
                  <a:lnTo>
                    <a:pt x="277569" y="54377"/>
                  </a:lnTo>
                  <a:lnTo>
                    <a:pt x="319782" y="35367"/>
                  </a:lnTo>
                  <a:lnTo>
                    <a:pt x="363941" y="20212"/>
                  </a:lnTo>
                  <a:lnTo>
                    <a:pt x="409832" y="9124"/>
                  </a:lnTo>
                  <a:lnTo>
                    <a:pt x="457245" y="2316"/>
                  </a:lnTo>
                  <a:lnTo>
                    <a:pt x="505968" y="0"/>
                  </a:lnTo>
                  <a:lnTo>
                    <a:pt x="554690" y="2316"/>
                  </a:lnTo>
                  <a:lnTo>
                    <a:pt x="602103" y="9124"/>
                  </a:lnTo>
                  <a:lnTo>
                    <a:pt x="647994" y="20212"/>
                  </a:lnTo>
                  <a:lnTo>
                    <a:pt x="692153" y="35367"/>
                  </a:lnTo>
                  <a:lnTo>
                    <a:pt x="734366" y="54377"/>
                  </a:lnTo>
                  <a:lnTo>
                    <a:pt x="774421" y="77030"/>
                  </a:lnTo>
                  <a:lnTo>
                    <a:pt x="812106" y="103114"/>
                  </a:lnTo>
                  <a:lnTo>
                    <a:pt x="847209" y="132417"/>
                  </a:lnTo>
                  <a:lnTo>
                    <a:pt x="879518" y="164726"/>
                  </a:lnTo>
                  <a:lnTo>
                    <a:pt x="908821" y="199829"/>
                  </a:lnTo>
                  <a:lnTo>
                    <a:pt x="934905" y="237514"/>
                  </a:lnTo>
                  <a:lnTo>
                    <a:pt x="957558" y="277569"/>
                  </a:lnTo>
                  <a:lnTo>
                    <a:pt x="976568" y="319782"/>
                  </a:lnTo>
                  <a:lnTo>
                    <a:pt x="991723" y="363941"/>
                  </a:lnTo>
                  <a:lnTo>
                    <a:pt x="1002811" y="409832"/>
                  </a:lnTo>
                  <a:lnTo>
                    <a:pt x="1009619" y="457245"/>
                  </a:lnTo>
                  <a:lnTo>
                    <a:pt x="1011936" y="505968"/>
                  </a:lnTo>
                  <a:lnTo>
                    <a:pt x="1009619" y="554690"/>
                  </a:lnTo>
                  <a:lnTo>
                    <a:pt x="1002811" y="602103"/>
                  </a:lnTo>
                  <a:lnTo>
                    <a:pt x="991723" y="647994"/>
                  </a:lnTo>
                  <a:lnTo>
                    <a:pt x="976568" y="692153"/>
                  </a:lnTo>
                  <a:lnTo>
                    <a:pt x="957558" y="734366"/>
                  </a:lnTo>
                  <a:lnTo>
                    <a:pt x="934905" y="774421"/>
                  </a:lnTo>
                  <a:lnTo>
                    <a:pt x="908821" y="812106"/>
                  </a:lnTo>
                  <a:lnTo>
                    <a:pt x="879518" y="847209"/>
                  </a:lnTo>
                  <a:lnTo>
                    <a:pt x="847209" y="879518"/>
                  </a:lnTo>
                  <a:lnTo>
                    <a:pt x="812106" y="908821"/>
                  </a:lnTo>
                  <a:lnTo>
                    <a:pt x="774421" y="934905"/>
                  </a:lnTo>
                  <a:lnTo>
                    <a:pt x="734366" y="957558"/>
                  </a:lnTo>
                  <a:lnTo>
                    <a:pt x="692153" y="976568"/>
                  </a:lnTo>
                  <a:lnTo>
                    <a:pt x="647994" y="991723"/>
                  </a:lnTo>
                  <a:lnTo>
                    <a:pt x="602103" y="1002811"/>
                  </a:lnTo>
                  <a:lnTo>
                    <a:pt x="554690" y="1009619"/>
                  </a:lnTo>
                  <a:lnTo>
                    <a:pt x="505968" y="1011936"/>
                  </a:lnTo>
                  <a:lnTo>
                    <a:pt x="457245" y="1009619"/>
                  </a:lnTo>
                  <a:lnTo>
                    <a:pt x="409832" y="1002811"/>
                  </a:lnTo>
                  <a:lnTo>
                    <a:pt x="363941" y="991723"/>
                  </a:lnTo>
                  <a:lnTo>
                    <a:pt x="319782" y="976568"/>
                  </a:lnTo>
                  <a:lnTo>
                    <a:pt x="277569" y="957558"/>
                  </a:lnTo>
                  <a:lnTo>
                    <a:pt x="237514" y="934905"/>
                  </a:lnTo>
                  <a:lnTo>
                    <a:pt x="199829" y="908821"/>
                  </a:lnTo>
                  <a:lnTo>
                    <a:pt x="164726" y="879518"/>
                  </a:lnTo>
                  <a:lnTo>
                    <a:pt x="132417" y="847209"/>
                  </a:lnTo>
                  <a:lnTo>
                    <a:pt x="103114" y="812106"/>
                  </a:lnTo>
                  <a:lnTo>
                    <a:pt x="77030" y="774421"/>
                  </a:lnTo>
                  <a:lnTo>
                    <a:pt x="54377" y="734366"/>
                  </a:lnTo>
                  <a:lnTo>
                    <a:pt x="35367" y="692153"/>
                  </a:lnTo>
                  <a:lnTo>
                    <a:pt x="20212" y="647994"/>
                  </a:lnTo>
                  <a:lnTo>
                    <a:pt x="9124" y="602103"/>
                  </a:lnTo>
                  <a:lnTo>
                    <a:pt x="2316" y="554690"/>
                  </a:lnTo>
                  <a:lnTo>
                    <a:pt x="0" y="50596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7041" y="4566666"/>
              <a:ext cx="7922259" cy="455930"/>
            </a:xfrm>
            <a:custGeom>
              <a:avLst/>
              <a:gdLst/>
              <a:ahLst/>
              <a:cxnLst/>
              <a:rect l="l" t="t" r="r" b="b"/>
              <a:pathLst>
                <a:path w="7922259" h="455929">
                  <a:moveTo>
                    <a:pt x="7693913" y="0"/>
                  </a:moveTo>
                  <a:lnTo>
                    <a:pt x="7693913" y="113918"/>
                  </a:lnTo>
                  <a:lnTo>
                    <a:pt x="227838" y="113918"/>
                  </a:lnTo>
                  <a:lnTo>
                    <a:pt x="227838" y="0"/>
                  </a:lnTo>
                  <a:lnTo>
                    <a:pt x="0" y="227837"/>
                  </a:lnTo>
                  <a:lnTo>
                    <a:pt x="227838" y="455675"/>
                  </a:lnTo>
                  <a:lnTo>
                    <a:pt x="227838" y="341756"/>
                  </a:lnTo>
                  <a:lnTo>
                    <a:pt x="7693913" y="341756"/>
                  </a:lnTo>
                  <a:lnTo>
                    <a:pt x="7693913" y="455675"/>
                  </a:lnTo>
                  <a:lnTo>
                    <a:pt x="7921752" y="227837"/>
                  </a:lnTo>
                  <a:lnTo>
                    <a:pt x="7693913" y="0"/>
                  </a:lnTo>
                  <a:close/>
                </a:path>
              </a:pathLst>
            </a:custGeom>
            <a:solidFill>
              <a:srgbClr val="DEE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17041" y="4566666"/>
              <a:ext cx="7922259" cy="455930"/>
            </a:xfrm>
            <a:custGeom>
              <a:avLst/>
              <a:gdLst/>
              <a:ahLst/>
              <a:cxnLst/>
              <a:rect l="l" t="t" r="r" b="b"/>
              <a:pathLst>
                <a:path w="7922259" h="455929">
                  <a:moveTo>
                    <a:pt x="0" y="227837"/>
                  </a:moveTo>
                  <a:lnTo>
                    <a:pt x="227838" y="0"/>
                  </a:lnTo>
                  <a:lnTo>
                    <a:pt x="227838" y="113918"/>
                  </a:lnTo>
                  <a:lnTo>
                    <a:pt x="7693913" y="113918"/>
                  </a:lnTo>
                  <a:lnTo>
                    <a:pt x="7693913" y="0"/>
                  </a:lnTo>
                  <a:lnTo>
                    <a:pt x="7921752" y="227837"/>
                  </a:lnTo>
                  <a:lnTo>
                    <a:pt x="7693913" y="455675"/>
                  </a:lnTo>
                  <a:lnTo>
                    <a:pt x="7693913" y="341756"/>
                  </a:lnTo>
                  <a:lnTo>
                    <a:pt x="227838" y="341756"/>
                  </a:lnTo>
                  <a:lnTo>
                    <a:pt x="227838" y="455675"/>
                  </a:lnTo>
                  <a:lnTo>
                    <a:pt x="0" y="22783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77656" y="5540571"/>
            <a:ext cx="304800" cy="297872"/>
          </a:xfrm>
          <a:prstGeom prst="rect">
            <a:avLst/>
          </a:prstGeom>
        </p:spPr>
      </p:pic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9490" y="379933"/>
            <a:ext cx="20624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Reading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309827"/>
            <a:ext cx="3851910" cy="14664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375F92"/>
                </a:solidFill>
                <a:latin typeface="Verdana"/>
                <a:cs typeface="Verdana"/>
              </a:rPr>
              <a:t>Core</a:t>
            </a:r>
            <a:r>
              <a:rPr sz="2800" spc="-114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375F92"/>
                </a:solidFill>
                <a:latin typeface="Verdana"/>
                <a:cs typeface="Verdana"/>
              </a:rPr>
              <a:t>textbook</a:t>
            </a:r>
            <a:r>
              <a:rPr sz="2800" spc="-10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375F92"/>
                </a:solidFill>
                <a:latin typeface="Verdana"/>
                <a:cs typeface="Verdana"/>
              </a:rPr>
              <a:t>–</a:t>
            </a:r>
            <a:endParaRPr sz="2800" dirty="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375F92"/>
                </a:solidFill>
                <a:latin typeface="Verdana"/>
                <a:cs typeface="Verdana"/>
              </a:rPr>
              <a:t>Chapter</a:t>
            </a:r>
            <a:r>
              <a:rPr sz="2800" spc="-10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375F92"/>
                </a:solidFill>
                <a:latin typeface="Verdana"/>
                <a:cs typeface="Verdana"/>
              </a:rPr>
              <a:t>5</a:t>
            </a:r>
            <a:r>
              <a:rPr lang="en-SG" sz="2800" spc="-50" dirty="0">
                <a:solidFill>
                  <a:srgbClr val="375F92"/>
                </a:solidFill>
                <a:latin typeface="Verdana"/>
                <a:cs typeface="Verdana"/>
              </a:rPr>
              <a:t> &amp; 6</a:t>
            </a:r>
            <a:endParaRPr sz="2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5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48597" y="6353657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230E3F-8355-B0DF-130E-6AB620F903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05400" y="1014933"/>
            <a:ext cx="3851910" cy="470006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ED647289-7CC1-A433-F367-2AC1F4A93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609600"/>
            <a:ext cx="6172200" cy="76466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altLang="zh-CN" sz="2400" dirty="0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TYPES OF INTERVIEWS</a:t>
            </a:r>
            <a:endParaRPr lang="en-AU" altLang="zh-CN" sz="2400" dirty="0">
              <a:solidFill>
                <a:schemeClr val="accent2"/>
              </a:solidFill>
              <a:latin typeface="Helvetica Neue" panose="02000503000000020004" pitchFamily="2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64353-EDB6-37BC-B818-6A91F4104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85625"/>
            <a:ext cx="8382000" cy="388675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3">
            <a:extLst>
              <a:ext uri="{FF2B5EF4-FFF2-40B4-BE49-F238E27FC236}">
                <a16:creationId xmlns:a16="http://schemas.microsoft.com/office/drawing/2014/main" id="{A7063B75-15D3-5A13-E115-DEDBB7E66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016" y="1100139"/>
            <a:ext cx="47672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Helvetica Neue" panose="02000503000000020004" pitchFamily="2" charset="0"/>
              </a:rPr>
              <a:t>TYPES OF INTERVIEWS </a:t>
            </a:r>
            <a:r>
              <a:rPr lang="en-US" altLang="en-US" sz="2700" dirty="0">
                <a:solidFill>
                  <a:schemeClr val="accent2"/>
                </a:solidFill>
                <a:latin typeface="Helvetica Neue" panose="02000503000000020004" pitchFamily="2" charset="0"/>
              </a:rPr>
              <a:t>(cont.)</a:t>
            </a:r>
            <a:endParaRPr lang="en-AU" altLang="en-US" sz="2400" dirty="0">
              <a:latin typeface="Helvetica Neue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ABC9C-4B2D-2F96-7C30-3DC93B0AE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" b="-1"/>
          <a:stretch/>
        </p:blipFill>
        <p:spPr>
          <a:xfrm>
            <a:off x="609600" y="1960109"/>
            <a:ext cx="8153399" cy="413589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EC12-1DAA-D74E-9749-B73FA3D6B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52400"/>
            <a:ext cx="6172200" cy="2116457"/>
          </a:xfrm>
        </p:spPr>
        <p:txBody>
          <a:bodyPr/>
          <a:lstStyle/>
          <a:p>
            <a:pPr>
              <a:defRPr/>
            </a:pPr>
            <a:r>
              <a:rPr dirty="0">
                <a:solidFill>
                  <a:schemeClr val="accent2"/>
                </a:solidFill>
                <a:latin typeface="Helvetica Neue" pitchFamily="84" charset="0"/>
                <a:ea typeface="Helvetica Neue" pitchFamily="84" charset="0"/>
                <a:cs typeface="Helvetica Neue" pitchFamily="84" charset="0"/>
              </a:rPr>
              <a:t>Questioning</a:t>
            </a:r>
            <a:br>
              <a:rPr lang="en-AU" dirty="0">
                <a:latin typeface="Calibri"/>
                <a:ea typeface="Calibri"/>
                <a:cs typeface="Times New Roman"/>
              </a:rPr>
            </a:b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97B5C-9BF3-2B07-F36A-433E0E2EE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685800"/>
            <a:ext cx="92964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30AD6-FF01-F145-84AE-1FCD7B8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457200"/>
            <a:ext cx="6172200" cy="2023588"/>
          </a:xfrm>
        </p:spPr>
        <p:txBody>
          <a:bodyPr/>
          <a:lstStyle/>
          <a:p>
            <a:pPr>
              <a:defRPr/>
            </a:pPr>
            <a:r>
              <a:rPr dirty="0">
                <a:solidFill>
                  <a:schemeClr val="accent2"/>
                </a:solidFill>
                <a:latin typeface="Helvetica Neue" pitchFamily="84" charset="0"/>
                <a:ea typeface="Helvetica Neue" pitchFamily="84" charset="0"/>
                <a:cs typeface="Helvetica Neue" pitchFamily="84" charset="0"/>
              </a:rPr>
              <a:t>Types of employment tests</a:t>
            </a:r>
            <a:br>
              <a:rPr lang="en-AU" dirty="0">
                <a:latin typeface="Calibri"/>
                <a:ea typeface="Calibri"/>
                <a:cs typeface="Times New Roman"/>
              </a:rPr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CE6FD-F803-7F49-A1C0-D7112DE4E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035968"/>
            <a:ext cx="6248400" cy="301621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dirty="0">
                <a:latin typeface="Helvetica Neue"/>
              </a:rPr>
              <a:t> Commercially available tests:</a:t>
            </a:r>
            <a:endParaRPr lang="en-AU" sz="2800" dirty="0">
              <a:latin typeface="Helvetica Neue"/>
            </a:endParaRPr>
          </a:p>
          <a:p>
            <a:pPr marL="685125" indent="-257175">
              <a:defRPr/>
            </a:pPr>
            <a:r>
              <a:rPr lang="en-US" sz="2800" dirty="0">
                <a:latin typeface="Helvetica Neue"/>
              </a:rPr>
              <a:t>	job knowledge tests</a:t>
            </a:r>
            <a:endParaRPr lang="en-AU" sz="2800" dirty="0">
              <a:latin typeface="Helvetica Neue"/>
            </a:endParaRPr>
          </a:p>
          <a:p>
            <a:pPr marL="685125" indent="-257175">
              <a:defRPr/>
            </a:pPr>
            <a:r>
              <a:rPr lang="en-AU" sz="2800" dirty="0">
                <a:latin typeface="Helvetica Neue"/>
              </a:rPr>
              <a:t>	job</a:t>
            </a:r>
            <a:r>
              <a:rPr lang="en-US" sz="2800" dirty="0">
                <a:latin typeface="Helvetica Neue"/>
              </a:rPr>
              <a:t> sample tests</a:t>
            </a:r>
          </a:p>
          <a:p>
            <a:pPr marL="685125" indent="-257175">
              <a:defRPr/>
            </a:pPr>
            <a:r>
              <a:rPr lang="en-US" sz="2800" dirty="0">
                <a:latin typeface="Helvetica Neue"/>
              </a:rPr>
              <a:t>	psychological test</a:t>
            </a:r>
          </a:p>
          <a:p>
            <a:pPr marL="685125" indent="-257175">
              <a:defRPr/>
            </a:pPr>
            <a:r>
              <a:rPr lang="en-US" sz="2800" dirty="0">
                <a:latin typeface="Helvetica Neue"/>
              </a:rPr>
              <a:t>	psychometric test</a:t>
            </a:r>
          </a:p>
          <a:p>
            <a:pPr marL="685125" indent="-257175">
              <a:defRPr/>
            </a:pPr>
            <a:r>
              <a:rPr lang="en-US" sz="2800" dirty="0">
                <a:latin typeface="Helvetica Neue"/>
              </a:rPr>
              <a:t>	gamified test.</a:t>
            </a:r>
          </a:p>
          <a:p>
            <a:pPr>
              <a:defRPr/>
            </a:pPr>
            <a:r>
              <a:rPr lang="en-US" sz="2800" dirty="0">
                <a:latin typeface="Helvetica Neue"/>
              </a:rPr>
              <a:t> </a:t>
            </a:r>
            <a:endParaRPr lang="en-AU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1976" y="379933"/>
            <a:ext cx="4941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Background</a:t>
            </a:r>
            <a:r>
              <a:rPr sz="4000" spc="-235" dirty="0"/>
              <a:t> </a:t>
            </a:r>
            <a:r>
              <a:rPr sz="4000" spc="-10" dirty="0"/>
              <a:t>checks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273555"/>
            <a:ext cx="3749675" cy="29889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0" dirty="0">
                <a:solidFill>
                  <a:srgbClr val="1F487C"/>
                </a:solidFill>
                <a:latin typeface="Verdana"/>
                <a:cs typeface="Verdana"/>
              </a:rPr>
              <a:t>To</a:t>
            </a:r>
            <a:r>
              <a:rPr sz="2400" spc="-114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verify</a:t>
            </a:r>
            <a:r>
              <a:rPr sz="2400" spc="-6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1F487C"/>
                </a:solidFill>
                <a:latin typeface="Verdana"/>
                <a:cs typeface="Verdana"/>
              </a:rPr>
              <a:t>that </a:t>
            </a: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applicants are</a:t>
            </a:r>
            <a:r>
              <a:rPr sz="2400" spc="-1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as</a:t>
            </a:r>
            <a:r>
              <a:rPr sz="2400" spc="-1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1F487C"/>
                </a:solidFill>
                <a:latin typeface="Verdana"/>
                <a:cs typeface="Verdana"/>
              </a:rPr>
              <a:t>they </a:t>
            </a: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represent</a:t>
            </a:r>
            <a:r>
              <a:rPr sz="2400" spc="-1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Verdana"/>
                <a:cs typeface="Verdana"/>
              </a:rPr>
              <a:t>themselves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E3B757"/>
              </a:buClr>
              <a:buFont typeface="Arial"/>
              <a:buChar char="•"/>
            </a:pP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Criminal</a:t>
            </a:r>
            <a:r>
              <a:rPr sz="2400" spc="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Verdana"/>
                <a:cs typeface="Verdana"/>
              </a:rPr>
              <a:t>record?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3B757"/>
              </a:buClr>
              <a:buFont typeface="Arial"/>
              <a:buChar char="•"/>
            </a:pPr>
            <a:endParaRPr sz="3100">
              <a:latin typeface="Verdana"/>
              <a:cs typeface="Verdana"/>
            </a:endParaRPr>
          </a:p>
          <a:p>
            <a:pPr marL="355600" marR="372110" indent="-342900">
              <a:lnSpc>
                <a:spcPts val="2590"/>
              </a:lnSpc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1F487C"/>
                </a:solidFill>
                <a:latin typeface="Verdana"/>
                <a:cs typeface="Verdana"/>
              </a:rPr>
              <a:t>Internet</a:t>
            </a:r>
            <a:r>
              <a:rPr sz="2400" b="1" spc="-2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allows</a:t>
            </a:r>
            <a:r>
              <a:rPr sz="2400" spc="2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1F487C"/>
                </a:solidFill>
                <a:latin typeface="Verdana"/>
                <a:cs typeface="Verdana"/>
              </a:rPr>
              <a:t>for </a:t>
            </a: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faster</a:t>
            </a:r>
            <a:r>
              <a:rPr sz="2400" spc="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1F487C"/>
                </a:solidFill>
                <a:latin typeface="Verdana"/>
                <a:cs typeface="Verdana"/>
              </a:rPr>
              <a:t>check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645302"/>
            <a:ext cx="22479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i="1" dirty="0">
                <a:solidFill>
                  <a:srgbClr val="375F92"/>
                </a:solidFill>
                <a:latin typeface="Verdana"/>
                <a:cs typeface="Verdana"/>
              </a:rPr>
              <a:t>CareerBuilder</a:t>
            </a:r>
            <a:r>
              <a:rPr sz="1100" i="1" spc="-6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100" i="1" dirty="0">
                <a:solidFill>
                  <a:srgbClr val="375F92"/>
                </a:solidFill>
                <a:latin typeface="Verdana"/>
                <a:cs typeface="Verdana"/>
              </a:rPr>
              <a:t>survey</a:t>
            </a:r>
            <a:r>
              <a:rPr sz="1100" i="1" spc="-20" dirty="0">
                <a:solidFill>
                  <a:srgbClr val="375F92"/>
                </a:solidFill>
                <a:latin typeface="Verdana"/>
                <a:cs typeface="Verdana"/>
              </a:rPr>
              <a:t> 2008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8" y="1517916"/>
            <a:ext cx="3075432" cy="408368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52818" y="5577027"/>
            <a:ext cx="1533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C4BC96"/>
                </a:solidFill>
                <a:latin typeface="Calibri"/>
                <a:cs typeface="Calibri"/>
              </a:rPr>
              <a:t>Image:</a:t>
            </a:r>
            <a:r>
              <a:rPr sz="900" i="1" spc="-30" dirty="0">
                <a:solidFill>
                  <a:srgbClr val="C4BC96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C4BC96"/>
                </a:solidFill>
                <a:latin typeface="Calibri"/>
                <a:cs typeface="Calibri"/>
              </a:rPr>
              <a:t>michael</a:t>
            </a:r>
            <a:r>
              <a:rPr sz="900" i="1" spc="-5" dirty="0">
                <a:solidFill>
                  <a:srgbClr val="C4BC96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C4BC96"/>
                </a:solidFill>
                <a:latin typeface="Calibri"/>
                <a:cs typeface="Calibri"/>
              </a:rPr>
              <a:t>burrows@Pexels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072" y="4635246"/>
            <a:ext cx="4056127" cy="823302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3795"/>
              </a:lnSpc>
            </a:pPr>
            <a:r>
              <a:rPr sz="3300" dirty="0">
                <a:solidFill>
                  <a:srgbClr val="FFFFFF"/>
                </a:solidFill>
                <a:latin typeface="Gill Sans MT"/>
                <a:cs typeface="Gill Sans MT"/>
              </a:rPr>
              <a:t>70%</a:t>
            </a:r>
            <a:r>
              <a:rPr sz="3300" spc="-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Gill Sans MT"/>
                <a:cs typeface="Gill Sans MT"/>
              </a:rPr>
              <a:t>employers</a:t>
            </a:r>
            <a:endParaRPr sz="1050" dirty="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050" dirty="0">
                <a:solidFill>
                  <a:srgbClr val="FFFFFF"/>
                </a:solidFill>
                <a:latin typeface="Gill Sans MT"/>
                <a:cs typeface="Gill Sans MT"/>
              </a:rPr>
              <a:t>checks</a:t>
            </a:r>
            <a:r>
              <a:rPr sz="1050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50" dirty="0">
                <a:solidFill>
                  <a:srgbClr val="FFFFFF"/>
                </a:solidFill>
                <a:latin typeface="Gill Sans MT"/>
                <a:cs typeface="Gill Sans MT"/>
              </a:rPr>
              <a:t>candidates</a:t>
            </a:r>
            <a:r>
              <a:rPr sz="1050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Gill Sans MT"/>
                <a:cs typeface="Gill Sans MT"/>
              </a:rPr>
              <a:t>social</a:t>
            </a:r>
            <a:endParaRPr sz="1050" dirty="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</a:pPr>
            <a:r>
              <a:rPr sz="1050" spc="-10" dirty="0">
                <a:solidFill>
                  <a:srgbClr val="FFFFFF"/>
                </a:solidFill>
                <a:latin typeface="Gill Sans MT"/>
                <a:cs typeface="Gill Sans MT"/>
              </a:rPr>
              <a:t>media</a:t>
            </a:r>
            <a:endParaRPr sz="1050" dirty="0">
              <a:latin typeface="Gill Sans MT"/>
              <a:cs typeface="Gill Sans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7656" y="5540571"/>
            <a:ext cx="304800" cy="2978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9108" y="221996"/>
            <a:ext cx="66052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Induction</a:t>
            </a:r>
            <a:r>
              <a:rPr sz="4000" spc="-90" dirty="0"/>
              <a:t> </a:t>
            </a:r>
            <a:r>
              <a:rPr sz="4000" dirty="0"/>
              <a:t>and</a:t>
            </a:r>
            <a:r>
              <a:rPr sz="4000" spc="-130" dirty="0"/>
              <a:t> </a:t>
            </a:r>
            <a:r>
              <a:rPr sz="4000" spc="-10" dirty="0"/>
              <a:t>onboarding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3667" y="2145792"/>
            <a:ext cx="3845051" cy="25664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15173" y="4774819"/>
            <a:ext cx="7905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C4BC96"/>
                </a:solidFill>
                <a:latin typeface="Calibri"/>
                <a:cs typeface="Calibri"/>
              </a:rPr>
              <a:t>Image:</a:t>
            </a:r>
            <a:r>
              <a:rPr sz="900" i="1" spc="-30" dirty="0">
                <a:solidFill>
                  <a:srgbClr val="C4BC96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C4BC96"/>
                </a:solidFill>
                <a:latin typeface="Calibri"/>
                <a:cs typeface="Calibri"/>
              </a:rPr>
              <a:t>Rawpixel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8891" y="1457071"/>
            <a:ext cx="395541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Verdana"/>
                <a:cs typeface="Verdana"/>
              </a:rPr>
              <a:t>Induction</a:t>
            </a:r>
            <a:r>
              <a:rPr sz="1800" b="1" spc="2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1F487C"/>
                </a:solidFill>
                <a:latin typeface="Verdana"/>
                <a:cs typeface="Verdana"/>
              </a:rPr>
              <a:t>–</a:t>
            </a:r>
            <a:r>
              <a:rPr sz="1800" b="1" spc="-1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1F487C"/>
                </a:solidFill>
                <a:latin typeface="Verdana"/>
                <a:cs typeface="Verdana"/>
              </a:rPr>
              <a:t>introducing</a:t>
            </a:r>
            <a:r>
              <a:rPr sz="1800" spc="-1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1F487C"/>
                </a:solidFill>
                <a:latin typeface="Verdana"/>
                <a:cs typeface="Verdana"/>
              </a:rPr>
              <a:t>a</a:t>
            </a:r>
            <a:r>
              <a:rPr sz="1800" spc="-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1F487C"/>
                </a:solidFill>
                <a:latin typeface="Verdana"/>
                <a:cs typeface="Verdana"/>
              </a:rPr>
              <a:t>new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F487C"/>
                </a:solidFill>
                <a:latin typeface="Verdana"/>
                <a:cs typeface="Verdana"/>
              </a:rPr>
              <a:t>employee</a:t>
            </a:r>
            <a:r>
              <a:rPr sz="1800" spc="-1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1F487C"/>
                </a:solidFill>
                <a:latin typeface="Verdana"/>
                <a:cs typeface="Verdana"/>
              </a:rPr>
              <a:t>to</a:t>
            </a:r>
            <a:r>
              <a:rPr sz="1800" spc="-2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1F487C"/>
                </a:solidFill>
                <a:latin typeface="Verdana"/>
                <a:cs typeface="Verdana"/>
              </a:rPr>
              <a:t>organisation</a:t>
            </a:r>
            <a:r>
              <a:rPr sz="1800" spc="-4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1F487C"/>
                </a:solidFill>
                <a:latin typeface="Verdana"/>
                <a:cs typeface="Verdana"/>
              </a:rPr>
              <a:t>and</a:t>
            </a:r>
            <a:r>
              <a:rPr sz="1800" spc="-1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1F487C"/>
                </a:solidFill>
                <a:latin typeface="Verdana"/>
                <a:cs typeface="Verdana"/>
              </a:rPr>
              <a:t>job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1F487C"/>
                </a:solidFill>
                <a:latin typeface="Verdana"/>
                <a:cs typeface="Verdana"/>
              </a:rPr>
              <a:t>Onboarding</a:t>
            </a:r>
            <a:r>
              <a:rPr sz="1800" b="1" spc="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1F487C"/>
                </a:solidFill>
                <a:latin typeface="Verdana"/>
                <a:cs typeface="Verdana"/>
              </a:rPr>
              <a:t>–</a:t>
            </a:r>
            <a:r>
              <a:rPr sz="1800" b="1" spc="-3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1F487C"/>
                </a:solidFill>
                <a:latin typeface="Verdana"/>
                <a:cs typeface="Verdana"/>
              </a:rPr>
              <a:t>a</a:t>
            </a:r>
            <a:r>
              <a:rPr sz="1800" spc="-1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1F487C"/>
                </a:solidFill>
                <a:latin typeface="Verdana"/>
                <a:cs typeface="Verdana"/>
              </a:rPr>
              <a:t>process </a:t>
            </a:r>
            <a:r>
              <a:rPr sz="1800" spc="-25" dirty="0">
                <a:solidFill>
                  <a:srgbClr val="1F487C"/>
                </a:solidFill>
                <a:latin typeface="Verdana"/>
                <a:cs typeface="Verdana"/>
              </a:rPr>
              <a:t>of </a:t>
            </a:r>
            <a:r>
              <a:rPr sz="1800" dirty="0">
                <a:solidFill>
                  <a:srgbClr val="1F487C"/>
                </a:solidFill>
                <a:latin typeface="Verdana"/>
                <a:cs typeface="Verdana"/>
              </a:rPr>
              <a:t>getting new</a:t>
            </a:r>
            <a:r>
              <a:rPr sz="1800" spc="-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1F487C"/>
                </a:solidFill>
                <a:latin typeface="Verdana"/>
                <a:cs typeface="Verdana"/>
              </a:rPr>
              <a:t>employees</a:t>
            </a:r>
            <a:r>
              <a:rPr sz="1800" spc="-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1F487C"/>
                </a:solidFill>
                <a:latin typeface="Verdana"/>
                <a:cs typeface="Verdana"/>
              </a:rPr>
              <a:t>adjusted </a:t>
            </a:r>
            <a:r>
              <a:rPr sz="1800" dirty="0">
                <a:solidFill>
                  <a:srgbClr val="1F487C"/>
                </a:solidFill>
                <a:latin typeface="Verdana"/>
                <a:cs typeface="Verdana"/>
              </a:rPr>
              <a:t>to</a:t>
            </a:r>
            <a:r>
              <a:rPr sz="1800" spc="-1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1F487C"/>
                </a:solidFill>
                <a:latin typeface="Verdana"/>
                <a:cs typeface="Verdana"/>
              </a:rPr>
              <a:t>social</a:t>
            </a:r>
            <a:r>
              <a:rPr sz="1800" spc="-1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1F487C"/>
                </a:solidFill>
                <a:latin typeface="Verdana"/>
                <a:cs typeface="Verdana"/>
              </a:rPr>
              <a:t>and</a:t>
            </a:r>
            <a:r>
              <a:rPr sz="1800" spc="-1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1F487C"/>
                </a:solidFill>
                <a:latin typeface="Verdana"/>
                <a:cs typeface="Verdana"/>
              </a:rPr>
              <a:t>performance</a:t>
            </a:r>
            <a:r>
              <a:rPr sz="1800" spc="1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1F487C"/>
                </a:solidFill>
                <a:latin typeface="Verdana"/>
                <a:cs typeface="Verdana"/>
              </a:rPr>
              <a:t>aspects </a:t>
            </a:r>
            <a:r>
              <a:rPr sz="1800" dirty="0">
                <a:solidFill>
                  <a:srgbClr val="1F487C"/>
                </a:solidFill>
                <a:latin typeface="Verdana"/>
                <a:cs typeface="Verdana"/>
              </a:rPr>
              <a:t>of</a:t>
            </a:r>
            <a:r>
              <a:rPr sz="1800" spc="-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1F487C"/>
                </a:solidFill>
                <a:latin typeface="Verdana"/>
                <a:cs typeface="Verdana"/>
              </a:rPr>
              <a:t>their </a:t>
            </a:r>
            <a:r>
              <a:rPr sz="1800" spc="-20" dirty="0">
                <a:solidFill>
                  <a:srgbClr val="1F487C"/>
                </a:solidFill>
                <a:latin typeface="Verdana"/>
                <a:cs typeface="Verdana"/>
              </a:rPr>
              <a:t>jobs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 marR="108585">
              <a:lnSpc>
                <a:spcPct val="100000"/>
              </a:lnSpc>
            </a:pPr>
            <a:r>
              <a:rPr sz="1800" b="1" i="1" dirty="0">
                <a:solidFill>
                  <a:srgbClr val="1F487C"/>
                </a:solidFill>
                <a:latin typeface="Verdana"/>
                <a:cs typeface="Verdana"/>
              </a:rPr>
              <a:t>„Induction</a:t>
            </a:r>
            <a:r>
              <a:rPr sz="1800" b="1" i="1" spc="1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1F487C"/>
                </a:solidFill>
                <a:latin typeface="Verdana"/>
                <a:cs typeface="Verdana"/>
              </a:rPr>
              <a:t>crisis”</a:t>
            </a:r>
            <a:r>
              <a:rPr sz="1800" b="1" i="1" spc="-1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1F487C"/>
                </a:solidFill>
                <a:latin typeface="Verdana"/>
                <a:cs typeface="Verdana"/>
              </a:rPr>
              <a:t>–</a:t>
            </a:r>
            <a:r>
              <a:rPr sz="1800" i="1" spc="-10" dirty="0">
                <a:solidFill>
                  <a:srgbClr val="1F487C"/>
                </a:solidFill>
                <a:latin typeface="Verdana"/>
                <a:cs typeface="Verdana"/>
              </a:rPr>
              <a:t> potential </a:t>
            </a:r>
            <a:r>
              <a:rPr sz="1800" i="1" dirty="0">
                <a:solidFill>
                  <a:srgbClr val="1F487C"/>
                </a:solidFill>
                <a:latin typeface="Verdana"/>
                <a:cs typeface="Verdana"/>
              </a:rPr>
              <a:t>the</a:t>
            </a:r>
            <a:r>
              <a:rPr sz="1800" i="1" spc="-1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1F487C"/>
                </a:solidFill>
                <a:latin typeface="Verdana"/>
                <a:cs typeface="Verdana"/>
              </a:rPr>
              <a:t>the</a:t>
            </a:r>
            <a:r>
              <a:rPr sz="1800" i="1" spc="-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1F487C"/>
                </a:solidFill>
                <a:latin typeface="Verdana"/>
                <a:cs typeface="Verdana"/>
              </a:rPr>
              <a:t>new</a:t>
            </a:r>
            <a:r>
              <a:rPr sz="1800" i="1" spc="-1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1F487C"/>
                </a:solidFill>
                <a:latin typeface="Verdana"/>
                <a:cs typeface="Verdana"/>
              </a:rPr>
              <a:t>employee</a:t>
            </a:r>
            <a:r>
              <a:rPr sz="1800" i="1" spc="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1F487C"/>
                </a:solidFill>
                <a:latin typeface="Verdana"/>
                <a:cs typeface="Verdana"/>
              </a:rPr>
              <a:t>leaves</a:t>
            </a:r>
            <a:r>
              <a:rPr sz="1800" i="1" spc="1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1F487C"/>
                </a:solidFill>
                <a:latin typeface="Verdana"/>
                <a:cs typeface="Verdana"/>
              </a:rPr>
              <a:t>the </a:t>
            </a:r>
            <a:r>
              <a:rPr sz="1800" i="1" dirty="0">
                <a:solidFill>
                  <a:srgbClr val="1F487C"/>
                </a:solidFill>
                <a:latin typeface="Verdana"/>
                <a:cs typeface="Verdana"/>
              </a:rPr>
              <a:t>company</a:t>
            </a:r>
            <a:r>
              <a:rPr sz="1800" i="1" spc="-1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1F487C"/>
                </a:solidFill>
                <a:latin typeface="Verdana"/>
                <a:cs typeface="Verdana"/>
              </a:rPr>
              <a:t>within</a:t>
            </a:r>
            <a:r>
              <a:rPr sz="1800" i="1" spc="2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1F487C"/>
                </a:solidFill>
                <a:latin typeface="Verdana"/>
                <a:cs typeface="Verdana"/>
              </a:rPr>
              <a:t>first 6</a:t>
            </a:r>
            <a:r>
              <a:rPr sz="1800" i="1" spc="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1F487C"/>
                </a:solidFill>
                <a:latin typeface="Verdana"/>
                <a:cs typeface="Verdana"/>
              </a:rPr>
              <a:t>months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7656" y="5540571"/>
            <a:ext cx="304800" cy="29787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2813" y="379933"/>
            <a:ext cx="5285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Induction</a:t>
            </a:r>
            <a:r>
              <a:rPr sz="4000" spc="-90" dirty="0"/>
              <a:t> </a:t>
            </a:r>
            <a:r>
              <a:rPr sz="4000" dirty="0"/>
              <a:t>at</a:t>
            </a:r>
            <a:r>
              <a:rPr sz="4000" spc="-125" dirty="0"/>
              <a:t> </a:t>
            </a:r>
            <a:r>
              <a:rPr sz="4000" spc="-10" dirty="0"/>
              <a:t>Deloitte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196492"/>
            <a:ext cx="7767320" cy="14770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375F92"/>
                </a:solidFill>
                <a:latin typeface="Verdana"/>
                <a:cs typeface="Verdana"/>
              </a:rPr>
              <a:t>Video</a:t>
            </a:r>
            <a:endParaRPr sz="2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375F92"/>
                </a:solidFill>
                <a:latin typeface="Verdana"/>
                <a:cs typeface="Verdana"/>
              </a:rPr>
              <a:t>Note</a:t>
            </a:r>
            <a:r>
              <a:rPr sz="2800" spc="-8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375F92"/>
                </a:solidFill>
                <a:latin typeface="Verdana"/>
                <a:cs typeface="Verdana"/>
              </a:rPr>
              <a:t>how</a:t>
            </a:r>
            <a:r>
              <a:rPr sz="2800" spc="-6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375F92"/>
                </a:solidFill>
                <a:latin typeface="Verdana"/>
                <a:cs typeface="Verdana"/>
              </a:rPr>
              <a:t>what</a:t>
            </a:r>
            <a:r>
              <a:rPr sz="2800" spc="-7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375F92"/>
                </a:solidFill>
                <a:latin typeface="Verdana"/>
                <a:cs typeface="Verdana"/>
              </a:rPr>
              <a:t>is</a:t>
            </a:r>
            <a:r>
              <a:rPr sz="2800" spc="-7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375F92"/>
                </a:solidFill>
                <a:latin typeface="Verdana"/>
                <a:cs typeface="Verdana"/>
              </a:rPr>
              <a:t>important</a:t>
            </a:r>
            <a:r>
              <a:rPr sz="2800" spc="-1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375F92"/>
                </a:solidFill>
                <a:latin typeface="Verdana"/>
                <a:cs typeface="Verdana"/>
              </a:rPr>
              <a:t>in</a:t>
            </a:r>
            <a:r>
              <a:rPr sz="2800" spc="-8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375F92"/>
                </a:solidFill>
                <a:latin typeface="Verdana"/>
                <a:cs typeface="Verdana"/>
              </a:rPr>
              <a:t>organizing induction.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2207" y="6236208"/>
            <a:ext cx="405383" cy="4053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1066" y="189687"/>
            <a:ext cx="5285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Induction</a:t>
            </a:r>
            <a:r>
              <a:rPr sz="4000" spc="-90" dirty="0"/>
              <a:t> </a:t>
            </a:r>
            <a:r>
              <a:rPr sz="4000" dirty="0"/>
              <a:t>at</a:t>
            </a:r>
            <a:r>
              <a:rPr sz="4000" spc="-125" dirty="0"/>
              <a:t> </a:t>
            </a:r>
            <a:r>
              <a:rPr sz="4000" spc="-10" dirty="0"/>
              <a:t>Deloitte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783" y="1447800"/>
            <a:ext cx="7266432" cy="40858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22207" y="6236208"/>
            <a:ext cx="405383" cy="4053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346" y="1115245"/>
            <a:ext cx="8264653" cy="8884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015227"/>
            <a:ext cx="9144000" cy="843280"/>
            <a:chOff x="0" y="6015227"/>
            <a:chExt cx="9144000" cy="8432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15227"/>
              <a:ext cx="9143999" cy="8427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9" y="6254496"/>
              <a:ext cx="3201924" cy="4404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251" y="6059422"/>
              <a:ext cx="537972" cy="7848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Recruitment</a:t>
            </a:r>
            <a:r>
              <a:rPr spc="-100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spc="-10" dirty="0"/>
              <a:t>selection: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0938" y="598170"/>
            <a:ext cx="8256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85390" algn="l"/>
                <a:tab pos="8242934" algn="l"/>
              </a:tabLst>
            </a:pPr>
            <a:r>
              <a:rPr sz="3600" u="sng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Verdana"/>
                <a:cs typeface="Verdana"/>
              </a:rPr>
              <a:t>	</a:t>
            </a:r>
            <a:r>
              <a:rPr sz="3600" u="sng" spc="-1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Verdana"/>
                <a:cs typeface="Verdana"/>
              </a:rPr>
              <a:t>evaluation</a:t>
            </a:r>
            <a:r>
              <a:rPr sz="3600" u="sng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Verdana"/>
                <a:cs typeface="Verdana"/>
              </a:rPr>
              <a:t>	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381" y="2113026"/>
            <a:ext cx="1475740" cy="883919"/>
          </a:xfrm>
          <a:prstGeom prst="rect">
            <a:avLst/>
          </a:prstGeom>
          <a:solidFill>
            <a:srgbClr val="9BBA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84455" marR="39370" indent="-41275">
              <a:lnSpc>
                <a:spcPts val="1100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indicators</a:t>
            </a:r>
            <a:r>
              <a:rPr sz="1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stage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10917" y="2113026"/>
            <a:ext cx="1475740" cy="883919"/>
          </a:xfrm>
          <a:prstGeom prst="rect">
            <a:avLst/>
          </a:prstGeom>
          <a:solidFill>
            <a:srgbClr val="81B85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541020" marR="95250" indent="-439420">
              <a:lnSpc>
                <a:spcPts val="1100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effectiveness</a:t>
            </a:r>
            <a:r>
              <a:rPr sz="1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33978" y="2113026"/>
            <a:ext cx="1475740" cy="883919"/>
          </a:xfrm>
          <a:prstGeom prst="rect">
            <a:avLst/>
          </a:prstGeom>
          <a:solidFill>
            <a:srgbClr val="69B75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648970" marR="43815" indent="-600710">
              <a:lnSpc>
                <a:spcPts val="1100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Attraction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different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ads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7038" y="2113026"/>
            <a:ext cx="1473835" cy="883919"/>
          </a:xfrm>
          <a:prstGeom prst="rect">
            <a:avLst/>
          </a:prstGeom>
          <a:solidFill>
            <a:srgbClr val="5CB56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191135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Sources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applicants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8573" y="2113026"/>
            <a:ext cx="1475740" cy="883919"/>
          </a:xfrm>
          <a:prstGeom prst="rect">
            <a:avLst/>
          </a:prstGeom>
          <a:solidFill>
            <a:srgbClr val="5CB37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417830" marR="80645" indent="-329565">
              <a:lnSpc>
                <a:spcPts val="1100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Success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rates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different interviewers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9381" y="3144773"/>
            <a:ext cx="1475740" cy="885825"/>
          </a:xfrm>
          <a:prstGeom prst="rect">
            <a:avLst/>
          </a:prstGeom>
          <a:solidFill>
            <a:srgbClr val="5DB09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47625" marR="43815" indent="1270" algn="ctr">
              <a:lnSpc>
                <a:spcPct val="91500"/>
              </a:lnSpc>
              <a:spcBef>
                <a:spcPts val="615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Successful</a:t>
            </a:r>
            <a:r>
              <a:rPr sz="1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candidates’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actual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the job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10917" y="3144773"/>
            <a:ext cx="1475740" cy="885825"/>
          </a:xfrm>
          <a:prstGeom prst="rect">
            <a:avLst/>
          </a:prstGeom>
          <a:solidFill>
            <a:srgbClr val="5EAEA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78105" marR="69850" algn="ctr">
              <a:lnSpc>
                <a:spcPct val="91500"/>
              </a:lnSpc>
              <a:spcBef>
                <a:spcPts val="615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Candidates’</a:t>
            </a:r>
            <a:r>
              <a:rPr sz="1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successful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unsuccessful</a:t>
            </a:r>
            <a:r>
              <a:rPr sz="1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perception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3978" y="3144773"/>
            <a:ext cx="1475740" cy="885825"/>
          </a:xfrm>
          <a:prstGeom prst="rect">
            <a:avLst/>
          </a:prstGeom>
          <a:solidFill>
            <a:srgbClr val="5FA0AC"/>
          </a:solidFill>
        </p:spPr>
        <p:txBody>
          <a:bodyPr vert="horz" wrap="square" lIns="0" tIns="84455" rIns="0" bIns="0" rtlCol="0">
            <a:spAutoFit/>
          </a:bodyPr>
          <a:lstStyle/>
          <a:p>
            <a:pPr marL="41910" marR="36830" algn="ctr">
              <a:lnSpc>
                <a:spcPct val="91500"/>
              </a:lnSpc>
              <a:spcBef>
                <a:spcPts val="66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Equality</a:t>
            </a:r>
            <a:r>
              <a:rPr sz="1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issues,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e.g.</a:t>
            </a:r>
            <a:r>
              <a:rPr sz="1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gender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balance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interview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boards,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attraction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previously</a:t>
            </a:r>
            <a:r>
              <a:rPr sz="1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under-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represented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groups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57038" y="3144773"/>
            <a:ext cx="1473835" cy="885825"/>
          </a:xfrm>
          <a:prstGeom prst="rect">
            <a:avLst/>
          </a:prstGeom>
          <a:solidFill>
            <a:srgbClr val="5F8BA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2159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selectors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78573" y="3144773"/>
            <a:ext cx="1475740" cy="885825"/>
          </a:xfrm>
          <a:prstGeom prst="rect">
            <a:avLst/>
          </a:prstGeom>
          <a:solidFill>
            <a:srgbClr val="6079A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00965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Offer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rejections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why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10917" y="4178046"/>
            <a:ext cx="1475740" cy="883919"/>
          </a:xfrm>
          <a:prstGeom prst="rect">
            <a:avLst/>
          </a:prstGeom>
          <a:solidFill>
            <a:srgbClr val="6167A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38455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Retention</a:t>
            </a:r>
            <a:r>
              <a:rPr sz="1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rates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33978" y="4178046"/>
            <a:ext cx="1475740" cy="883919"/>
          </a:xfrm>
          <a:prstGeom prst="rect">
            <a:avLst/>
          </a:prstGeom>
          <a:solidFill>
            <a:srgbClr val="6E62A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474980" marR="283210" indent="-186055">
              <a:lnSpc>
                <a:spcPts val="1100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profile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workforce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57038" y="4178046"/>
            <a:ext cx="1473835" cy="883919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37465" marR="31115" algn="ctr">
              <a:lnSpc>
                <a:spcPct val="91500"/>
              </a:lnSpc>
              <a:spcBef>
                <a:spcPts val="610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‘Fit’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recruitment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selection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77656" y="5540571"/>
            <a:ext cx="304800" cy="297872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13CE9-55BC-4F45-8480-1369D1C80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457200"/>
            <a:ext cx="6172200" cy="1673156"/>
          </a:xfrm>
        </p:spPr>
        <p:txBody>
          <a:bodyPr/>
          <a:lstStyle/>
          <a:p>
            <a:pPr>
              <a:defRPr/>
            </a:pPr>
            <a:r>
              <a:rPr lang="en-GB" sz="2700" dirty="0">
                <a:solidFill>
                  <a:schemeClr val="accent2"/>
                </a:solidFill>
                <a:latin typeface="Helvetica Neue" pitchFamily="84" charset="0"/>
                <a:ea typeface="Helvetica Neue" pitchFamily="84" charset="0"/>
                <a:cs typeface="Helvetica Neue" pitchFamily="84" charset="0"/>
              </a:rPr>
              <a:t>The costs of getting it wrong</a:t>
            </a:r>
            <a:br>
              <a:rPr lang="en-AU" dirty="0">
                <a:latin typeface="Calibri"/>
                <a:ea typeface="Calibri"/>
                <a:cs typeface="Times New Roman"/>
              </a:rPr>
            </a:br>
            <a:endParaRPr lang="en-AU" dirty="0"/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2C728713-F0EE-CE99-E406-30D8E1C40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6610350" cy="5117174"/>
          </a:xfrm>
        </p:spPr>
        <p:txBody>
          <a:bodyPr/>
          <a:lstStyle/>
          <a:p>
            <a:pPr marL="285750" indent="-285750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en-US" altLang="en-US" sz="2400" dirty="0">
                <a:solidFill>
                  <a:srgbClr val="231F20"/>
                </a:solidFill>
                <a:latin typeface="Helvetica Neue" panose="02000503000000020004" pitchFamily="2" charset="0"/>
                <a:cs typeface="Times New Roman" panose="02020603050405020304" pitchFamily="18" charset="0"/>
              </a:rPr>
              <a:t>Further recruitment and selection costs.</a:t>
            </a:r>
            <a:endParaRPr lang="en-AU" altLang="en-US" sz="2400" dirty="0">
              <a:latin typeface="Helvetica Neue" panose="02000503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141"/>
              </a:spcBef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en-US" altLang="en-US" sz="2400" dirty="0">
                <a:solidFill>
                  <a:srgbClr val="231F20"/>
                </a:solidFill>
                <a:latin typeface="Helvetica Neue" panose="02000503000000020004" pitchFamily="2" charset="0"/>
                <a:cs typeface="Times New Roman" panose="02020603050405020304" pitchFamily="18" charset="0"/>
              </a:rPr>
              <a:t>Additional development and orientation costs.</a:t>
            </a:r>
            <a:endParaRPr lang="en-AU" altLang="en-US" sz="2400" dirty="0">
              <a:latin typeface="Helvetica Neue" panose="02000503000000020004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Bef>
                <a:spcPts val="141"/>
              </a:spcBef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en-US" altLang="en-US" sz="2400" dirty="0">
                <a:solidFill>
                  <a:srgbClr val="231F20"/>
                </a:solidFill>
                <a:latin typeface="Helvetica Neue" panose="02000503000000020004" pitchFamily="2" charset="0"/>
                <a:cs typeface="Times New Roman" panose="02020603050405020304" pitchFamily="18" charset="0"/>
              </a:rPr>
              <a:t>Opportunity costs.</a:t>
            </a:r>
            <a:endParaRPr lang="en-AU" altLang="en-US" sz="2400" dirty="0">
              <a:latin typeface="Helvetica Neue" panose="02000503000000020004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Bef>
                <a:spcPts val="131"/>
              </a:spcBef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en-US" altLang="en-US" sz="2400" dirty="0">
                <a:solidFill>
                  <a:srgbClr val="231F20"/>
                </a:solidFill>
                <a:latin typeface="Helvetica Neue" panose="02000503000000020004" pitchFamily="2" charset="0"/>
                <a:cs typeface="Times New Roman" panose="02020603050405020304" pitchFamily="18" charset="0"/>
              </a:rPr>
              <a:t>Loss of competitive advantage.</a:t>
            </a:r>
            <a:endParaRPr lang="en-AU" altLang="en-US" sz="2400" dirty="0">
              <a:latin typeface="Helvetica Neue" panose="02000503000000020004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Bef>
                <a:spcPts val="141"/>
              </a:spcBef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en-US" altLang="en-US" sz="2400" dirty="0">
                <a:solidFill>
                  <a:srgbClr val="231F20"/>
                </a:solidFill>
                <a:latin typeface="Helvetica Neue" panose="02000503000000020004" pitchFamily="2" charset="0"/>
                <a:cs typeface="Times New Roman" panose="02020603050405020304" pitchFamily="18" charset="0"/>
              </a:rPr>
              <a:t>Damage to company brand.</a:t>
            </a:r>
            <a:endParaRPr lang="en-AU" altLang="en-US" sz="2400" dirty="0">
              <a:latin typeface="Helvetica Neue" panose="02000503000000020004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Bef>
                <a:spcPts val="141"/>
              </a:spcBef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en-US" altLang="en-US" sz="2400" dirty="0">
                <a:solidFill>
                  <a:srgbClr val="231F20"/>
                </a:solidFill>
                <a:latin typeface="Helvetica Neue" panose="02000503000000020004" pitchFamily="2" charset="0"/>
                <a:cs typeface="Times New Roman" panose="02020603050405020304" pitchFamily="18" charset="0"/>
              </a:rPr>
              <a:t>Loss of employer of choice status.</a:t>
            </a:r>
            <a:endParaRPr lang="en-AU" altLang="en-US" sz="2400" dirty="0">
              <a:latin typeface="Helvetica Neue" panose="02000503000000020004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Bef>
                <a:spcPts val="141"/>
              </a:spcBef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en-US" altLang="en-US" sz="2400" dirty="0">
                <a:solidFill>
                  <a:srgbClr val="231F20"/>
                </a:solidFill>
                <a:latin typeface="Helvetica Neue" panose="02000503000000020004" pitchFamily="2" charset="0"/>
                <a:cs typeface="Times New Roman" panose="02020603050405020304" pitchFamily="18" charset="0"/>
              </a:rPr>
              <a:t>Reduced internal status.</a:t>
            </a:r>
            <a:endParaRPr lang="en-AU" altLang="en-US" sz="2400" dirty="0">
              <a:latin typeface="Helvetica Neue" panose="02000503000000020004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Bef>
                <a:spcPts val="131"/>
              </a:spcBef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en-US" altLang="en-US" sz="2400" dirty="0">
                <a:solidFill>
                  <a:srgbClr val="231F20"/>
                </a:solidFill>
                <a:latin typeface="Helvetica Neue" panose="02000503000000020004" pitchFamily="2" charset="0"/>
                <a:cs typeface="Times New Roman" panose="02020603050405020304" pitchFamily="18" charset="0"/>
              </a:rPr>
              <a:t>Impaired recruitment opportunity.</a:t>
            </a:r>
            <a:endParaRPr lang="en-AU" altLang="en-US" sz="2400" dirty="0">
              <a:latin typeface="Helvetica Neue" panose="02000503000000020004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Bef>
                <a:spcPts val="141"/>
              </a:spcBef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en-US" altLang="en-US" sz="2400" dirty="0">
                <a:solidFill>
                  <a:srgbClr val="231F20"/>
                </a:solidFill>
                <a:latin typeface="Helvetica Neue" panose="02000503000000020004" pitchFamily="2" charset="0"/>
                <a:cs typeface="Times New Roman" panose="02020603050405020304" pitchFamily="18" charset="0"/>
              </a:rPr>
              <a:t>Threatened company viability.</a:t>
            </a:r>
            <a:endParaRPr lang="en-AU" altLang="en-US" sz="2400" dirty="0">
              <a:latin typeface="Helvetica Neue" panose="02000503000000020004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Bef>
                <a:spcPts val="141"/>
              </a:spcBef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en-US" altLang="en-US" sz="2400" dirty="0">
                <a:solidFill>
                  <a:srgbClr val="231F20"/>
                </a:solidFill>
                <a:latin typeface="Helvetica Neue" panose="02000503000000020004" pitchFamily="2" charset="0"/>
                <a:cs typeface="Times New Roman" panose="02020603050405020304" pitchFamily="18" charset="0"/>
              </a:rPr>
              <a:t>Loss of other key staff.</a:t>
            </a:r>
            <a:endParaRPr lang="en-AU" altLang="en-US" sz="2400" dirty="0">
              <a:latin typeface="Helvetica Neue" panose="02000503000000020004" pitchFamily="2" charset="0"/>
              <a:cs typeface="Arial" panose="020B0604020202020204" pitchFamily="34" charset="0"/>
            </a:endParaRPr>
          </a:p>
          <a:p>
            <a:pPr>
              <a:tabLst>
                <a:tab pos="133350" algn="l"/>
              </a:tabLst>
            </a:pPr>
            <a:endParaRPr lang="en-AU" altLang="en-US" sz="1800" dirty="0">
              <a:latin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2776" y="54305"/>
            <a:ext cx="7508875" cy="880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1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address</a:t>
            </a:r>
            <a:r>
              <a:rPr spc="-15" dirty="0"/>
              <a:t> </a:t>
            </a:r>
            <a:r>
              <a:rPr dirty="0"/>
              <a:t>workforce</a:t>
            </a:r>
            <a:r>
              <a:rPr spc="-15" dirty="0"/>
              <a:t> </a:t>
            </a:r>
            <a:r>
              <a:rPr spc="-10" dirty="0"/>
              <a:t>gaps?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2000" spc="-10" dirty="0"/>
              <a:t>(Mercer.com)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6652386" y="5590133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3000" y="1800098"/>
            <a:ext cx="6858000" cy="3376929"/>
            <a:chOff x="1143000" y="1800098"/>
            <a:chExt cx="6858000" cy="337692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1834896"/>
              <a:ext cx="6858000" cy="17846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3499104"/>
              <a:ext cx="6858000" cy="16779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1778" y="1800098"/>
              <a:ext cx="2422144" cy="18669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77656" y="5540571"/>
            <a:ext cx="304800" cy="29787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8491" y="186943"/>
            <a:ext cx="25044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Summary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475486" y="1504441"/>
            <a:ext cx="6442710" cy="810260"/>
            <a:chOff x="1475486" y="1504441"/>
            <a:chExt cx="6442710" cy="810260"/>
          </a:xfrm>
        </p:grpSpPr>
        <p:sp>
          <p:nvSpPr>
            <p:cNvPr id="4" name="object 4"/>
            <p:cNvSpPr/>
            <p:nvPr/>
          </p:nvSpPr>
          <p:spPr>
            <a:xfrm>
              <a:off x="1879854" y="1517141"/>
              <a:ext cx="6038215" cy="784860"/>
            </a:xfrm>
            <a:custGeom>
              <a:avLst/>
              <a:gdLst/>
              <a:ahLst/>
              <a:cxnLst/>
              <a:rect l="l" t="t" r="r" b="b"/>
              <a:pathLst>
                <a:path w="6038215" h="784860">
                  <a:moveTo>
                    <a:pt x="6038088" y="0"/>
                  </a:moveTo>
                  <a:lnTo>
                    <a:pt x="392429" y="0"/>
                  </a:lnTo>
                  <a:lnTo>
                    <a:pt x="0" y="392430"/>
                  </a:lnTo>
                  <a:lnTo>
                    <a:pt x="392429" y="784860"/>
                  </a:lnTo>
                  <a:lnTo>
                    <a:pt x="6038088" y="784860"/>
                  </a:lnTo>
                  <a:lnTo>
                    <a:pt x="603808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8186" y="1517141"/>
              <a:ext cx="783336" cy="7848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88186" y="1517141"/>
              <a:ext cx="783590" cy="784860"/>
            </a:xfrm>
            <a:custGeom>
              <a:avLst/>
              <a:gdLst/>
              <a:ahLst/>
              <a:cxnLst/>
              <a:rect l="l" t="t" r="r" b="b"/>
              <a:pathLst>
                <a:path w="783589" h="784860">
                  <a:moveTo>
                    <a:pt x="0" y="392430"/>
                  </a:moveTo>
                  <a:lnTo>
                    <a:pt x="3052" y="343193"/>
                  </a:lnTo>
                  <a:lnTo>
                    <a:pt x="11963" y="295785"/>
                  </a:lnTo>
                  <a:lnTo>
                    <a:pt x="26367" y="250572"/>
                  </a:lnTo>
                  <a:lnTo>
                    <a:pt x="45896" y="207921"/>
                  </a:lnTo>
                  <a:lnTo>
                    <a:pt x="70182" y="168201"/>
                  </a:lnTo>
                  <a:lnTo>
                    <a:pt x="98858" y="131779"/>
                  </a:lnTo>
                  <a:lnTo>
                    <a:pt x="131558" y="99021"/>
                  </a:lnTo>
                  <a:lnTo>
                    <a:pt x="167913" y="70295"/>
                  </a:lnTo>
                  <a:lnTo>
                    <a:pt x="207556" y="45968"/>
                  </a:lnTo>
                  <a:lnTo>
                    <a:pt x="250121" y="26408"/>
                  </a:lnTo>
                  <a:lnTo>
                    <a:pt x="295239" y="11981"/>
                  </a:lnTo>
                  <a:lnTo>
                    <a:pt x="342544" y="3056"/>
                  </a:lnTo>
                  <a:lnTo>
                    <a:pt x="391668" y="0"/>
                  </a:lnTo>
                  <a:lnTo>
                    <a:pt x="440791" y="3056"/>
                  </a:lnTo>
                  <a:lnTo>
                    <a:pt x="488096" y="11981"/>
                  </a:lnTo>
                  <a:lnTo>
                    <a:pt x="533214" y="26408"/>
                  </a:lnTo>
                  <a:lnTo>
                    <a:pt x="575779" y="45968"/>
                  </a:lnTo>
                  <a:lnTo>
                    <a:pt x="615422" y="70295"/>
                  </a:lnTo>
                  <a:lnTo>
                    <a:pt x="651777" y="99021"/>
                  </a:lnTo>
                  <a:lnTo>
                    <a:pt x="684477" y="131779"/>
                  </a:lnTo>
                  <a:lnTo>
                    <a:pt x="713153" y="168201"/>
                  </a:lnTo>
                  <a:lnTo>
                    <a:pt x="737439" y="207921"/>
                  </a:lnTo>
                  <a:lnTo>
                    <a:pt x="756968" y="250572"/>
                  </a:lnTo>
                  <a:lnTo>
                    <a:pt x="771372" y="295785"/>
                  </a:lnTo>
                  <a:lnTo>
                    <a:pt x="780283" y="343193"/>
                  </a:lnTo>
                  <a:lnTo>
                    <a:pt x="783336" y="392430"/>
                  </a:lnTo>
                  <a:lnTo>
                    <a:pt x="780283" y="441666"/>
                  </a:lnTo>
                  <a:lnTo>
                    <a:pt x="771372" y="489074"/>
                  </a:lnTo>
                  <a:lnTo>
                    <a:pt x="756968" y="534287"/>
                  </a:lnTo>
                  <a:lnTo>
                    <a:pt x="737439" y="576938"/>
                  </a:lnTo>
                  <a:lnTo>
                    <a:pt x="713153" y="616658"/>
                  </a:lnTo>
                  <a:lnTo>
                    <a:pt x="684477" y="653080"/>
                  </a:lnTo>
                  <a:lnTo>
                    <a:pt x="651777" y="685838"/>
                  </a:lnTo>
                  <a:lnTo>
                    <a:pt x="615422" y="714564"/>
                  </a:lnTo>
                  <a:lnTo>
                    <a:pt x="575779" y="738891"/>
                  </a:lnTo>
                  <a:lnTo>
                    <a:pt x="533214" y="758451"/>
                  </a:lnTo>
                  <a:lnTo>
                    <a:pt x="488096" y="772878"/>
                  </a:lnTo>
                  <a:lnTo>
                    <a:pt x="440791" y="781803"/>
                  </a:lnTo>
                  <a:lnTo>
                    <a:pt x="391668" y="784860"/>
                  </a:lnTo>
                  <a:lnTo>
                    <a:pt x="342544" y="781803"/>
                  </a:lnTo>
                  <a:lnTo>
                    <a:pt x="295239" y="772878"/>
                  </a:lnTo>
                  <a:lnTo>
                    <a:pt x="250121" y="758451"/>
                  </a:lnTo>
                  <a:lnTo>
                    <a:pt x="207556" y="738891"/>
                  </a:lnTo>
                  <a:lnTo>
                    <a:pt x="167913" y="714564"/>
                  </a:lnTo>
                  <a:lnTo>
                    <a:pt x="131558" y="685838"/>
                  </a:lnTo>
                  <a:lnTo>
                    <a:pt x="98858" y="653080"/>
                  </a:lnTo>
                  <a:lnTo>
                    <a:pt x="70182" y="616658"/>
                  </a:lnTo>
                  <a:lnTo>
                    <a:pt x="45896" y="576938"/>
                  </a:lnTo>
                  <a:lnTo>
                    <a:pt x="26367" y="534287"/>
                  </a:lnTo>
                  <a:lnTo>
                    <a:pt x="11963" y="489074"/>
                  </a:lnTo>
                  <a:lnTo>
                    <a:pt x="3052" y="441666"/>
                  </a:lnTo>
                  <a:lnTo>
                    <a:pt x="0" y="39243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75486" y="2523998"/>
            <a:ext cx="6442710" cy="808990"/>
            <a:chOff x="1475486" y="2523998"/>
            <a:chExt cx="6442710" cy="808990"/>
          </a:xfrm>
        </p:grpSpPr>
        <p:sp>
          <p:nvSpPr>
            <p:cNvPr id="8" name="object 8"/>
            <p:cNvSpPr/>
            <p:nvPr/>
          </p:nvSpPr>
          <p:spPr>
            <a:xfrm>
              <a:off x="1879854" y="2536698"/>
              <a:ext cx="6038215" cy="783590"/>
            </a:xfrm>
            <a:custGeom>
              <a:avLst/>
              <a:gdLst/>
              <a:ahLst/>
              <a:cxnLst/>
              <a:rect l="l" t="t" r="r" b="b"/>
              <a:pathLst>
                <a:path w="6038215" h="783589">
                  <a:moveTo>
                    <a:pt x="6038088" y="0"/>
                  </a:moveTo>
                  <a:lnTo>
                    <a:pt x="391668" y="0"/>
                  </a:lnTo>
                  <a:lnTo>
                    <a:pt x="0" y="391667"/>
                  </a:lnTo>
                  <a:lnTo>
                    <a:pt x="391668" y="783336"/>
                  </a:lnTo>
                  <a:lnTo>
                    <a:pt x="6038088" y="783336"/>
                  </a:lnTo>
                  <a:lnTo>
                    <a:pt x="6038088" y="0"/>
                  </a:lnTo>
                  <a:close/>
                </a:path>
              </a:pathLst>
            </a:custGeom>
            <a:solidFill>
              <a:srgbClr val="5CB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8186" y="2536698"/>
              <a:ext cx="783336" cy="78333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88186" y="2536698"/>
              <a:ext cx="783590" cy="783590"/>
            </a:xfrm>
            <a:custGeom>
              <a:avLst/>
              <a:gdLst/>
              <a:ahLst/>
              <a:cxnLst/>
              <a:rect l="l" t="t" r="r" b="b"/>
              <a:pathLst>
                <a:path w="783589" h="783589">
                  <a:moveTo>
                    <a:pt x="0" y="391667"/>
                  </a:moveTo>
                  <a:lnTo>
                    <a:pt x="3052" y="342544"/>
                  </a:lnTo>
                  <a:lnTo>
                    <a:pt x="11963" y="295239"/>
                  </a:lnTo>
                  <a:lnTo>
                    <a:pt x="26367" y="250121"/>
                  </a:lnTo>
                  <a:lnTo>
                    <a:pt x="45896" y="207556"/>
                  </a:lnTo>
                  <a:lnTo>
                    <a:pt x="70182" y="167913"/>
                  </a:lnTo>
                  <a:lnTo>
                    <a:pt x="98858" y="131558"/>
                  </a:lnTo>
                  <a:lnTo>
                    <a:pt x="131558" y="98858"/>
                  </a:lnTo>
                  <a:lnTo>
                    <a:pt x="167913" y="70182"/>
                  </a:lnTo>
                  <a:lnTo>
                    <a:pt x="207556" y="45896"/>
                  </a:lnTo>
                  <a:lnTo>
                    <a:pt x="250121" y="26367"/>
                  </a:lnTo>
                  <a:lnTo>
                    <a:pt x="295239" y="11963"/>
                  </a:lnTo>
                  <a:lnTo>
                    <a:pt x="342544" y="3052"/>
                  </a:lnTo>
                  <a:lnTo>
                    <a:pt x="391668" y="0"/>
                  </a:lnTo>
                  <a:lnTo>
                    <a:pt x="440791" y="3052"/>
                  </a:lnTo>
                  <a:lnTo>
                    <a:pt x="488096" y="11963"/>
                  </a:lnTo>
                  <a:lnTo>
                    <a:pt x="533214" y="26367"/>
                  </a:lnTo>
                  <a:lnTo>
                    <a:pt x="575779" y="45896"/>
                  </a:lnTo>
                  <a:lnTo>
                    <a:pt x="615422" y="70182"/>
                  </a:lnTo>
                  <a:lnTo>
                    <a:pt x="651777" y="98858"/>
                  </a:lnTo>
                  <a:lnTo>
                    <a:pt x="684477" y="131558"/>
                  </a:lnTo>
                  <a:lnTo>
                    <a:pt x="713153" y="167913"/>
                  </a:lnTo>
                  <a:lnTo>
                    <a:pt x="737439" y="207556"/>
                  </a:lnTo>
                  <a:lnTo>
                    <a:pt x="756968" y="250121"/>
                  </a:lnTo>
                  <a:lnTo>
                    <a:pt x="771372" y="295239"/>
                  </a:lnTo>
                  <a:lnTo>
                    <a:pt x="780283" y="342544"/>
                  </a:lnTo>
                  <a:lnTo>
                    <a:pt x="783336" y="391667"/>
                  </a:lnTo>
                  <a:lnTo>
                    <a:pt x="780283" y="440791"/>
                  </a:lnTo>
                  <a:lnTo>
                    <a:pt x="771372" y="488096"/>
                  </a:lnTo>
                  <a:lnTo>
                    <a:pt x="756968" y="533214"/>
                  </a:lnTo>
                  <a:lnTo>
                    <a:pt x="737439" y="575779"/>
                  </a:lnTo>
                  <a:lnTo>
                    <a:pt x="713153" y="615422"/>
                  </a:lnTo>
                  <a:lnTo>
                    <a:pt x="684477" y="651777"/>
                  </a:lnTo>
                  <a:lnTo>
                    <a:pt x="651777" y="684477"/>
                  </a:lnTo>
                  <a:lnTo>
                    <a:pt x="615422" y="713153"/>
                  </a:lnTo>
                  <a:lnTo>
                    <a:pt x="575779" y="737439"/>
                  </a:lnTo>
                  <a:lnTo>
                    <a:pt x="533214" y="756968"/>
                  </a:lnTo>
                  <a:lnTo>
                    <a:pt x="488096" y="771372"/>
                  </a:lnTo>
                  <a:lnTo>
                    <a:pt x="440791" y="780283"/>
                  </a:lnTo>
                  <a:lnTo>
                    <a:pt x="391668" y="783336"/>
                  </a:lnTo>
                  <a:lnTo>
                    <a:pt x="342544" y="780283"/>
                  </a:lnTo>
                  <a:lnTo>
                    <a:pt x="295239" y="771372"/>
                  </a:lnTo>
                  <a:lnTo>
                    <a:pt x="250121" y="756968"/>
                  </a:lnTo>
                  <a:lnTo>
                    <a:pt x="207556" y="737439"/>
                  </a:lnTo>
                  <a:lnTo>
                    <a:pt x="167913" y="713153"/>
                  </a:lnTo>
                  <a:lnTo>
                    <a:pt x="131558" y="684477"/>
                  </a:lnTo>
                  <a:lnTo>
                    <a:pt x="98858" y="651777"/>
                  </a:lnTo>
                  <a:lnTo>
                    <a:pt x="70182" y="615422"/>
                  </a:lnTo>
                  <a:lnTo>
                    <a:pt x="45896" y="575779"/>
                  </a:lnTo>
                  <a:lnTo>
                    <a:pt x="26367" y="533214"/>
                  </a:lnTo>
                  <a:lnTo>
                    <a:pt x="11963" y="488096"/>
                  </a:lnTo>
                  <a:lnTo>
                    <a:pt x="3052" y="440791"/>
                  </a:lnTo>
                  <a:lnTo>
                    <a:pt x="0" y="39166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475486" y="3542029"/>
            <a:ext cx="6442710" cy="808990"/>
            <a:chOff x="1475486" y="3542029"/>
            <a:chExt cx="6442710" cy="808990"/>
          </a:xfrm>
        </p:grpSpPr>
        <p:sp>
          <p:nvSpPr>
            <p:cNvPr id="12" name="object 12"/>
            <p:cNvSpPr/>
            <p:nvPr/>
          </p:nvSpPr>
          <p:spPr>
            <a:xfrm>
              <a:off x="1879854" y="3554729"/>
              <a:ext cx="6038215" cy="783590"/>
            </a:xfrm>
            <a:custGeom>
              <a:avLst/>
              <a:gdLst/>
              <a:ahLst/>
              <a:cxnLst/>
              <a:rect l="l" t="t" r="r" b="b"/>
              <a:pathLst>
                <a:path w="6038215" h="783589">
                  <a:moveTo>
                    <a:pt x="6038088" y="0"/>
                  </a:moveTo>
                  <a:lnTo>
                    <a:pt x="391668" y="0"/>
                  </a:lnTo>
                  <a:lnTo>
                    <a:pt x="0" y="391668"/>
                  </a:lnTo>
                  <a:lnTo>
                    <a:pt x="391668" y="783336"/>
                  </a:lnTo>
                  <a:lnTo>
                    <a:pt x="6038088" y="783336"/>
                  </a:lnTo>
                  <a:lnTo>
                    <a:pt x="6038088" y="0"/>
                  </a:lnTo>
                  <a:close/>
                </a:path>
              </a:pathLst>
            </a:custGeom>
            <a:solidFill>
              <a:srgbClr val="5F8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8186" y="3554729"/>
              <a:ext cx="783336" cy="78333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88186" y="3554729"/>
              <a:ext cx="783590" cy="783590"/>
            </a:xfrm>
            <a:custGeom>
              <a:avLst/>
              <a:gdLst/>
              <a:ahLst/>
              <a:cxnLst/>
              <a:rect l="l" t="t" r="r" b="b"/>
              <a:pathLst>
                <a:path w="783589" h="783589">
                  <a:moveTo>
                    <a:pt x="0" y="391668"/>
                  </a:moveTo>
                  <a:lnTo>
                    <a:pt x="3052" y="342544"/>
                  </a:lnTo>
                  <a:lnTo>
                    <a:pt x="11963" y="295239"/>
                  </a:lnTo>
                  <a:lnTo>
                    <a:pt x="26367" y="250121"/>
                  </a:lnTo>
                  <a:lnTo>
                    <a:pt x="45896" y="207556"/>
                  </a:lnTo>
                  <a:lnTo>
                    <a:pt x="70182" y="167913"/>
                  </a:lnTo>
                  <a:lnTo>
                    <a:pt x="98858" y="131558"/>
                  </a:lnTo>
                  <a:lnTo>
                    <a:pt x="131558" y="98858"/>
                  </a:lnTo>
                  <a:lnTo>
                    <a:pt x="167913" y="70182"/>
                  </a:lnTo>
                  <a:lnTo>
                    <a:pt x="207556" y="45896"/>
                  </a:lnTo>
                  <a:lnTo>
                    <a:pt x="250121" y="26367"/>
                  </a:lnTo>
                  <a:lnTo>
                    <a:pt x="295239" y="11963"/>
                  </a:lnTo>
                  <a:lnTo>
                    <a:pt x="342544" y="3052"/>
                  </a:lnTo>
                  <a:lnTo>
                    <a:pt x="391668" y="0"/>
                  </a:lnTo>
                  <a:lnTo>
                    <a:pt x="440791" y="3052"/>
                  </a:lnTo>
                  <a:lnTo>
                    <a:pt x="488096" y="11963"/>
                  </a:lnTo>
                  <a:lnTo>
                    <a:pt x="533214" y="26367"/>
                  </a:lnTo>
                  <a:lnTo>
                    <a:pt x="575779" y="45896"/>
                  </a:lnTo>
                  <a:lnTo>
                    <a:pt x="615422" y="70182"/>
                  </a:lnTo>
                  <a:lnTo>
                    <a:pt x="651777" y="98858"/>
                  </a:lnTo>
                  <a:lnTo>
                    <a:pt x="684477" y="131558"/>
                  </a:lnTo>
                  <a:lnTo>
                    <a:pt x="713153" y="167913"/>
                  </a:lnTo>
                  <a:lnTo>
                    <a:pt x="737439" y="207556"/>
                  </a:lnTo>
                  <a:lnTo>
                    <a:pt x="756968" y="250121"/>
                  </a:lnTo>
                  <a:lnTo>
                    <a:pt x="771372" y="295239"/>
                  </a:lnTo>
                  <a:lnTo>
                    <a:pt x="780283" y="342544"/>
                  </a:lnTo>
                  <a:lnTo>
                    <a:pt x="783336" y="391668"/>
                  </a:lnTo>
                  <a:lnTo>
                    <a:pt x="780283" y="440791"/>
                  </a:lnTo>
                  <a:lnTo>
                    <a:pt x="771372" y="488096"/>
                  </a:lnTo>
                  <a:lnTo>
                    <a:pt x="756968" y="533214"/>
                  </a:lnTo>
                  <a:lnTo>
                    <a:pt x="737439" y="575779"/>
                  </a:lnTo>
                  <a:lnTo>
                    <a:pt x="713153" y="615422"/>
                  </a:lnTo>
                  <a:lnTo>
                    <a:pt x="684477" y="651777"/>
                  </a:lnTo>
                  <a:lnTo>
                    <a:pt x="651777" y="684477"/>
                  </a:lnTo>
                  <a:lnTo>
                    <a:pt x="615422" y="713153"/>
                  </a:lnTo>
                  <a:lnTo>
                    <a:pt x="575779" y="737439"/>
                  </a:lnTo>
                  <a:lnTo>
                    <a:pt x="533214" y="756968"/>
                  </a:lnTo>
                  <a:lnTo>
                    <a:pt x="488096" y="771372"/>
                  </a:lnTo>
                  <a:lnTo>
                    <a:pt x="440791" y="780283"/>
                  </a:lnTo>
                  <a:lnTo>
                    <a:pt x="391668" y="783336"/>
                  </a:lnTo>
                  <a:lnTo>
                    <a:pt x="342544" y="780283"/>
                  </a:lnTo>
                  <a:lnTo>
                    <a:pt x="295239" y="771372"/>
                  </a:lnTo>
                  <a:lnTo>
                    <a:pt x="250121" y="756968"/>
                  </a:lnTo>
                  <a:lnTo>
                    <a:pt x="207556" y="737439"/>
                  </a:lnTo>
                  <a:lnTo>
                    <a:pt x="167913" y="713153"/>
                  </a:lnTo>
                  <a:lnTo>
                    <a:pt x="131558" y="684477"/>
                  </a:lnTo>
                  <a:lnTo>
                    <a:pt x="98858" y="651777"/>
                  </a:lnTo>
                  <a:lnTo>
                    <a:pt x="70182" y="615422"/>
                  </a:lnTo>
                  <a:lnTo>
                    <a:pt x="45896" y="575779"/>
                  </a:lnTo>
                  <a:lnTo>
                    <a:pt x="26367" y="533214"/>
                  </a:lnTo>
                  <a:lnTo>
                    <a:pt x="11963" y="488096"/>
                  </a:lnTo>
                  <a:lnTo>
                    <a:pt x="3052" y="440791"/>
                  </a:lnTo>
                  <a:lnTo>
                    <a:pt x="0" y="39166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879854" y="4572761"/>
            <a:ext cx="6038215" cy="784860"/>
          </a:xfrm>
          <a:custGeom>
            <a:avLst/>
            <a:gdLst/>
            <a:ahLst/>
            <a:cxnLst/>
            <a:rect l="l" t="t" r="r" b="b"/>
            <a:pathLst>
              <a:path w="6038215" h="784860">
                <a:moveTo>
                  <a:pt x="6038088" y="0"/>
                </a:moveTo>
                <a:lnTo>
                  <a:pt x="392429" y="0"/>
                </a:lnTo>
                <a:lnTo>
                  <a:pt x="0" y="392430"/>
                </a:lnTo>
                <a:lnTo>
                  <a:pt x="392429" y="784860"/>
                </a:lnTo>
                <a:lnTo>
                  <a:pt x="6038088" y="784860"/>
                </a:lnTo>
                <a:lnTo>
                  <a:pt x="6038088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479039" y="1557909"/>
            <a:ext cx="5234305" cy="36957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" marR="28575" algn="ctr">
              <a:lnSpc>
                <a:spcPts val="2320"/>
              </a:lnSpc>
              <a:spcBef>
                <a:spcPts val="340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sz="2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sourcing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talent</a:t>
            </a:r>
            <a:r>
              <a:rPr sz="2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contains</a:t>
            </a:r>
            <a:r>
              <a:rPr sz="2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recruitment,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selection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onboarding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Calibri"/>
              <a:cs typeface="Calibri"/>
            </a:endParaRPr>
          </a:p>
          <a:p>
            <a:pPr marL="50800" marR="41910" algn="ctr">
              <a:lnSpc>
                <a:spcPts val="2320"/>
              </a:lnSpc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Recruitment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r>
              <a:rPr sz="2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targeted</a:t>
            </a:r>
            <a:r>
              <a:rPr sz="2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attracting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talent</a:t>
            </a:r>
            <a:r>
              <a:rPr sz="2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building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employer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branding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Calibri"/>
              <a:cs typeface="Calibri"/>
            </a:endParaRPr>
          </a:p>
          <a:p>
            <a:pPr marL="123825" marR="116839" algn="ctr">
              <a:lnSpc>
                <a:spcPts val="2320"/>
              </a:lnSpc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aim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selection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predict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performance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capacity</a:t>
            </a:r>
            <a:r>
              <a:rPr sz="21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candidates</a:t>
            </a:r>
            <a:r>
              <a:rPr sz="2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several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methods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Calibri"/>
              <a:cs typeface="Calibri"/>
            </a:endParaRPr>
          </a:p>
          <a:p>
            <a:pPr marL="12065" marR="5080" indent="-635" algn="ctr">
              <a:lnSpc>
                <a:spcPts val="2320"/>
              </a:lnSpc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Induction</a:t>
            </a:r>
            <a:r>
              <a:rPr sz="2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onboarding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help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employees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adjust</a:t>
            </a:r>
            <a:r>
              <a:rPr sz="2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2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jobs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organisational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475486" y="4560061"/>
            <a:ext cx="808990" cy="810260"/>
            <a:chOff x="1475486" y="4560061"/>
            <a:chExt cx="808990" cy="81026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8186" y="4572761"/>
              <a:ext cx="783336" cy="78486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488186" y="4572761"/>
              <a:ext cx="783590" cy="784860"/>
            </a:xfrm>
            <a:custGeom>
              <a:avLst/>
              <a:gdLst/>
              <a:ahLst/>
              <a:cxnLst/>
              <a:rect l="l" t="t" r="r" b="b"/>
              <a:pathLst>
                <a:path w="783589" h="784860">
                  <a:moveTo>
                    <a:pt x="0" y="392430"/>
                  </a:moveTo>
                  <a:lnTo>
                    <a:pt x="3052" y="343193"/>
                  </a:lnTo>
                  <a:lnTo>
                    <a:pt x="11963" y="295785"/>
                  </a:lnTo>
                  <a:lnTo>
                    <a:pt x="26367" y="250572"/>
                  </a:lnTo>
                  <a:lnTo>
                    <a:pt x="45896" y="207921"/>
                  </a:lnTo>
                  <a:lnTo>
                    <a:pt x="70182" y="168201"/>
                  </a:lnTo>
                  <a:lnTo>
                    <a:pt x="98858" y="131779"/>
                  </a:lnTo>
                  <a:lnTo>
                    <a:pt x="131558" y="99021"/>
                  </a:lnTo>
                  <a:lnTo>
                    <a:pt x="167913" y="70295"/>
                  </a:lnTo>
                  <a:lnTo>
                    <a:pt x="207556" y="45968"/>
                  </a:lnTo>
                  <a:lnTo>
                    <a:pt x="250121" y="26408"/>
                  </a:lnTo>
                  <a:lnTo>
                    <a:pt x="295239" y="11981"/>
                  </a:lnTo>
                  <a:lnTo>
                    <a:pt x="342544" y="3056"/>
                  </a:lnTo>
                  <a:lnTo>
                    <a:pt x="391668" y="0"/>
                  </a:lnTo>
                  <a:lnTo>
                    <a:pt x="440791" y="3056"/>
                  </a:lnTo>
                  <a:lnTo>
                    <a:pt x="488096" y="11981"/>
                  </a:lnTo>
                  <a:lnTo>
                    <a:pt x="533214" y="26408"/>
                  </a:lnTo>
                  <a:lnTo>
                    <a:pt x="575779" y="45968"/>
                  </a:lnTo>
                  <a:lnTo>
                    <a:pt x="615422" y="70295"/>
                  </a:lnTo>
                  <a:lnTo>
                    <a:pt x="651777" y="99021"/>
                  </a:lnTo>
                  <a:lnTo>
                    <a:pt x="684477" y="131779"/>
                  </a:lnTo>
                  <a:lnTo>
                    <a:pt x="713153" y="168201"/>
                  </a:lnTo>
                  <a:lnTo>
                    <a:pt x="737439" y="207921"/>
                  </a:lnTo>
                  <a:lnTo>
                    <a:pt x="756968" y="250572"/>
                  </a:lnTo>
                  <a:lnTo>
                    <a:pt x="771372" y="295785"/>
                  </a:lnTo>
                  <a:lnTo>
                    <a:pt x="780283" y="343193"/>
                  </a:lnTo>
                  <a:lnTo>
                    <a:pt x="783336" y="392430"/>
                  </a:lnTo>
                  <a:lnTo>
                    <a:pt x="780283" y="441666"/>
                  </a:lnTo>
                  <a:lnTo>
                    <a:pt x="771372" y="489074"/>
                  </a:lnTo>
                  <a:lnTo>
                    <a:pt x="756968" y="534287"/>
                  </a:lnTo>
                  <a:lnTo>
                    <a:pt x="737439" y="576938"/>
                  </a:lnTo>
                  <a:lnTo>
                    <a:pt x="713153" y="616658"/>
                  </a:lnTo>
                  <a:lnTo>
                    <a:pt x="684477" y="653080"/>
                  </a:lnTo>
                  <a:lnTo>
                    <a:pt x="651777" y="685838"/>
                  </a:lnTo>
                  <a:lnTo>
                    <a:pt x="615422" y="714564"/>
                  </a:lnTo>
                  <a:lnTo>
                    <a:pt x="575779" y="738891"/>
                  </a:lnTo>
                  <a:lnTo>
                    <a:pt x="533214" y="758451"/>
                  </a:lnTo>
                  <a:lnTo>
                    <a:pt x="488096" y="772878"/>
                  </a:lnTo>
                  <a:lnTo>
                    <a:pt x="440791" y="781803"/>
                  </a:lnTo>
                  <a:lnTo>
                    <a:pt x="391668" y="784860"/>
                  </a:lnTo>
                  <a:lnTo>
                    <a:pt x="342544" y="781803"/>
                  </a:lnTo>
                  <a:lnTo>
                    <a:pt x="295239" y="772878"/>
                  </a:lnTo>
                  <a:lnTo>
                    <a:pt x="250121" y="758451"/>
                  </a:lnTo>
                  <a:lnTo>
                    <a:pt x="207556" y="738891"/>
                  </a:lnTo>
                  <a:lnTo>
                    <a:pt x="167913" y="714564"/>
                  </a:lnTo>
                  <a:lnTo>
                    <a:pt x="131558" y="685838"/>
                  </a:lnTo>
                  <a:lnTo>
                    <a:pt x="98858" y="653080"/>
                  </a:lnTo>
                  <a:lnTo>
                    <a:pt x="70182" y="616658"/>
                  </a:lnTo>
                  <a:lnTo>
                    <a:pt x="45896" y="576938"/>
                  </a:lnTo>
                  <a:lnTo>
                    <a:pt x="26367" y="534287"/>
                  </a:lnTo>
                  <a:lnTo>
                    <a:pt x="11963" y="489074"/>
                  </a:lnTo>
                  <a:lnTo>
                    <a:pt x="3052" y="441666"/>
                  </a:lnTo>
                  <a:lnTo>
                    <a:pt x="0" y="39243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77656" y="5540571"/>
            <a:ext cx="304800" cy="297872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346" y="1115245"/>
            <a:ext cx="8264653" cy="8884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015227"/>
            <a:ext cx="9144000" cy="843280"/>
            <a:chOff x="0" y="6015227"/>
            <a:chExt cx="9144000" cy="8432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15227"/>
              <a:ext cx="9143999" cy="8427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9" y="6254496"/>
              <a:ext cx="3201924" cy="4404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251" y="6059422"/>
              <a:ext cx="537972" cy="78485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94485" y="11938"/>
            <a:ext cx="6287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Recruitment</a:t>
            </a:r>
            <a:r>
              <a:rPr spc="-90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spc="-10" dirty="0"/>
              <a:t>Selection: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0938" y="560273"/>
            <a:ext cx="8256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6850" algn="l"/>
                <a:tab pos="8242934" algn="l"/>
              </a:tabLst>
            </a:pPr>
            <a:r>
              <a:rPr sz="3600" u="sng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Verdana"/>
                <a:cs typeface="Verdana"/>
              </a:rPr>
              <a:t>	systematic</a:t>
            </a:r>
            <a:r>
              <a:rPr sz="3600" u="sng" spc="-4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Verdana"/>
                <a:cs typeface="Verdana"/>
              </a:rPr>
              <a:t> </a:t>
            </a:r>
            <a:r>
              <a:rPr sz="3600" u="sng" spc="-1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Verdana"/>
                <a:cs typeface="Verdana"/>
              </a:rPr>
              <a:t>approach</a:t>
            </a:r>
            <a:r>
              <a:rPr sz="3600" u="sng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Verdana"/>
                <a:cs typeface="Verdana"/>
              </a:rPr>
              <a:t>	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059" y="1730146"/>
            <a:ext cx="4721225" cy="341249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20"/>
              </a:spcBef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Who</a:t>
            </a:r>
            <a:r>
              <a:rPr sz="2200" spc="-5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to</a:t>
            </a:r>
            <a:r>
              <a:rPr sz="2200" spc="-5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we</a:t>
            </a:r>
            <a:r>
              <a:rPr sz="2200" spc="-4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want?</a:t>
            </a:r>
            <a:r>
              <a:rPr sz="2200" spc="-4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C0504D"/>
                </a:solidFill>
                <a:latin typeface="Verdana"/>
                <a:cs typeface="Verdana"/>
              </a:rPr>
              <a:t>(JOB</a:t>
            </a:r>
            <a:r>
              <a:rPr sz="1000" spc="-25" dirty="0">
                <a:solidFill>
                  <a:srgbClr val="C0504D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C0504D"/>
                </a:solidFill>
                <a:latin typeface="Verdana"/>
                <a:cs typeface="Verdana"/>
              </a:rPr>
              <a:t>ANALYSIS)</a:t>
            </a:r>
            <a:endParaRPr sz="1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How</a:t>
            </a:r>
            <a:r>
              <a:rPr sz="2200" spc="-6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we</a:t>
            </a:r>
            <a:r>
              <a:rPr sz="2200" spc="-7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attract</a:t>
            </a:r>
            <a:r>
              <a:rPr sz="2200" spc="-6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them?</a:t>
            </a:r>
            <a:r>
              <a:rPr sz="2200" spc="-6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C0504D"/>
                </a:solidFill>
                <a:latin typeface="Verdana"/>
                <a:cs typeface="Verdana"/>
              </a:rPr>
              <a:t>(RECRUITMENT)</a:t>
            </a:r>
            <a:endParaRPr sz="11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How</a:t>
            </a:r>
            <a:r>
              <a:rPr sz="2200" spc="-7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we</a:t>
            </a:r>
            <a:r>
              <a:rPr sz="2200" spc="-7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identify</a:t>
            </a:r>
            <a:r>
              <a:rPr sz="2200" spc="-6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them?</a:t>
            </a:r>
            <a:r>
              <a:rPr sz="2200" spc="-8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C0504D"/>
                </a:solidFill>
                <a:latin typeface="Verdana"/>
                <a:cs typeface="Verdana"/>
              </a:rPr>
              <a:t>(SELECTION)</a:t>
            </a:r>
            <a:endParaRPr sz="1000">
              <a:latin typeface="Verdana"/>
              <a:cs typeface="Verdana"/>
            </a:endParaRPr>
          </a:p>
          <a:p>
            <a:pPr marL="354965" marR="639445" indent="-342900">
              <a:lnSpc>
                <a:spcPct val="130000"/>
              </a:lnSpc>
              <a:spcBef>
                <a:spcPts val="530"/>
              </a:spcBef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How</a:t>
            </a:r>
            <a:r>
              <a:rPr sz="2200" spc="-3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do</a:t>
            </a:r>
            <a:r>
              <a:rPr sz="2200" spc="-4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we</a:t>
            </a:r>
            <a:r>
              <a:rPr sz="2200" spc="-4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know</a:t>
            </a:r>
            <a:r>
              <a:rPr sz="2200" spc="-3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we</a:t>
            </a:r>
            <a:r>
              <a:rPr sz="2200" spc="-3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got</a:t>
            </a:r>
            <a:r>
              <a:rPr sz="2200" spc="-25" dirty="0">
                <a:solidFill>
                  <a:srgbClr val="1F487C"/>
                </a:solidFill>
                <a:latin typeface="Verdana"/>
                <a:cs typeface="Verdana"/>
              </a:rPr>
              <a:t> it </a:t>
            </a: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right?</a:t>
            </a:r>
            <a:r>
              <a:rPr sz="2200" spc="-7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C0504D"/>
                </a:solidFill>
                <a:latin typeface="Verdana"/>
                <a:cs typeface="Verdana"/>
              </a:rPr>
              <a:t>(EVALUATION)</a:t>
            </a:r>
            <a:endParaRPr sz="1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Who</a:t>
            </a:r>
            <a:r>
              <a:rPr sz="2200" spc="-7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should</a:t>
            </a:r>
            <a:r>
              <a:rPr sz="2200" spc="-6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be</a:t>
            </a:r>
            <a:r>
              <a:rPr sz="2200" spc="-6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involved</a:t>
            </a:r>
            <a:r>
              <a:rPr sz="2200" spc="-6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1F487C"/>
                </a:solidFill>
                <a:latin typeface="Verdana"/>
                <a:cs typeface="Verdana"/>
              </a:rPr>
              <a:t>in</a:t>
            </a:r>
            <a:r>
              <a:rPr sz="2200" spc="-7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200" spc="-20" dirty="0">
                <a:solidFill>
                  <a:srgbClr val="1F487C"/>
                </a:solidFill>
                <a:latin typeface="Verdana"/>
                <a:cs typeface="Verdana"/>
              </a:rPr>
              <a:t>this</a:t>
            </a:r>
            <a:endParaRPr sz="22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795"/>
              </a:spcBef>
            </a:pPr>
            <a:r>
              <a:rPr sz="2200" spc="-10" dirty="0">
                <a:solidFill>
                  <a:srgbClr val="1F487C"/>
                </a:solidFill>
                <a:latin typeface="Verdana"/>
                <a:cs typeface="Verdana"/>
              </a:rPr>
              <a:t>proces?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24500" y="1763267"/>
            <a:ext cx="3029711" cy="347929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77656" y="5540571"/>
            <a:ext cx="304800" cy="29787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848597" y="6353657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9138" y="379933"/>
            <a:ext cx="3128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Recruitment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55142" y="1371092"/>
            <a:ext cx="3816350" cy="431736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20"/>
              </a:spcBef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i="1" dirty="0">
                <a:solidFill>
                  <a:srgbClr val="375F92"/>
                </a:solidFill>
                <a:latin typeface="Verdana"/>
                <a:cs typeface="Verdana"/>
              </a:rPr>
              <a:t>Recruiting:</a:t>
            </a:r>
            <a:r>
              <a:rPr sz="2200" b="1" i="1" spc="-1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375F92"/>
                </a:solidFill>
                <a:latin typeface="Verdana"/>
                <a:cs typeface="Verdana"/>
              </a:rPr>
              <a:t>any</a:t>
            </a:r>
            <a:r>
              <a:rPr sz="2200" spc="-12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375F92"/>
                </a:solidFill>
                <a:latin typeface="Verdana"/>
                <a:cs typeface="Verdana"/>
              </a:rPr>
              <a:t>activity </a:t>
            </a:r>
            <a:r>
              <a:rPr sz="2200" dirty="0">
                <a:solidFill>
                  <a:srgbClr val="375F92"/>
                </a:solidFill>
                <a:latin typeface="Verdana"/>
                <a:cs typeface="Verdana"/>
              </a:rPr>
              <a:t>carried</a:t>
            </a:r>
            <a:r>
              <a:rPr sz="2200" spc="-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375F92"/>
                </a:solidFill>
                <a:latin typeface="Verdana"/>
                <a:cs typeface="Verdana"/>
              </a:rPr>
              <a:t>on</a:t>
            </a:r>
            <a:r>
              <a:rPr sz="2200" spc="-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375F92"/>
                </a:solidFill>
                <a:latin typeface="Verdana"/>
                <a:cs typeface="Verdana"/>
              </a:rPr>
              <a:t>by</a:t>
            </a:r>
            <a:r>
              <a:rPr sz="2200" spc="-5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375F92"/>
                </a:solidFill>
                <a:latin typeface="Verdana"/>
                <a:cs typeface="Verdana"/>
              </a:rPr>
              <a:t>the </a:t>
            </a:r>
            <a:r>
              <a:rPr sz="2200" dirty="0">
                <a:solidFill>
                  <a:srgbClr val="375F92"/>
                </a:solidFill>
                <a:latin typeface="Verdana"/>
                <a:cs typeface="Verdana"/>
              </a:rPr>
              <a:t>organization</a:t>
            </a:r>
            <a:r>
              <a:rPr sz="2200" spc="-9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375F92"/>
                </a:solidFill>
                <a:latin typeface="Verdana"/>
                <a:cs typeface="Verdana"/>
              </a:rPr>
              <a:t>with</a:t>
            </a:r>
            <a:r>
              <a:rPr sz="2200" spc="-1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375F92"/>
                </a:solidFill>
                <a:latin typeface="Verdana"/>
                <a:cs typeface="Verdana"/>
              </a:rPr>
              <a:t>the </a:t>
            </a:r>
            <a:r>
              <a:rPr sz="2200" dirty="0">
                <a:solidFill>
                  <a:srgbClr val="375F92"/>
                </a:solidFill>
                <a:latin typeface="Verdana"/>
                <a:cs typeface="Verdana"/>
              </a:rPr>
              <a:t>primary</a:t>
            </a:r>
            <a:r>
              <a:rPr sz="2200" spc="-10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375F92"/>
                </a:solidFill>
                <a:latin typeface="Verdana"/>
                <a:cs typeface="Verdana"/>
              </a:rPr>
              <a:t>purpose</a:t>
            </a:r>
            <a:r>
              <a:rPr sz="2200" spc="-8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375F92"/>
                </a:solidFill>
                <a:latin typeface="Verdana"/>
                <a:cs typeface="Verdana"/>
              </a:rPr>
              <a:t>of </a:t>
            </a:r>
            <a:r>
              <a:rPr sz="2200" dirty="0">
                <a:solidFill>
                  <a:srgbClr val="375F92"/>
                </a:solidFill>
                <a:latin typeface="Verdana"/>
                <a:cs typeface="Verdana"/>
              </a:rPr>
              <a:t>identifying</a:t>
            </a:r>
            <a:r>
              <a:rPr sz="2200" spc="-16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375F92"/>
                </a:solidFill>
                <a:latin typeface="Verdana"/>
                <a:cs typeface="Verdana"/>
              </a:rPr>
              <a:t>and </a:t>
            </a:r>
            <a:r>
              <a:rPr sz="2200" dirty="0">
                <a:solidFill>
                  <a:srgbClr val="375F92"/>
                </a:solidFill>
                <a:latin typeface="Verdana"/>
                <a:cs typeface="Verdana"/>
              </a:rPr>
              <a:t>attracting</a:t>
            </a:r>
            <a:r>
              <a:rPr sz="2200" spc="-1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375F92"/>
                </a:solidFill>
                <a:latin typeface="Verdana"/>
                <a:cs typeface="Verdana"/>
              </a:rPr>
              <a:t>potential employees.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3B757"/>
              </a:buClr>
              <a:buFont typeface="Arial"/>
              <a:buChar char="•"/>
            </a:pPr>
            <a:endParaRPr sz="2600">
              <a:latin typeface="Verdana"/>
              <a:cs typeface="Verdana"/>
            </a:endParaRPr>
          </a:p>
          <a:p>
            <a:pPr marL="355600" marR="248920" indent="-342900">
              <a:lnSpc>
                <a:spcPct val="80000"/>
              </a:lnSpc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375F92"/>
                </a:solidFill>
                <a:latin typeface="Verdana"/>
                <a:cs typeface="Verdana"/>
              </a:rPr>
              <a:t>Role</a:t>
            </a:r>
            <a:r>
              <a:rPr sz="2200" spc="-5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375F92"/>
                </a:solidFill>
                <a:latin typeface="Verdana"/>
                <a:cs typeface="Verdana"/>
              </a:rPr>
              <a:t>of</a:t>
            </a:r>
            <a:r>
              <a:rPr sz="2200" spc="-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375F92"/>
                </a:solidFill>
                <a:latin typeface="Verdana"/>
                <a:cs typeface="Verdana"/>
              </a:rPr>
              <a:t>HR</a:t>
            </a:r>
            <a:r>
              <a:rPr sz="2200" spc="-6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375F92"/>
                </a:solidFill>
                <a:latin typeface="Verdana"/>
                <a:cs typeface="Verdana"/>
              </a:rPr>
              <a:t>recruitment </a:t>
            </a:r>
            <a:r>
              <a:rPr sz="2200" dirty="0">
                <a:solidFill>
                  <a:srgbClr val="375F92"/>
                </a:solidFill>
                <a:latin typeface="Verdana"/>
                <a:cs typeface="Verdana"/>
              </a:rPr>
              <a:t>is</a:t>
            </a:r>
            <a:r>
              <a:rPr sz="2200" spc="-6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375F92"/>
                </a:solidFill>
                <a:latin typeface="Verdana"/>
                <a:cs typeface="Verdana"/>
              </a:rPr>
              <a:t>to</a:t>
            </a:r>
            <a:r>
              <a:rPr sz="2200" spc="-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375F92"/>
                </a:solidFill>
                <a:latin typeface="Verdana"/>
                <a:cs typeface="Verdana"/>
              </a:rPr>
              <a:t>build</a:t>
            </a:r>
            <a:r>
              <a:rPr sz="2200" spc="-5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375F92"/>
                </a:solidFill>
                <a:latin typeface="Verdana"/>
                <a:cs typeface="Verdana"/>
              </a:rPr>
              <a:t>a</a:t>
            </a:r>
            <a:r>
              <a:rPr sz="2200" spc="-3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375F92"/>
                </a:solidFill>
                <a:latin typeface="Verdana"/>
                <a:cs typeface="Verdana"/>
              </a:rPr>
              <a:t>supply</a:t>
            </a:r>
            <a:r>
              <a:rPr sz="2200" b="1" spc="-5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b="1" spc="-25" dirty="0">
                <a:solidFill>
                  <a:srgbClr val="375F92"/>
                </a:solidFill>
                <a:latin typeface="Verdana"/>
                <a:cs typeface="Verdana"/>
              </a:rPr>
              <a:t>of </a:t>
            </a:r>
            <a:r>
              <a:rPr sz="2200" b="1" dirty="0">
                <a:solidFill>
                  <a:srgbClr val="375F92"/>
                </a:solidFill>
                <a:latin typeface="Verdana"/>
                <a:cs typeface="Verdana"/>
              </a:rPr>
              <a:t>potential</a:t>
            </a:r>
            <a:r>
              <a:rPr sz="2200" b="1" spc="-1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375F92"/>
                </a:solidFill>
                <a:latin typeface="Verdana"/>
                <a:cs typeface="Verdana"/>
              </a:rPr>
              <a:t>new</a:t>
            </a:r>
            <a:r>
              <a:rPr sz="2200" b="1" spc="-11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b="1" spc="-20" dirty="0">
                <a:solidFill>
                  <a:srgbClr val="375F92"/>
                </a:solidFill>
                <a:latin typeface="Verdana"/>
                <a:cs typeface="Verdana"/>
              </a:rPr>
              <a:t>hires </a:t>
            </a:r>
            <a:r>
              <a:rPr sz="2200" dirty="0">
                <a:solidFill>
                  <a:srgbClr val="375F92"/>
                </a:solidFill>
                <a:latin typeface="Verdana"/>
                <a:cs typeface="Verdana"/>
              </a:rPr>
              <a:t>that</a:t>
            </a:r>
            <a:r>
              <a:rPr sz="2200" spc="-6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375F92"/>
                </a:solidFill>
                <a:latin typeface="Verdana"/>
                <a:cs typeface="Verdana"/>
              </a:rPr>
              <a:t>the</a:t>
            </a:r>
            <a:r>
              <a:rPr sz="2200" spc="-6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375F92"/>
                </a:solidFill>
                <a:latin typeface="Verdana"/>
                <a:cs typeface="Verdana"/>
              </a:rPr>
              <a:t>organization </a:t>
            </a:r>
            <a:r>
              <a:rPr sz="2200" dirty="0">
                <a:solidFill>
                  <a:srgbClr val="375F92"/>
                </a:solidFill>
                <a:latin typeface="Verdana"/>
                <a:cs typeface="Verdana"/>
              </a:rPr>
              <a:t>can</a:t>
            </a:r>
            <a:r>
              <a:rPr sz="2200" spc="-5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375F92"/>
                </a:solidFill>
                <a:latin typeface="Verdana"/>
                <a:cs typeface="Verdana"/>
              </a:rPr>
              <a:t>draw</a:t>
            </a:r>
            <a:r>
              <a:rPr sz="2200" spc="-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375F92"/>
                </a:solidFill>
                <a:latin typeface="Verdana"/>
                <a:cs typeface="Verdana"/>
              </a:rPr>
              <a:t>on</a:t>
            </a:r>
            <a:r>
              <a:rPr sz="2200" spc="-4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375F92"/>
                </a:solidFill>
                <a:latin typeface="Verdana"/>
                <a:cs typeface="Verdana"/>
              </a:rPr>
              <a:t>if</a:t>
            </a:r>
            <a:r>
              <a:rPr sz="2200" spc="-5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spc="-20" dirty="0">
                <a:solidFill>
                  <a:srgbClr val="375F92"/>
                </a:solidFill>
                <a:latin typeface="Verdana"/>
                <a:cs typeface="Verdana"/>
              </a:rPr>
              <a:t>need </a:t>
            </a:r>
            <a:r>
              <a:rPr sz="2200" spc="-10" dirty="0">
                <a:solidFill>
                  <a:srgbClr val="375F92"/>
                </a:solidFill>
                <a:latin typeface="Verdana"/>
                <a:cs typeface="Verdana"/>
              </a:rPr>
              <a:t>arises.</a:t>
            </a:r>
            <a:endParaRPr sz="22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75" dirty="0">
                <a:solidFill>
                  <a:srgbClr val="375F92"/>
                </a:solidFill>
                <a:latin typeface="Verdana"/>
                <a:cs typeface="Verdana"/>
              </a:rPr>
              <a:t>„Talent</a:t>
            </a:r>
            <a:r>
              <a:rPr sz="2200" spc="-6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375F92"/>
                </a:solidFill>
                <a:latin typeface="Verdana"/>
                <a:cs typeface="Verdana"/>
              </a:rPr>
              <a:t>Pipeline”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2520" y="1842024"/>
            <a:ext cx="3375660" cy="36291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7656" y="5540571"/>
            <a:ext cx="304800" cy="29787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848597" y="6353657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4951" y="442976"/>
            <a:ext cx="547814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/>
              <a:t>But</a:t>
            </a:r>
            <a:r>
              <a:rPr sz="2300" spc="-30" dirty="0"/>
              <a:t> </a:t>
            </a:r>
            <a:r>
              <a:rPr sz="2300" dirty="0"/>
              <a:t>First........Do</a:t>
            </a:r>
            <a:r>
              <a:rPr sz="2300" spc="-10" dirty="0"/>
              <a:t> </a:t>
            </a:r>
            <a:r>
              <a:rPr sz="2300" dirty="0"/>
              <a:t>we</a:t>
            </a:r>
            <a:r>
              <a:rPr sz="2300" spc="5" dirty="0"/>
              <a:t> </a:t>
            </a:r>
            <a:r>
              <a:rPr sz="2300" dirty="0"/>
              <a:t>need</a:t>
            </a:r>
            <a:r>
              <a:rPr sz="2300" spc="-5" dirty="0"/>
              <a:t> </a:t>
            </a:r>
            <a:r>
              <a:rPr sz="2300" dirty="0"/>
              <a:t>to</a:t>
            </a:r>
            <a:r>
              <a:rPr sz="2300" spc="5" dirty="0"/>
              <a:t> </a:t>
            </a:r>
            <a:r>
              <a:rPr sz="2300" spc="-10" dirty="0"/>
              <a:t>recruit?</a:t>
            </a:r>
            <a:endParaRPr sz="2300"/>
          </a:p>
        </p:txBody>
      </p:sp>
      <p:grpSp>
        <p:nvGrpSpPr>
          <p:cNvPr id="3" name="object 3"/>
          <p:cNvGrpSpPr/>
          <p:nvPr/>
        </p:nvGrpSpPr>
        <p:grpSpPr>
          <a:xfrm>
            <a:off x="1045463" y="1545336"/>
            <a:ext cx="7053580" cy="629920"/>
            <a:chOff x="1045463" y="1545336"/>
            <a:chExt cx="7053580" cy="629920"/>
          </a:xfrm>
        </p:grpSpPr>
        <p:sp>
          <p:nvSpPr>
            <p:cNvPr id="4" name="object 4"/>
            <p:cNvSpPr/>
            <p:nvPr/>
          </p:nvSpPr>
          <p:spPr>
            <a:xfrm>
              <a:off x="1045463" y="1545336"/>
              <a:ext cx="7053580" cy="629920"/>
            </a:xfrm>
            <a:custGeom>
              <a:avLst/>
              <a:gdLst/>
              <a:ahLst/>
              <a:cxnLst/>
              <a:rect l="l" t="t" r="r" b="b"/>
              <a:pathLst>
                <a:path w="7053580" h="629919">
                  <a:moveTo>
                    <a:pt x="6990080" y="0"/>
                  </a:moveTo>
                  <a:lnTo>
                    <a:pt x="62941" y="0"/>
                  </a:lnTo>
                  <a:lnTo>
                    <a:pt x="38442" y="4949"/>
                  </a:lnTo>
                  <a:lnTo>
                    <a:pt x="18435" y="18446"/>
                  </a:lnTo>
                  <a:lnTo>
                    <a:pt x="4946" y="38469"/>
                  </a:lnTo>
                  <a:lnTo>
                    <a:pt x="0" y="62991"/>
                  </a:lnTo>
                  <a:lnTo>
                    <a:pt x="0" y="566419"/>
                  </a:lnTo>
                  <a:lnTo>
                    <a:pt x="4946" y="590942"/>
                  </a:lnTo>
                  <a:lnTo>
                    <a:pt x="18435" y="610965"/>
                  </a:lnTo>
                  <a:lnTo>
                    <a:pt x="38442" y="624462"/>
                  </a:lnTo>
                  <a:lnTo>
                    <a:pt x="62941" y="629412"/>
                  </a:lnTo>
                  <a:lnTo>
                    <a:pt x="6990080" y="629412"/>
                  </a:lnTo>
                  <a:lnTo>
                    <a:pt x="7014602" y="624462"/>
                  </a:lnTo>
                  <a:lnTo>
                    <a:pt x="7034625" y="610965"/>
                  </a:lnTo>
                  <a:lnTo>
                    <a:pt x="7048122" y="590942"/>
                  </a:lnTo>
                  <a:lnTo>
                    <a:pt x="7053071" y="566419"/>
                  </a:lnTo>
                  <a:lnTo>
                    <a:pt x="7053071" y="62991"/>
                  </a:lnTo>
                  <a:lnTo>
                    <a:pt x="7048122" y="38469"/>
                  </a:lnTo>
                  <a:lnTo>
                    <a:pt x="7034625" y="18446"/>
                  </a:lnTo>
                  <a:lnTo>
                    <a:pt x="7014602" y="4949"/>
                  </a:lnTo>
                  <a:lnTo>
                    <a:pt x="6990080" y="0"/>
                  </a:lnTo>
                  <a:close/>
                </a:path>
              </a:pathLst>
            </a:custGeom>
            <a:solidFill>
              <a:srgbClr val="D7D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9185" y="1738374"/>
              <a:ext cx="242483" cy="2491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36726" y="1687830"/>
              <a:ext cx="346075" cy="347980"/>
            </a:xfrm>
            <a:custGeom>
              <a:avLst/>
              <a:gdLst/>
              <a:ahLst/>
              <a:cxnLst/>
              <a:rect l="l" t="t" r="r" b="b"/>
              <a:pathLst>
                <a:path w="346075" h="347980">
                  <a:moveTo>
                    <a:pt x="0" y="347472"/>
                  </a:moveTo>
                  <a:lnTo>
                    <a:pt x="345947" y="347472"/>
                  </a:lnTo>
                  <a:lnTo>
                    <a:pt x="345947" y="0"/>
                  </a:lnTo>
                  <a:lnTo>
                    <a:pt x="0" y="0"/>
                  </a:lnTo>
                  <a:lnTo>
                    <a:pt x="0" y="34747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45463" y="2333244"/>
            <a:ext cx="7053580" cy="629920"/>
            <a:chOff x="1045463" y="2333244"/>
            <a:chExt cx="7053580" cy="629920"/>
          </a:xfrm>
        </p:grpSpPr>
        <p:sp>
          <p:nvSpPr>
            <p:cNvPr id="8" name="object 8"/>
            <p:cNvSpPr/>
            <p:nvPr/>
          </p:nvSpPr>
          <p:spPr>
            <a:xfrm>
              <a:off x="1045463" y="2333244"/>
              <a:ext cx="7053580" cy="629920"/>
            </a:xfrm>
            <a:custGeom>
              <a:avLst/>
              <a:gdLst/>
              <a:ahLst/>
              <a:cxnLst/>
              <a:rect l="l" t="t" r="r" b="b"/>
              <a:pathLst>
                <a:path w="7053580" h="629919">
                  <a:moveTo>
                    <a:pt x="6990080" y="0"/>
                  </a:moveTo>
                  <a:lnTo>
                    <a:pt x="62941" y="0"/>
                  </a:lnTo>
                  <a:lnTo>
                    <a:pt x="38442" y="4949"/>
                  </a:lnTo>
                  <a:lnTo>
                    <a:pt x="18435" y="18446"/>
                  </a:lnTo>
                  <a:lnTo>
                    <a:pt x="4946" y="38469"/>
                  </a:lnTo>
                  <a:lnTo>
                    <a:pt x="0" y="62991"/>
                  </a:lnTo>
                  <a:lnTo>
                    <a:pt x="0" y="566419"/>
                  </a:lnTo>
                  <a:lnTo>
                    <a:pt x="4946" y="590942"/>
                  </a:lnTo>
                  <a:lnTo>
                    <a:pt x="18435" y="610965"/>
                  </a:lnTo>
                  <a:lnTo>
                    <a:pt x="38442" y="624462"/>
                  </a:lnTo>
                  <a:lnTo>
                    <a:pt x="62941" y="629411"/>
                  </a:lnTo>
                  <a:lnTo>
                    <a:pt x="6990080" y="629411"/>
                  </a:lnTo>
                  <a:lnTo>
                    <a:pt x="7014602" y="624462"/>
                  </a:lnTo>
                  <a:lnTo>
                    <a:pt x="7034625" y="610965"/>
                  </a:lnTo>
                  <a:lnTo>
                    <a:pt x="7048122" y="590942"/>
                  </a:lnTo>
                  <a:lnTo>
                    <a:pt x="7053071" y="566419"/>
                  </a:lnTo>
                  <a:lnTo>
                    <a:pt x="7053071" y="62991"/>
                  </a:lnTo>
                  <a:lnTo>
                    <a:pt x="7048122" y="38469"/>
                  </a:lnTo>
                  <a:lnTo>
                    <a:pt x="7034625" y="18446"/>
                  </a:lnTo>
                  <a:lnTo>
                    <a:pt x="7014602" y="4949"/>
                  </a:lnTo>
                  <a:lnTo>
                    <a:pt x="6990080" y="0"/>
                  </a:lnTo>
                  <a:close/>
                </a:path>
              </a:pathLst>
            </a:custGeom>
            <a:solidFill>
              <a:srgbClr val="D7D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9884" y="2506940"/>
              <a:ext cx="221120" cy="28428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36726" y="2475738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0" y="345948"/>
                  </a:moveTo>
                  <a:lnTo>
                    <a:pt x="345947" y="345948"/>
                  </a:lnTo>
                  <a:lnTo>
                    <a:pt x="345947" y="0"/>
                  </a:lnTo>
                  <a:lnTo>
                    <a:pt x="0" y="0"/>
                  </a:lnTo>
                  <a:lnTo>
                    <a:pt x="0" y="345948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045463" y="3119627"/>
            <a:ext cx="7053580" cy="629920"/>
            <a:chOff x="1045463" y="3119627"/>
            <a:chExt cx="7053580" cy="629920"/>
          </a:xfrm>
        </p:grpSpPr>
        <p:sp>
          <p:nvSpPr>
            <p:cNvPr id="12" name="object 12"/>
            <p:cNvSpPr/>
            <p:nvPr/>
          </p:nvSpPr>
          <p:spPr>
            <a:xfrm>
              <a:off x="1045463" y="3119627"/>
              <a:ext cx="7053580" cy="629920"/>
            </a:xfrm>
            <a:custGeom>
              <a:avLst/>
              <a:gdLst/>
              <a:ahLst/>
              <a:cxnLst/>
              <a:rect l="l" t="t" r="r" b="b"/>
              <a:pathLst>
                <a:path w="7053580" h="629920">
                  <a:moveTo>
                    <a:pt x="6990080" y="0"/>
                  </a:moveTo>
                  <a:lnTo>
                    <a:pt x="62941" y="0"/>
                  </a:lnTo>
                  <a:lnTo>
                    <a:pt x="38442" y="4949"/>
                  </a:lnTo>
                  <a:lnTo>
                    <a:pt x="18435" y="18446"/>
                  </a:lnTo>
                  <a:lnTo>
                    <a:pt x="4946" y="38469"/>
                  </a:lnTo>
                  <a:lnTo>
                    <a:pt x="0" y="62992"/>
                  </a:lnTo>
                  <a:lnTo>
                    <a:pt x="0" y="566420"/>
                  </a:lnTo>
                  <a:lnTo>
                    <a:pt x="4946" y="590942"/>
                  </a:lnTo>
                  <a:lnTo>
                    <a:pt x="18435" y="610965"/>
                  </a:lnTo>
                  <a:lnTo>
                    <a:pt x="38442" y="624462"/>
                  </a:lnTo>
                  <a:lnTo>
                    <a:pt x="62941" y="629412"/>
                  </a:lnTo>
                  <a:lnTo>
                    <a:pt x="6990080" y="629412"/>
                  </a:lnTo>
                  <a:lnTo>
                    <a:pt x="7014602" y="624462"/>
                  </a:lnTo>
                  <a:lnTo>
                    <a:pt x="7034625" y="610965"/>
                  </a:lnTo>
                  <a:lnTo>
                    <a:pt x="7048122" y="590942"/>
                  </a:lnTo>
                  <a:lnTo>
                    <a:pt x="7053071" y="566420"/>
                  </a:lnTo>
                  <a:lnTo>
                    <a:pt x="7053071" y="62992"/>
                  </a:lnTo>
                  <a:lnTo>
                    <a:pt x="7048122" y="38469"/>
                  </a:lnTo>
                  <a:lnTo>
                    <a:pt x="7034625" y="18446"/>
                  </a:lnTo>
                  <a:lnTo>
                    <a:pt x="7014602" y="4949"/>
                  </a:lnTo>
                  <a:lnTo>
                    <a:pt x="6990080" y="0"/>
                  </a:lnTo>
                  <a:close/>
                </a:path>
              </a:pathLst>
            </a:custGeom>
            <a:solidFill>
              <a:srgbClr val="D7D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74914" y="3303828"/>
              <a:ext cx="271145" cy="267335"/>
            </a:xfrm>
            <a:custGeom>
              <a:avLst/>
              <a:gdLst/>
              <a:ahLst/>
              <a:cxnLst/>
              <a:rect l="l" t="t" r="r" b="b"/>
              <a:pathLst>
                <a:path w="271144" h="267335">
                  <a:moveTo>
                    <a:pt x="116979" y="112547"/>
                  </a:moveTo>
                  <a:lnTo>
                    <a:pt x="106997" y="102577"/>
                  </a:lnTo>
                  <a:lnTo>
                    <a:pt x="83451" y="126085"/>
                  </a:lnTo>
                  <a:lnTo>
                    <a:pt x="74180" y="116827"/>
                  </a:lnTo>
                  <a:lnTo>
                    <a:pt x="64198" y="126796"/>
                  </a:lnTo>
                  <a:lnTo>
                    <a:pt x="83451" y="146037"/>
                  </a:lnTo>
                  <a:lnTo>
                    <a:pt x="116979" y="112547"/>
                  </a:lnTo>
                  <a:close/>
                </a:path>
                <a:path w="271144" h="267335">
                  <a:moveTo>
                    <a:pt x="116979" y="66255"/>
                  </a:moveTo>
                  <a:lnTo>
                    <a:pt x="106997" y="56273"/>
                  </a:lnTo>
                  <a:lnTo>
                    <a:pt x="83451" y="79781"/>
                  </a:lnTo>
                  <a:lnTo>
                    <a:pt x="74180" y="70523"/>
                  </a:lnTo>
                  <a:lnTo>
                    <a:pt x="64198" y="80492"/>
                  </a:lnTo>
                  <a:lnTo>
                    <a:pt x="83451" y="99733"/>
                  </a:lnTo>
                  <a:lnTo>
                    <a:pt x="116979" y="66255"/>
                  </a:lnTo>
                  <a:close/>
                </a:path>
                <a:path w="271144" h="267335">
                  <a:moveTo>
                    <a:pt x="199720" y="117538"/>
                  </a:moveTo>
                  <a:lnTo>
                    <a:pt x="139090" y="117538"/>
                  </a:lnTo>
                  <a:lnTo>
                    <a:pt x="139090" y="131787"/>
                  </a:lnTo>
                  <a:lnTo>
                    <a:pt x="199720" y="131787"/>
                  </a:lnTo>
                  <a:lnTo>
                    <a:pt x="199720" y="117538"/>
                  </a:lnTo>
                  <a:close/>
                </a:path>
                <a:path w="271144" h="267335">
                  <a:moveTo>
                    <a:pt x="199720" y="71234"/>
                  </a:moveTo>
                  <a:lnTo>
                    <a:pt x="139090" y="71234"/>
                  </a:lnTo>
                  <a:lnTo>
                    <a:pt x="139090" y="85483"/>
                  </a:lnTo>
                  <a:lnTo>
                    <a:pt x="199720" y="85483"/>
                  </a:lnTo>
                  <a:lnTo>
                    <a:pt x="199720" y="71234"/>
                  </a:lnTo>
                  <a:close/>
                </a:path>
                <a:path w="271144" h="267335">
                  <a:moveTo>
                    <a:pt x="271043" y="17437"/>
                  </a:moveTo>
                  <a:lnTo>
                    <a:pt x="267868" y="14249"/>
                  </a:lnTo>
                  <a:lnTo>
                    <a:pt x="235381" y="14249"/>
                  </a:lnTo>
                  <a:lnTo>
                    <a:pt x="235381" y="39179"/>
                  </a:lnTo>
                  <a:lnTo>
                    <a:pt x="235381" y="167398"/>
                  </a:lnTo>
                  <a:lnTo>
                    <a:pt x="35661" y="167398"/>
                  </a:lnTo>
                  <a:lnTo>
                    <a:pt x="35661" y="39179"/>
                  </a:lnTo>
                  <a:lnTo>
                    <a:pt x="235381" y="39179"/>
                  </a:lnTo>
                  <a:lnTo>
                    <a:pt x="235381" y="14249"/>
                  </a:lnTo>
                  <a:lnTo>
                    <a:pt x="142659" y="14249"/>
                  </a:lnTo>
                  <a:lnTo>
                    <a:pt x="142659" y="3200"/>
                  </a:lnTo>
                  <a:lnTo>
                    <a:pt x="139458" y="0"/>
                  </a:lnTo>
                  <a:lnTo>
                    <a:pt x="131584" y="0"/>
                  </a:lnTo>
                  <a:lnTo>
                    <a:pt x="128397" y="3200"/>
                  </a:lnTo>
                  <a:lnTo>
                    <a:pt x="128397" y="14249"/>
                  </a:lnTo>
                  <a:lnTo>
                    <a:pt x="3187" y="14249"/>
                  </a:lnTo>
                  <a:lnTo>
                    <a:pt x="0" y="17437"/>
                  </a:lnTo>
                  <a:lnTo>
                    <a:pt x="0" y="25311"/>
                  </a:lnTo>
                  <a:lnTo>
                    <a:pt x="3187" y="28498"/>
                  </a:lnTo>
                  <a:lnTo>
                    <a:pt x="14262" y="28498"/>
                  </a:lnTo>
                  <a:lnTo>
                    <a:pt x="14262" y="174523"/>
                  </a:lnTo>
                  <a:lnTo>
                    <a:pt x="3187" y="174523"/>
                  </a:lnTo>
                  <a:lnTo>
                    <a:pt x="0" y="177711"/>
                  </a:lnTo>
                  <a:lnTo>
                    <a:pt x="0" y="185585"/>
                  </a:lnTo>
                  <a:lnTo>
                    <a:pt x="3187" y="188772"/>
                  </a:lnTo>
                  <a:lnTo>
                    <a:pt x="116052" y="188772"/>
                  </a:lnTo>
                  <a:lnTo>
                    <a:pt x="61125" y="243624"/>
                  </a:lnTo>
                  <a:lnTo>
                    <a:pt x="58470" y="246291"/>
                  </a:lnTo>
                  <a:lnTo>
                    <a:pt x="58369" y="250964"/>
                  </a:lnTo>
                  <a:lnTo>
                    <a:pt x="63995" y="256540"/>
                  </a:lnTo>
                  <a:lnTo>
                    <a:pt x="68541" y="256514"/>
                  </a:lnTo>
                  <a:lnTo>
                    <a:pt x="71323" y="253695"/>
                  </a:lnTo>
                  <a:lnTo>
                    <a:pt x="128397" y="196710"/>
                  </a:lnTo>
                  <a:lnTo>
                    <a:pt x="128397" y="263944"/>
                  </a:lnTo>
                  <a:lnTo>
                    <a:pt x="131584" y="267131"/>
                  </a:lnTo>
                  <a:lnTo>
                    <a:pt x="139471" y="267131"/>
                  </a:lnTo>
                  <a:lnTo>
                    <a:pt x="142659" y="263944"/>
                  </a:lnTo>
                  <a:lnTo>
                    <a:pt x="142659" y="196710"/>
                  </a:lnTo>
                  <a:lnTo>
                    <a:pt x="202514" y="256374"/>
                  </a:lnTo>
                  <a:lnTo>
                    <a:pt x="207022" y="256374"/>
                  </a:lnTo>
                  <a:lnTo>
                    <a:pt x="212598" y="250812"/>
                  </a:lnTo>
                  <a:lnTo>
                    <a:pt x="212598" y="246291"/>
                  </a:lnTo>
                  <a:lnTo>
                    <a:pt x="162839" y="196608"/>
                  </a:lnTo>
                  <a:lnTo>
                    <a:pt x="154990" y="188772"/>
                  </a:lnTo>
                  <a:lnTo>
                    <a:pt x="267868" y="188772"/>
                  </a:lnTo>
                  <a:lnTo>
                    <a:pt x="271043" y="185585"/>
                  </a:lnTo>
                  <a:lnTo>
                    <a:pt x="271043" y="177711"/>
                  </a:lnTo>
                  <a:lnTo>
                    <a:pt x="267868" y="174523"/>
                  </a:lnTo>
                  <a:lnTo>
                    <a:pt x="256781" y="174523"/>
                  </a:lnTo>
                  <a:lnTo>
                    <a:pt x="256781" y="167398"/>
                  </a:lnTo>
                  <a:lnTo>
                    <a:pt x="256781" y="39179"/>
                  </a:lnTo>
                  <a:lnTo>
                    <a:pt x="256781" y="28498"/>
                  </a:lnTo>
                  <a:lnTo>
                    <a:pt x="267868" y="28498"/>
                  </a:lnTo>
                  <a:lnTo>
                    <a:pt x="271043" y="25311"/>
                  </a:lnTo>
                  <a:lnTo>
                    <a:pt x="271043" y="17437"/>
                  </a:lnTo>
                  <a:close/>
                </a:path>
              </a:pathLst>
            </a:custGeom>
            <a:solidFill>
              <a:srgbClr val="566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36726" y="3262121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0" y="345947"/>
                  </a:moveTo>
                  <a:lnTo>
                    <a:pt x="345947" y="345947"/>
                  </a:lnTo>
                  <a:lnTo>
                    <a:pt x="345947" y="0"/>
                  </a:lnTo>
                  <a:lnTo>
                    <a:pt x="0" y="0"/>
                  </a:lnTo>
                  <a:lnTo>
                    <a:pt x="0" y="34594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045463" y="3906011"/>
            <a:ext cx="7053580" cy="629920"/>
            <a:chOff x="1045463" y="3906011"/>
            <a:chExt cx="7053580" cy="629920"/>
          </a:xfrm>
        </p:grpSpPr>
        <p:sp>
          <p:nvSpPr>
            <p:cNvPr id="16" name="object 16"/>
            <p:cNvSpPr/>
            <p:nvPr/>
          </p:nvSpPr>
          <p:spPr>
            <a:xfrm>
              <a:off x="1045463" y="3906011"/>
              <a:ext cx="7053580" cy="629920"/>
            </a:xfrm>
            <a:custGeom>
              <a:avLst/>
              <a:gdLst/>
              <a:ahLst/>
              <a:cxnLst/>
              <a:rect l="l" t="t" r="r" b="b"/>
              <a:pathLst>
                <a:path w="7053580" h="629920">
                  <a:moveTo>
                    <a:pt x="6990080" y="0"/>
                  </a:moveTo>
                  <a:lnTo>
                    <a:pt x="62941" y="0"/>
                  </a:lnTo>
                  <a:lnTo>
                    <a:pt x="38442" y="4949"/>
                  </a:lnTo>
                  <a:lnTo>
                    <a:pt x="18435" y="18446"/>
                  </a:lnTo>
                  <a:lnTo>
                    <a:pt x="4946" y="38469"/>
                  </a:lnTo>
                  <a:lnTo>
                    <a:pt x="0" y="62992"/>
                  </a:lnTo>
                  <a:lnTo>
                    <a:pt x="0" y="566419"/>
                  </a:lnTo>
                  <a:lnTo>
                    <a:pt x="4946" y="590942"/>
                  </a:lnTo>
                  <a:lnTo>
                    <a:pt x="18435" y="610965"/>
                  </a:lnTo>
                  <a:lnTo>
                    <a:pt x="38442" y="624462"/>
                  </a:lnTo>
                  <a:lnTo>
                    <a:pt x="62941" y="629412"/>
                  </a:lnTo>
                  <a:lnTo>
                    <a:pt x="6990080" y="629412"/>
                  </a:lnTo>
                  <a:lnTo>
                    <a:pt x="7014602" y="624462"/>
                  </a:lnTo>
                  <a:lnTo>
                    <a:pt x="7034625" y="610965"/>
                  </a:lnTo>
                  <a:lnTo>
                    <a:pt x="7048122" y="590942"/>
                  </a:lnTo>
                  <a:lnTo>
                    <a:pt x="7053071" y="566419"/>
                  </a:lnTo>
                  <a:lnTo>
                    <a:pt x="7053071" y="62992"/>
                  </a:lnTo>
                  <a:lnTo>
                    <a:pt x="7048122" y="38469"/>
                  </a:lnTo>
                  <a:lnTo>
                    <a:pt x="7034625" y="18446"/>
                  </a:lnTo>
                  <a:lnTo>
                    <a:pt x="7014602" y="4949"/>
                  </a:lnTo>
                  <a:lnTo>
                    <a:pt x="6990080" y="0"/>
                  </a:lnTo>
                  <a:close/>
                </a:path>
              </a:pathLst>
            </a:custGeom>
            <a:solidFill>
              <a:srgbClr val="D7D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2682" y="4068862"/>
              <a:ext cx="135525" cy="14600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82052" y="4229114"/>
              <a:ext cx="257175" cy="114300"/>
            </a:xfrm>
            <a:custGeom>
              <a:avLst/>
              <a:gdLst/>
              <a:ahLst/>
              <a:cxnLst/>
              <a:rect l="l" t="t" r="r" b="b"/>
              <a:pathLst>
                <a:path w="257175" h="114300">
                  <a:moveTo>
                    <a:pt x="128392" y="0"/>
                  </a:moveTo>
                  <a:lnTo>
                    <a:pt x="112725" y="908"/>
                  </a:lnTo>
                  <a:lnTo>
                    <a:pt x="97221" y="3347"/>
                  </a:lnTo>
                  <a:lnTo>
                    <a:pt x="121259" y="60547"/>
                  </a:lnTo>
                  <a:lnTo>
                    <a:pt x="121259" y="85478"/>
                  </a:lnTo>
                  <a:lnTo>
                    <a:pt x="51285" y="85478"/>
                  </a:lnTo>
                  <a:lnTo>
                    <a:pt x="65337" y="12608"/>
                  </a:lnTo>
                  <a:lnTo>
                    <a:pt x="54937" y="17079"/>
                  </a:lnTo>
                  <a:lnTo>
                    <a:pt x="21212" y="38986"/>
                  </a:lnTo>
                  <a:lnTo>
                    <a:pt x="14265" y="56985"/>
                  </a:lnTo>
                  <a:lnTo>
                    <a:pt x="0" y="113971"/>
                  </a:lnTo>
                  <a:lnTo>
                    <a:pt x="49930" y="113971"/>
                  </a:lnTo>
                  <a:lnTo>
                    <a:pt x="49930" y="99725"/>
                  </a:lnTo>
                  <a:lnTo>
                    <a:pt x="121259" y="99725"/>
                  </a:lnTo>
                  <a:lnTo>
                    <a:pt x="121259" y="113971"/>
                  </a:lnTo>
                  <a:lnTo>
                    <a:pt x="135525" y="113971"/>
                  </a:lnTo>
                  <a:lnTo>
                    <a:pt x="135525" y="99725"/>
                  </a:lnTo>
                  <a:lnTo>
                    <a:pt x="206854" y="99725"/>
                  </a:lnTo>
                  <a:lnTo>
                    <a:pt x="206854" y="113971"/>
                  </a:lnTo>
                  <a:lnTo>
                    <a:pt x="256782" y="113971"/>
                  </a:lnTo>
                  <a:lnTo>
                    <a:pt x="241122" y="50664"/>
                  </a:lnTo>
                  <a:lnTo>
                    <a:pt x="212159" y="21644"/>
                  </a:lnTo>
                  <a:lnTo>
                    <a:pt x="191411" y="12358"/>
                  </a:lnTo>
                  <a:lnTo>
                    <a:pt x="205677" y="85478"/>
                  </a:lnTo>
                  <a:lnTo>
                    <a:pt x="135525" y="85478"/>
                  </a:lnTo>
                  <a:lnTo>
                    <a:pt x="135525" y="60547"/>
                  </a:lnTo>
                  <a:lnTo>
                    <a:pt x="159634" y="3169"/>
                  </a:lnTo>
                  <a:lnTo>
                    <a:pt x="144093" y="801"/>
                  </a:lnTo>
                  <a:lnTo>
                    <a:pt x="128392" y="0"/>
                  </a:lnTo>
                  <a:close/>
                </a:path>
              </a:pathLst>
            </a:custGeom>
            <a:solidFill>
              <a:srgbClr val="518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36726" y="4048505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0" y="345948"/>
                  </a:moveTo>
                  <a:lnTo>
                    <a:pt x="345947" y="345948"/>
                  </a:lnTo>
                  <a:lnTo>
                    <a:pt x="345947" y="0"/>
                  </a:lnTo>
                  <a:lnTo>
                    <a:pt x="0" y="0"/>
                  </a:lnTo>
                  <a:lnTo>
                    <a:pt x="0" y="345948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045463" y="4693920"/>
            <a:ext cx="7053580" cy="629920"/>
            <a:chOff x="1045463" y="4693920"/>
            <a:chExt cx="7053580" cy="629920"/>
          </a:xfrm>
        </p:grpSpPr>
        <p:sp>
          <p:nvSpPr>
            <p:cNvPr id="21" name="object 21"/>
            <p:cNvSpPr/>
            <p:nvPr/>
          </p:nvSpPr>
          <p:spPr>
            <a:xfrm>
              <a:off x="1045463" y="4693920"/>
              <a:ext cx="7053580" cy="629920"/>
            </a:xfrm>
            <a:custGeom>
              <a:avLst/>
              <a:gdLst/>
              <a:ahLst/>
              <a:cxnLst/>
              <a:rect l="l" t="t" r="r" b="b"/>
              <a:pathLst>
                <a:path w="7053580" h="629920">
                  <a:moveTo>
                    <a:pt x="6990080" y="0"/>
                  </a:moveTo>
                  <a:lnTo>
                    <a:pt x="62941" y="0"/>
                  </a:lnTo>
                  <a:lnTo>
                    <a:pt x="38442" y="4949"/>
                  </a:lnTo>
                  <a:lnTo>
                    <a:pt x="18435" y="18446"/>
                  </a:lnTo>
                  <a:lnTo>
                    <a:pt x="4946" y="38469"/>
                  </a:lnTo>
                  <a:lnTo>
                    <a:pt x="0" y="62991"/>
                  </a:lnTo>
                  <a:lnTo>
                    <a:pt x="0" y="566419"/>
                  </a:lnTo>
                  <a:lnTo>
                    <a:pt x="4946" y="590942"/>
                  </a:lnTo>
                  <a:lnTo>
                    <a:pt x="18435" y="610965"/>
                  </a:lnTo>
                  <a:lnTo>
                    <a:pt x="38442" y="624462"/>
                  </a:lnTo>
                  <a:lnTo>
                    <a:pt x="62941" y="629411"/>
                  </a:lnTo>
                  <a:lnTo>
                    <a:pt x="6990080" y="629411"/>
                  </a:lnTo>
                  <a:lnTo>
                    <a:pt x="7014602" y="624462"/>
                  </a:lnTo>
                  <a:lnTo>
                    <a:pt x="7034625" y="610965"/>
                  </a:lnTo>
                  <a:lnTo>
                    <a:pt x="7048122" y="590942"/>
                  </a:lnTo>
                  <a:lnTo>
                    <a:pt x="7053071" y="566419"/>
                  </a:lnTo>
                  <a:lnTo>
                    <a:pt x="7053071" y="62991"/>
                  </a:lnTo>
                  <a:lnTo>
                    <a:pt x="7048122" y="38469"/>
                  </a:lnTo>
                  <a:lnTo>
                    <a:pt x="7034625" y="18446"/>
                  </a:lnTo>
                  <a:lnTo>
                    <a:pt x="7014602" y="4949"/>
                  </a:lnTo>
                  <a:lnTo>
                    <a:pt x="6990080" y="0"/>
                  </a:lnTo>
                  <a:close/>
                </a:path>
              </a:pathLst>
            </a:custGeom>
            <a:solidFill>
              <a:srgbClr val="D7D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6318" y="4892366"/>
              <a:ext cx="228253" cy="23862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236726" y="4836414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0" y="345948"/>
                  </a:moveTo>
                  <a:lnTo>
                    <a:pt x="345947" y="345948"/>
                  </a:lnTo>
                  <a:lnTo>
                    <a:pt x="345947" y="0"/>
                  </a:lnTo>
                  <a:lnTo>
                    <a:pt x="0" y="0"/>
                  </a:lnTo>
                  <a:lnTo>
                    <a:pt x="0" y="345948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2895">
              <a:lnSpc>
                <a:spcPct val="100000"/>
              </a:lnSpc>
              <a:spcBef>
                <a:spcPts val="105"/>
              </a:spcBef>
            </a:pPr>
            <a:r>
              <a:rPr dirty="0"/>
              <a:t>Can</a:t>
            </a:r>
            <a:r>
              <a:rPr spc="-3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work</a:t>
            </a:r>
            <a:r>
              <a:rPr spc="-25" dirty="0"/>
              <a:t> </a:t>
            </a:r>
            <a:r>
              <a:rPr dirty="0"/>
              <a:t>be</a:t>
            </a:r>
            <a:r>
              <a:rPr spc="-35" dirty="0"/>
              <a:t> </a:t>
            </a:r>
            <a:r>
              <a:rPr dirty="0"/>
              <a:t>covered</a:t>
            </a:r>
            <a:r>
              <a:rPr spc="-25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dirty="0"/>
              <a:t>another</a:t>
            </a:r>
            <a:r>
              <a:rPr spc="-45" dirty="0"/>
              <a:t> </a:t>
            </a:r>
            <a:r>
              <a:rPr spc="-20" dirty="0"/>
              <a:t>way?</a:t>
            </a:r>
          </a:p>
          <a:p>
            <a:pPr marL="290195">
              <a:lnSpc>
                <a:spcPct val="100000"/>
              </a:lnSpc>
            </a:pPr>
            <a:endParaRPr spc="-20" dirty="0"/>
          </a:p>
          <a:p>
            <a:pPr marL="302895">
              <a:lnSpc>
                <a:spcPct val="100000"/>
              </a:lnSpc>
              <a:spcBef>
                <a:spcPts val="1355"/>
              </a:spcBef>
            </a:pPr>
            <a:r>
              <a:rPr dirty="0"/>
              <a:t>Are</a:t>
            </a:r>
            <a:r>
              <a:rPr spc="-40" dirty="0"/>
              <a:t> </a:t>
            </a:r>
            <a:r>
              <a:rPr dirty="0"/>
              <a:t>all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tasks</a:t>
            </a:r>
            <a:r>
              <a:rPr spc="-15" dirty="0"/>
              <a:t> </a:t>
            </a:r>
            <a:r>
              <a:rPr spc="-10" dirty="0"/>
              <a:t>necessary?</a:t>
            </a:r>
          </a:p>
          <a:p>
            <a:pPr marL="302895" marR="720725">
              <a:lnSpc>
                <a:spcPct val="258199"/>
              </a:lnSpc>
            </a:pPr>
            <a:r>
              <a:rPr dirty="0"/>
              <a:t>Can</a:t>
            </a:r>
            <a:r>
              <a:rPr spc="-3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tasks</a:t>
            </a:r>
            <a:r>
              <a:rPr spc="-20" dirty="0"/>
              <a:t> </a:t>
            </a:r>
            <a:r>
              <a:rPr dirty="0"/>
              <a:t>be</a:t>
            </a:r>
            <a:r>
              <a:rPr spc="-30" dirty="0"/>
              <a:t> </a:t>
            </a:r>
            <a:r>
              <a:rPr spc="-10" dirty="0"/>
              <a:t>incorporated</a:t>
            </a:r>
            <a:r>
              <a:rPr spc="-40" dirty="0"/>
              <a:t> </a:t>
            </a:r>
            <a:r>
              <a:rPr dirty="0"/>
              <a:t>into</a:t>
            </a:r>
            <a:r>
              <a:rPr spc="-25" dirty="0"/>
              <a:t> </a:t>
            </a:r>
            <a:r>
              <a:rPr dirty="0"/>
              <a:t>another</a:t>
            </a:r>
            <a:r>
              <a:rPr spc="-45" dirty="0"/>
              <a:t> </a:t>
            </a:r>
            <a:r>
              <a:rPr spc="-10" dirty="0"/>
              <a:t>post? </a:t>
            </a:r>
            <a:r>
              <a:rPr dirty="0"/>
              <a:t>Should</a:t>
            </a:r>
            <a:r>
              <a:rPr spc="-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job</a:t>
            </a:r>
            <a:r>
              <a:rPr spc="-10" dirty="0"/>
              <a:t> </a:t>
            </a:r>
            <a:r>
              <a:rPr dirty="0"/>
              <a:t>be</a:t>
            </a:r>
            <a:r>
              <a:rPr spc="-20" dirty="0"/>
              <a:t> </a:t>
            </a:r>
            <a:r>
              <a:rPr spc="-10" dirty="0"/>
              <a:t>re-designed?</a:t>
            </a:r>
          </a:p>
          <a:p>
            <a:pPr marL="290195">
              <a:lnSpc>
                <a:spcPct val="100000"/>
              </a:lnSpc>
            </a:pPr>
            <a:endParaRPr spc="-10" dirty="0"/>
          </a:p>
          <a:p>
            <a:pPr marL="302895">
              <a:lnSpc>
                <a:spcPct val="100000"/>
              </a:lnSpc>
              <a:spcBef>
                <a:spcPts val="1355"/>
              </a:spcBef>
            </a:pPr>
            <a:r>
              <a:rPr dirty="0"/>
              <a:t>Can</a:t>
            </a:r>
            <a:r>
              <a:rPr spc="-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work</a:t>
            </a:r>
            <a:r>
              <a:rPr spc="-5" dirty="0"/>
              <a:t> </a:t>
            </a:r>
            <a:r>
              <a:rPr dirty="0"/>
              <a:t>be</a:t>
            </a:r>
            <a:r>
              <a:rPr spc="-5" dirty="0"/>
              <a:t> </a:t>
            </a:r>
            <a:r>
              <a:rPr dirty="0"/>
              <a:t>done</a:t>
            </a:r>
            <a:r>
              <a:rPr spc="-5" dirty="0"/>
              <a:t> </a:t>
            </a:r>
            <a:r>
              <a:rPr dirty="0"/>
              <a:t>on</a:t>
            </a:r>
            <a:r>
              <a:rPr spc="-5" dirty="0"/>
              <a:t> </a:t>
            </a:r>
            <a:r>
              <a:rPr dirty="0"/>
              <a:t>a</a:t>
            </a:r>
            <a:r>
              <a:rPr spc="-10" dirty="0"/>
              <a:t> part-time/job-</a:t>
            </a:r>
            <a:r>
              <a:rPr dirty="0"/>
              <a:t>sharing</a:t>
            </a:r>
            <a:r>
              <a:rPr spc="-25" dirty="0"/>
              <a:t> </a:t>
            </a:r>
            <a:r>
              <a:rPr spc="-10" dirty="0"/>
              <a:t>basis?</a:t>
            </a:r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77656" y="5540571"/>
            <a:ext cx="304800" cy="297872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4780915" y="6326835"/>
            <a:ext cx="2102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Presentation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by</a:t>
            </a:r>
            <a:r>
              <a:rPr sz="1200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Dr.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 Ilona</a:t>
            </a:r>
            <a:r>
              <a:rPr sz="1200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Hunek©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4377" y="379933"/>
            <a:ext cx="3100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Job</a:t>
            </a:r>
            <a:r>
              <a:rPr sz="4000" spc="-80" dirty="0"/>
              <a:t> </a:t>
            </a:r>
            <a:r>
              <a:rPr sz="4000" spc="-10" dirty="0"/>
              <a:t>analysis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852929"/>
            <a:ext cx="3869054" cy="3308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33679" indent="-342900">
              <a:lnSpc>
                <a:spcPct val="100000"/>
              </a:lnSpc>
              <a:spcBef>
                <a:spcPts val="100"/>
              </a:spcBef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Abilities,</a:t>
            </a:r>
            <a:r>
              <a:rPr sz="2400" spc="-10" dirty="0">
                <a:solidFill>
                  <a:srgbClr val="1F487C"/>
                </a:solidFill>
                <a:latin typeface="Verdana"/>
                <a:cs typeface="Verdana"/>
              </a:rPr>
              <a:t> skills, </a:t>
            </a: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knowledge</a:t>
            </a:r>
            <a:r>
              <a:rPr sz="2400" spc="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Verdana"/>
                <a:cs typeface="Verdana"/>
              </a:rPr>
              <a:t>necessary </a:t>
            </a: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to</a:t>
            </a:r>
            <a:r>
              <a:rPr sz="2400" spc="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perform</a:t>
            </a:r>
            <a:r>
              <a:rPr sz="2400" spc="2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the </a:t>
            </a:r>
            <a:r>
              <a:rPr sz="2400" spc="-25" dirty="0">
                <a:solidFill>
                  <a:srgbClr val="1F487C"/>
                </a:solidFill>
                <a:latin typeface="Verdana"/>
                <a:cs typeface="Verdana"/>
              </a:rPr>
              <a:t>job</a:t>
            </a:r>
            <a:endParaRPr sz="2400">
              <a:latin typeface="Verdana"/>
              <a:cs typeface="Verdana"/>
            </a:endParaRPr>
          </a:p>
          <a:p>
            <a:pPr marL="355600" marR="1456055" indent="-342900">
              <a:lnSpc>
                <a:spcPct val="100000"/>
              </a:lnSpc>
              <a:spcBef>
                <a:spcPts val="1405"/>
              </a:spcBef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Attitudes</a:t>
            </a:r>
            <a:r>
              <a:rPr sz="2400" spc="-25" dirty="0">
                <a:solidFill>
                  <a:srgbClr val="1F487C"/>
                </a:solidFill>
                <a:latin typeface="Verdana"/>
                <a:cs typeface="Verdana"/>
              </a:rPr>
              <a:t> and </a:t>
            </a:r>
            <a:r>
              <a:rPr sz="2400" spc="-10" dirty="0">
                <a:solidFill>
                  <a:srgbClr val="1F487C"/>
                </a:solidFill>
                <a:latin typeface="Verdana"/>
                <a:cs typeface="Verdana"/>
              </a:rPr>
              <a:t>behaviours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405"/>
              </a:spcBef>
              <a:buClr>
                <a:srgbClr val="E3B757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1F487C"/>
                </a:solidFill>
                <a:latin typeface="Verdana"/>
                <a:cs typeface="Verdana"/>
              </a:rPr>
              <a:t>Output:</a:t>
            </a:r>
            <a:r>
              <a:rPr sz="2400" b="1" spc="-3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1F487C"/>
                </a:solidFill>
                <a:latin typeface="Verdana"/>
                <a:cs typeface="Verdana"/>
              </a:rPr>
              <a:t>job </a:t>
            </a: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description</a:t>
            </a:r>
            <a:r>
              <a:rPr sz="2400" spc="-1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1F487C"/>
                </a:solidFill>
                <a:latin typeface="Verdana"/>
                <a:cs typeface="Verdana"/>
              </a:rPr>
              <a:t>and</a:t>
            </a:r>
            <a:r>
              <a:rPr sz="2400" spc="-10" dirty="0">
                <a:solidFill>
                  <a:srgbClr val="1F487C"/>
                </a:solidFill>
                <a:latin typeface="Verdana"/>
                <a:cs typeface="Verdana"/>
              </a:rPr>
              <a:t> person specification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0640" y="1278636"/>
            <a:ext cx="3093719" cy="46390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35469" y="5748934"/>
            <a:ext cx="114300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dirty="0">
                <a:solidFill>
                  <a:srgbClr val="C4BC96"/>
                </a:solidFill>
                <a:latin typeface="Gill Sans MT"/>
                <a:cs typeface="Gill Sans MT"/>
              </a:rPr>
              <a:t>Photo:</a:t>
            </a:r>
            <a:r>
              <a:rPr sz="800" i="1" spc="80" dirty="0">
                <a:solidFill>
                  <a:srgbClr val="C4BC96"/>
                </a:solidFill>
                <a:latin typeface="Gill Sans MT"/>
                <a:cs typeface="Gill Sans MT"/>
              </a:rPr>
              <a:t> </a:t>
            </a:r>
            <a:r>
              <a:rPr sz="800" i="1" u="sng" dirty="0">
                <a:solidFill>
                  <a:srgbClr val="C4BC96"/>
                </a:solidFill>
                <a:uFill>
                  <a:solidFill>
                    <a:srgbClr val="C4BC96"/>
                  </a:solidFill>
                </a:uFill>
                <a:latin typeface="Gill Sans MT"/>
                <a:cs typeface="Gill Sans MT"/>
                <a:hlinkClick r:id="rId3"/>
              </a:rPr>
              <a:t>Anna</a:t>
            </a:r>
            <a:r>
              <a:rPr sz="800" i="1" u="sng" spc="60" dirty="0">
                <a:solidFill>
                  <a:srgbClr val="C4BC96"/>
                </a:solidFill>
                <a:uFill>
                  <a:solidFill>
                    <a:srgbClr val="C4BC96"/>
                  </a:solidFill>
                </a:uFill>
                <a:latin typeface="Gill Sans MT"/>
                <a:cs typeface="Gill Sans MT"/>
                <a:hlinkClick r:id="rId3"/>
              </a:rPr>
              <a:t> </a:t>
            </a:r>
            <a:r>
              <a:rPr sz="800" i="1" u="sng" dirty="0">
                <a:solidFill>
                  <a:srgbClr val="C4BC96"/>
                </a:solidFill>
                <a:uFill>
                  <a:solidFill>
                    <a:srgbClr val="C4BC96"/>
                  </a:solidFill>
                </a:uFill>
                <a:latin typeface="Gill Sans MT"/>
                <a:cs typeface="Gill Sans MT"/>
                <a:hlinkClick r:id="rId3"/>
              </a:rPr>
              <a:t>Shvets</a:t>
            </a:r>
            <a:r>
              <a:rPr sz="800" i="1" spc="70" dirty="0">
                <a:solidFill>
                  <a:srgbClr val="C4BC96"/>
                </a:solidFill>
                <a:latin typeface="Gill Sans MT"/>
                <a:cs typeface="Gill Sans MT"/>
                <a:hlinkClick r:id="rId3"/>
              </a:rPr>
              <a:t> </a:t>
            </a:r>
            <a:r>
              <a:rPr sz="800" i="1" dirty="0">
                <a:solidFill>
                  <a:srgbClr val="C4BC96"/>
                </a:solidFill>
                <a:latin typeface="Gill Sans MT"/>
                <a:cs typeface="Gill Sans MT"/>
              </a:rPr>
              <a:t>z</a:t>
            </a:r>
            <a:r>
              <a:rPr sz="800" i="1" spc="65" dirty="0">
                <a:solidFill>
                  <a:srgbClr val="C4BC96"/>
                </a:solidFill>
                <a:latin typeface="Gill Sans MT"/>
                <a:cs typeface="Gill Sans MT"/>
              </a:rPr>
              <a:t> </a:t>
            </a:r>
            <a:r>
              <a:rPr sz="800" i="1" u="sng" spc="-10" dirty="0">
                <a:solidFill>
                  <a:srgbClr val="C4BC96"/>
                </a:solidFill>
                <a:uFill>
                  <a:solidFill>
                    <a:srgbClr val="C4BC96"/>
                  </a:solidFill>
                </a:uFill>
                <a:latin typeface="Gill Sans MT"/>
                <a:cs typeface="Gill Sans MT"/>
                <a:hlinkClick r:id="rId4"/>
              </a:rPr>
              <a:t>Pexels</a:t>
            </a:r>
            <a:endParaRPr sz="800">
              <a:latin typeface="Gill Sans MT"/>
              <a:cs typeface="Gill Sans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77656" y="5540571"/>
            <a:ext cx="304800" cy="29787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Presentation</a:t>
            </a:r>
            <a:r>
              <a:rPr spc="-2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spc="-45" dirty="0"/>
              <a:t>Dr.</a:t>
            </a:r>
            <a:r>
              <a:rPr dirty="0"/>
              <a:t> Ilona</a:t>
            </a:r>
            <a:r>
              <a:rPr spc="15" dirty="0"/>
              <a:t> </a:t>
            </a:r>
            <a:r>
              <a:rPr spc="-10" dirty="0"/>
              <a:t>Hunek©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17748D2-3FE3-A96C-E862-BA71ED149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1119" y="304800"/>
            <a:ext cx="6515100" cy="1356481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base" hangingPunct="1">
              <a:spcAft>
                <a:spcPct val="0"/>
              </a:spcAft>
            </a:pPr>
            <a:r>
              <a:rPr lang="en-SG" altLang="zh-CN" cap="none" dirty="0">
                <a:solidFill>
                  <a:schemeClr val="accent2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Arial" panose="020B0604020202020204" pitchFamily="34" charset="0"/>
              </a:rPr>
              <a:t>JOB ANALYSIS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A1F219D-10B4-7EDB-E940-80E65B82A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8218" y="1143001"/>
            <a:ext cx="7698581" cy="4708981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Helvetica Neue" panose="02000503000000020004" pitchFamily="2" charset="0"/>
                <a:cs typeface="Arial" panose="020B0604020202020204" pitchFamily="34" charset="0"/>
              </a:rPr>
              <a:t>Jobs have outcomes, responsibilities, tasks and functions.</a:t>
            </a:r>
          </a:p>
          <a:p>
            <a:pPr eaLnBrk="1" hangingPunct="1"/>
            <a:r>
              <a:rPr lang="en-US" altLang="en-US" sz="2400" dirty="0">
                <a:latin typeface="Helvetica Neue" panose="02000503000000020004" pitchFamily="2" charset="0"/>
                <a:cs typeface="Arial" panose="020B0604020202020204" pitchFamily="34" charset="0"/>
              </a:rPr>
              <a:t>Overall, all jobs should relate to achieving corporate or strategic objectives.</a:t>
            </a:r>
          </a:p>
          <a:p>
            <a:pPr eaLnBrk="1" hangingPunct="1"/>
            <a:r>
              <a:rPr lang="en-US" altLang="en-US" sz="2400" dirty="0">
                <a:latin typeface="Helvetica Neue" panose="02000503000000020004" pitchFamily="2" charset="0"/>
                <a:cs typeface="Arial" panose="020B0604020202020204" pitchFamily="34" charset="0"/>
              </a:rPr>
              <a:t>Jobs are constantly changing due to internal and external factors and domestic and global forces.</a:t>
            </a:r>
          </a:p>
          <a:p>
            <a:pPr eaLnBrk="1" hangingPunct="1"/>
            <a:r>
              <a:rPr lang="en-US" altLang="en-US" sz="2400" dirty="0">
                <a:latin typeface="Helvetica Neue" panose="02000503000000020004" pitchFamily="2" charset="0"/>
                <a:cs typeface="Arial" panose="020B0604020202020204" pitchFamily="34" charset="0"/>
              </a:rPr>
              <a:t>Job analysis is: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 Neue" panose="02000503000000020004" pitchFamily="2" charset="0"/>
                <a:cs typeface="Arial" panose="020B0604020202020204" pitchFamily="34" charset="0"/>
              </a:rPr>
              <a:t>the accurate analysis, design and implementation of jobs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 Neue" panose="02000503000000020004" pitchFamily="2" charset="0"/>
                <a:cs typeface="Arial" panose="020B0604020202020204" pitchFamily="34" charset="0"/>
              </a:rPr>
              <a:t>an ongoing process of determining the competencies required to ensure jobs remain relevant. </a:t>
            </a:r>
          </a:p>
          <a:p>
            <a:pPr eaLnBrk="1" hangingPunct="1"/>
            <a:endParaRPr lang="en-AU" altLang="en-US" sz="1800" dirty="0">
              <a:latin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1701</Words>
  <Application>Microsoft Office PowerPoint</Application>
  <PresentationFormat>On-screen Show (4:3)</PresentationFormat>
  <Paragraphs>327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Aptos</vt:lpstr>
      <vt:lpstr>Arial</vt:lpstr>
      <vt:lpstr>Calibri</vt:lpstr>
      <vt:lpstr>Gill Sans MT</vt:lpstr>
      <vt:lpstr>Helvetica Neue</vt:lpstr>
      <vt:lpstr>Lucida Sans</vt:lpstr>
      <vt:lpstr>Times New Roman</vt:lpstr>
      <vt:lpstr>Verdana</vt:lpstr>
      <vt:lpstr>Office Theme</vt:lpstr>
      <vt:lpstr>PowerPoint Presentation</vt:lpstr>
      <vt:lpstr>Presentation objectives</vt:lpstr>
      <vt:lpstr>Reading</vt:lpstr>
      <vt:lpstr>How to address workforce gaps? (Mercer.com)</vt:lpstr>
      <vt:lpstr>Recruitment and Selection:</vt:lpstr>
      <vt:lpstr>Recruitment</vt:lpstr>
      <vt:lpstr>But First........Do we need to recruit?</vt:lpstr>
      <vt:lpstr>Job analysis</vt:lpstr>
      <vt:lpstr>JOB ANALYSIS</vt:lpstr>
      <vt:lpstr>Job analysis outputs</vt:lpstr>
      <vt:lpstr>PowerPoint Presentation</vt:lpstr>
      <vt:lpstr>Assistant Manager, Recruitment (6 months contract) Kuala Lumpur (RedQ) ID: JR0012723</vt:lpstr>
      <vt:lpstr>Internal recruitment</vt:lpstr>
      <vt:lpstr>External recruitment: sources</vt:lpstr>
      <vt:lpstr>PowerPoint Presentation</vt:lpstr>
      <vt:lpstr>Internal versus external talent attraction strategies </vt:lpstr>
      <vt:lpstr>Recruiting talent</vt:lpstr>
      <vt:lpstr>Employer branding</vt:lpstr>
      <vt:lpstr>Employee Value Proposition</vt:lpstr>
      <vt:lpstr>Employer Branding</vt:lpstr>
      <vt:lpstr>Employer branding: Deloitte</vt:lpstr>
      <vt:lpstr>Employer branding: Google</vt:lpstr>
      <vt:lpstr>Employer branding: Intel</vt:lpstr>
      <vt:lpstr>Employer branding</vt:lpstr>
      <vt:lpstr>EMPLOYERS OF CHOICE</vt:lpstr>
      <vt:lpstr>Realistic job preview</vt:lpstr>
      <vt:lpstr>Selection</vt:lpstr>
      <vt:lpstr>Selection process</vt:lpstr>
      <vt:lpstr>Measuring the Effectiveness of Selection Tools and Methods</vt:lpstr>
      <vt:lpstr>TYPES OF INTERVIEWS</vt:lpstr>
      <vt:lpstr>PowerPoint Presentation</vt:lpstr>
      <vt:lpstr>Questioning </vt:lpstr>
      <vt:lpstr>Types of employment tests </vt:lpstr>
      <vt:lpstr>Background checks</vt:lpstr>
      <vt:lpstr>Induction and onboarding</vt:lpstr>
      <vt:lpstr>Induction at Deloitte</vt:lpstr>
      <vt:lpstr>Induction at Deloitte</vt:lpstr>
      <vt:lpstr>Recruitment and selection:</vt:lpstr>
      <vt:lpstr>The costs of getting it wrong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Ilona Hunek</dc:creator>
  <cp:lastModifiedBy>Richard Chua</cp:lastModifiedBy>
  <cp:revision>2</cp:revision>
  <dcterms:created xsi:type="dcterms:W3CDTF">2024-07-29T09:48:34Z</dcterms:created>
  <dcterms:modified xsi:type="dcterms:W3CDTF">2024-07-30T13:57:29Z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2022-01-18T00:00:00Z</vt:filetime>
  </property>
  <property fmtid="{D5CDD505-2E9C-101B-9397-08002B2CF9AE}" pid="3" name="Creator">
    <vt:lpwstr>Microsoft® PowerPoint® dla Microsoft 365</vt:lpwstr>
  </property>
  <property fmtid="{D5CDD505-2E9C-101B-9397-08002B2CF9AE}" pid="4" name="LastSaved">
    <vt:filetime>2024-07-29T00:00:00Z</vt:filetime>
  </property>
</Properties>
</file>