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675" autoAdjust="0"/>
  </p:normalViewPr>
  <p:slideViewPr>
    <p:cSldViewPr>
      <p:cViewPr varScale="1">
        <p:scale>
          <a:sx n="50" d="100"/>
          <a:sy n="50" d="100"/>
        </p:scale>
        <p:origin x="1956"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3AFC5-0DC7-4824-AB89-05221B79015A}" type="datetimeFigureOut">
              <a:rPr lang="en-US" smtClean="0"/>
              <a:t>10/1/2022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88DD1-92ED-4123-A7D4-5B5F37807A03}" type="slidenum">
              <a:rPr lang="en-US" smtClean="0"/>
              <a:t>‹#›</a:t>
            </a:fld>
            <a:endParaRPr lang="en-US"/>
          </a:p>
        </p:txBody>
      </p:sp>
    </p:spTree>
    <p:extLst>
      <p:ext uri="{BB962C8B-B14F-4D97-AF65-F5344CB8AC3E}">
        <p14:creationId xmlns:p14="http://schemas.microsoft.com/office/powerpoint/2010/main" val="2094589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b="1" i="0" u="none" strike="noStrike" kern="1200" dirty="0" smtClean="0">
                <a:solidFill>
                  <a:srgbClr val="FF0000"/>
                </a:solidFill>
                <a:effectLst/>
                <a:latin typeface="Times New Roman" pitchFamily="18" charset="0"/>
                <a:ea typeface="+mn-ea"/>
                <a:cs typeface="Times New Roman" pitchFamily="18" charset="0"/>
              </a:rPr>
              <a:t>Financial Incentives</a:t>
            </a:r>
          </a:p>
          <a:p>
            <a:pPr algn="just">
              <a:lnSpc>
                <a:spcPct val="150000"/>
              </a:lnSpc>
            </a:pPr>
            <a:r>
              <a:rPr lang="en-US" sz="1200" b="1" i="0" u="none" strike="noStrike" kern="1200" dirty="0" smtClean="0">
                <a:solidFill>
                  <a:srgbClr val="FF0000"/>
                </a:solidFill>
                <a:effectLst/>
                <a:latin typeface="Times New Roman" pitchFamily="18" charset="0"/>
                <a:ea typeface="+mn-ea"/>
                <a:cs typeface="Times New Roman" pitchFamily="18" charset="0"/>
              </a:rPr>
              <a:t>The special sorts of Financial Incentives are as follows:</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Salary – </a:t>
            </a:r>
            <a:r>
              <a:rPr lang="en-US" sz="1200" b="0" i="0" u="none" strike="noStrike" kern="1200" dirty="0" smtClean="0">
                <a:solidFill>
                  <a:srgbClr val="FF0000"/>
                </a:solidFill>
                <a:effectLst/>
                <a:latin typeface="Times New Roman" pitchFamily="18" charset="0"/>
                <a:ea typeface="+mn-ea"/>
                <a:cs typeface="Times New Roman" pitchFamily="18" charset="0"/>
              </a:rPr>
              <a:t>It is the primary Financial Incentive for any worker to paintings diligently for the enterprise. It consists of additives like primary pay, residence hire allowance, dearness allowance and different such benefits.</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Bonus – </a:t>
            </a:r>
            <a:r>
              <a:rPr lang="en-US" sz="1200" b="0" i="0" u="none" strike="noStrike" kern="1200" dirty="0" smtClean="0">
                <a:solidFill>
                  <a:srgbClr val="FF0000"/>
                </a:solidFill>
                <a:effectLst/>
                <a:latin typeface="Times New Roman" pitchFamily="18" charset="0"/>
                <a:ea typeface="+mn-ea"/>
                <a:cs typeface="Times New Roman" pitchFamily="18" charset="0"/>
              </a:rPr>
              <a:t>It is a consolidated quantity that an worker receives from the enterprise for acting well. It can act as a effective motivator for the worker. The bonus also can be for precise activities like fairs or different crucial occasions for the company. The bonus may be with inside the shape of economic benefits, paid vacations, gifts, etc.</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Performance-primarily based totally incentives – </a:t>
            </a:r>
            <a:r>
              <a:rPr lang="en-US" sz="1200" b="0" i="0" u="none" strike="noStrike" kern="1200" dirty="0" smtClean="0">
                <a:solidFill>
                  <a:srgbClr val="FF0000"/>
                </a:solidFill>
                <a:effectLst/>
                <a:latin typeface="Times New Roman" pitchFamily="18" charset="0"/>
                <a:ea typeface="+mn-ea"/>
                <a:cs typeface="Times New Roman" pitchFamily="18" charset="0"/>
              </a:rPr>
              <a:t>Employees may additionally get increments primarily based totally on their overall performance aside from the every year hike on primary pay. It can encourage the worker to preserve enhancing their efficiency.</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Stock options – </a:t>
            </a:r>
            <a:r>
              <a:rPr lang="en-US" sz="1200" b="0" i="0" u="none" strike="noStrike" kern="1200" dirty="0" smtClean="0">
                <a:solidFill>
                  <a:srgbClr val="FF0000"/>
                </a:solidFill>
                <a:effectLst/>
                <a:latin typeface="Times New Roman" pitchFamily="18" charset="0"/>
                <a:ea typeface="+mn-ea"/>
                <a:cs typeface="Times New Roman" pitchFamily="18" charset="0"/>
              </a:rPr>
              <a:t>Firms can provide everyday stocks to personnel at prices under the marketplace price. These stocks can act as a motivator for personnel with the aid of using making them component proprietors of the company</a:t>
            </a:r>
          </a:p>
          <a:p>
            <a:pPr algn="just">
              <a:lnSpc>
                <a:spcPct val="150000"/>
              </a:lnSpc>
            </a:pPr>
            <a:r>
              <a:rPr lang="en-US" sz="1200" b="1" i="0" u="none" strike="noStrike" kern="1200" dirty="0" smtClean="0">
                <a:solidFill>
                  <a:srgbClr val="FF0000"/>
                </a:solidFill>
                <a:effectLst/>
                <a:latin typeface="Times New Roman" pitchFamily="18" charset="0"/>
                <a:ea typeface="+mn-ea"/>
                <a:cs typeface="Times New Roman" pitchFamily="18" charset="0"/>
              </a:rPr>
              <a:t>Non-Financial Incentives</a:t>
            </a:r>
          </a:p>
          <a:p>
            <a:pPr algn="just">
              <a:lnSpc>
                <a:spcPct val="150000"/>
              </a:lnSpc>
            </a:pPr>
            <a:r>
              <a:rPr lang="en-US" sz="1200" b="1" i="0" u="none" strike="noStrike" kern="1200" dirty="0" smtClean="0">
                <a:solidFill>
                  <a:srgbClr val="FF0000"/>
                </a:solidFill>
                <a:effectLst/>
                <a:latin typeface="Times New Roman" pitchFamily="18" charset="0"/>
                <a:ea typeface="+mn-ea"/>
                <a:cs typeface="Times New Roman" pitchFamily="18" charset="0"/>
              </a:rPr>
              <a:t>The special forms of Non-Financial Incentives are as follows:</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Appreciation – </a:t>
            </a:r>
            <a:r>
              <a:rPr lang="en-US" sz="1200" b="0" i="0" u="none" strike="noStrike" kern="1200" dirty="0" smtClean="0">
                <a:solidFill>
                  <a:srgbClr val="FF0000"/>
                </a:solidFill>
                <a:effectLst/>
                <a:latin typeface="Times New Roman" pitchFamily="18" charset="0"/>
                <a:ea typeface="+mn-ea"/>
                <a:cs typeface="Times New Roman" pitchFamily="18" charset="0"/>
              </a:rPr>
              <a:t>Giving due reputation for an worker’s paintings encourages them to be extra diligent and committed toward their activity. It offers a fillip to their shallowness and motivates them. Companies have worker reputation applications in which they claim the exceptional performers from time to time.</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Promotion – </a:t>
            </a:r>
            <a:r>
              <a:rPr lang="en-US" sz="1200" b="0" i="0" u="none" strike="noStrike" kern="1200" dirty="0" smtClean="0">
                <a:solidFill>
                  <a:srgbClr val="FF0000"/>
                </a:solidFill>
                <a:effectLst/>
                <a:latin typeface="Times New Roman" pitchFamily="18" charset="0"/>
                <a:ea typeface="+mn-ea"/>
                <a:cs typeface="Times New Roman" pitchFamily="18" charset="0"/>
              </a:rPr>
              <a:t>An worker’s cutting-edge designation displays their role with inside the </a:t>
            </a:r>
            <a:r>
              <a:rPr lang="en-US" sz="1200" b="0" i="0" u="none" strike="noStrike" kern="1200" dirty="0" err="1" smtClean="0">
                <a:solidFill>
                  <a:srgbClr val="FF0000"/>
                </a:solidFill>
                <a:effectLst/>
                <a:latin typeface="Times New Roman" pitchFamily="18" charset="0"/>
                <a:ea typeface="+mn-ea"/>
                <a:cs typeface="Times New Roman" pitchFamily="18" charset="0"/>
              </a:rPr>
              <a:t>organisational</a:t>
            </a:r>
            <a:r>
              <a:rPr lang="en-US" sz="1200" b="0" i="0" u="none" strike="noStrike" kern="1200" dirty="0" smtClean="0">
                <a:solidFill>
                  <a:srgbClr val="FF0000"/>
                </a:solidFill>
                <a:effectLst/>
                <a:latin typeface="Times New Roman" pitchFamily="18" charset="0"/>
                <a:ea typeface="+mn-ea"/>
                <a:cs typeface="Times New Roman" pitchFamily="18" charset="0"/>
              </a:rPr>
              <a:t> chart. It determines their stage of obligation and authority, salary, bonus and different benefits. To maintain an worker motivated, businesses can sell them to enhance their status with inside the agency and inspire them to keep their proper paintings.</a:t>
            </a:r>
          </a:p>
          <a:p>
            <a:pPr algn="just">
              <a:lnSpc>
                <a:spcPct val="150000"/>
              </a:lnSpc>
            </a:pPr>
            <a:r>
              <a:rPr lang="en-US" sz="1200" b="0" i="0" u="none" strike="noStrike" kern="1200" dirty="0" smtClean="0">
                <a:solidFill>
                  <a:srgbClr val="FF0000"/>
                </a:solidFill>
                <a:effectLst/>
                <a:latin typeface="Times New Roman" pitchFamily="18" charset="0"/>
                <a:ea typeface="+mn-ea"/>
                <a:cs typeface="Times New Roman" pitchFamily="18" charset="0"/>
              </a:rPr>
              <a:t/>
            </a:r>
            <a:br>
              <a:rPr lang="en-US" sz="1200" b="0"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Career opportunities – </a:t>
            </a:r>
            <a:r>
              <a:rPr lang="en-US" sz="1200" b="0" i="0" u="none" strike="noStrike" kern="1200" dirty="0" smtClean="0">
                <a:solidFill>
                  <a:srgbClr val="FF0000"/>
                </a:solidFill>
                <a:effectLst/>
                <a:latin typeface="Times New Roman" pitchFamily="18" charset="0"/>
                <a:ea typeface="+mn-ea"/>
                <a:cs typeface="Times New Roman" pitchFamily="18" charset="0"/>
              </a:rPr>
              <a:t>Companies can offer profession improvement applications for his or her personnel to present them a risk to research new abilities. These abilities can assist them observe for senior positions with inside the agency.</a:t>
            </a:r>
          </a:p>
          <a:p>
            <a:pPr algn="just">
              <a:lnSpc>
                <a:spcPct val="150000"/>
              </a:lnSpc>
            </a:pPr>
            <a:r>
              <a:rPr lang="en-US" sz="1200" b="1" i="0" u="none" strike="noStrike" kern="1200" dirty="0" smtClean="0">
                <a:solidFill>
                  <a:srgbClr val="FF0000"/>
                </a:solidFill>
                <a:effectLst/>
                <a:latin typeface="Times New Roman" pitchFamily="18" charset="0"/>
                <a:ea typeface="+mn-ea"/>
                <a:cs typeface="Times New Roman" pitchFamily="18" charset="0"/>
              </a:rPr>
              <a:t/>
            </a:r>
            <a:br>
              <a:rPr lang="en-US" sz="1200" b="1" i="0" u="none" strike="noStrike" kern="1200" dirty="0" smtClean="0">
                <a:solidFill>
                  <a:srgbClr val="FF0000"/>
                </a:solidFill>
                <a:effectLst/>
                <a:latin typeface="Times New Roman" pitchFamily="18" charset="0"/>
                <a:ea typeface="+mn-ea"/>
                <a:cs typeface="Times New Roman" pitchFamily="18" charset="0"/>
              </a:rPr>
            </a:br>
            <a:r>
              <a:rPr lang="en-US" sz="1200" b="1" i="0" u="none" strike="noStrike" kern="1200" dirty="0" smtClean="0">
                <a:solidFill>
                  <a:srgbClr val="FF0000"/>
                </a:solidFill>
                <a:effectLst/>
                <a:latin typeface="Times New Roman" pitchFamily="18" charset="0"/>
                <a:ea typeface="+mn-ea"/>
                <a:cs typeface="Times New Roman" pitchFamily="18" charset="0"/>
              </a:rPr>
              <a:t>Job enrichment – </a:t>
            </a:r>
            <a:r>
              <a:rPr lang="en-US" sz="1200" b="0" i="0" u="none" strike="noStrike" kern="1200" dirty="0" err="1" smtClean="0">
                <a:solidFill>
                  <a:srgbClr val="FF0000"/>
                </a:solidFill>
                <a:effectLst/>
                <a:latin typeface="Times New Roman" pitchFamily="18" charset="0"/>
                <a:ea typeface="+mn-ea"/>
                <a:cs typeface="Times New Roman" pitchFamily="18" charset="0"/>
              </a:rPr>
              <a:t>Organisations</a:t>
            </a:r>
            <a:r>
              <a:rPr lang="en-US" sz="1200" b="0" i="0" u="none" strike="noStrike" kern="1200" dirty="0" smtClean="0">
                <a:solidFill>
                  <a:srgbClr val="FF0000"/>
                </a:solidFill>
                <a:effectLst/>
                <a:latin typeface="Times New Roman" pitchFamily="18" charset="0"/>
                <a:ea typeface="+mn-ea"/>
                <a:cs typeface="Times New Roman" pitchFamily="18" charset="0"/>
              </a:rPr>
              <a:t> can layout jobs to contain better expertise and talent levels, extra obligation and autonomy to inspire personnel. It will provide them a risk to specific themselves whilst additionally offering extra profession increase and improvement opportunities. They also can installation committees comprising personnel from special departments and searching for their enter in enriching </a:t>
            </a:r>
            <a:r>
              <a:rPr lang="en-US" sz="1200" b="0" i="0" u="none" strike="noStrike" kern="1200" smtClean="0">
                <a:solidFill>
                  <a:srgbClr val="FF0000"/>
                </a:solidFill>
                <a:effectLst/>
                <a:latin typeface="Times New Roman" pitchFamily="18" charset="0"/>
                <a:ea typeface="+mn-ea"/>
                <a:cs typeface="Times New Roman" pitchFamily="18" charset="0"/>
              </a:rPr>
              <a:t>activity roles</a:t>
            </a:r>
            <a:r>
              <a:rPr lang="en-US" sz="1200" kern="1200" smtClean="0">
                <a:solidFill>
                  <a:schemeClr val="tx1"/>
                </a:solidFill>
                <a:effectLst/>
                <a:latin typeface="+mn-lt"/>
                <a:ea typeface="+mn-ea"/>
                <a:cs typeface="+mn-cs"/>
              </a:rPr>
              <a:t> (BYJU'S, 2020).</a:t>
            </a:r>
            <a:r>
              <a:rPr lang="en-US" sz="1200" b="0" i="0" u="none" strike="noStrike" kern="1200" smtClean="0">
                <a:solidFill>
                  <a:srgbClr val="FF0000"/>
                </a:solidFill>
                <a:effectLst/>
                <a:latin typeface="Times New Roman" pitchFamily="18" charset="0"/>
                <a:ea typeface="+mn-ea"/>
                <a:cs typeface="Times New Roman" pitchFamily="18" charset="0"/>
              </a:rPr>
              <a:t>.</a:t>
            </a:r>
            <a:endParaRPr lang="en-US" sz="1200" b="0" i="0" u="none" strike="noStrike" kern="1200" dirty="0" smtClean="0">
              <a:solidFill>
                <a:srgbClr val="FF0000"/>
              </a:solidFill>
              <a:effectLst/>
              <a:latin typeface="Times New Roman" pitchFamily="18" charset="0"/>
              <a:ea typeface="+mn-ea"/>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2</a:t>
            </a:fld>
            <a:endParaRPr lang="en-US"/>
          </a:p>
        </p:txBody>
      </p:sp>
    </p:spTree>
    <p:extLst>
      <p:ext uri="{BB962C8B-B14F-4D97-AF65-F5344CB8AC3E}">
        <p14:creationId xmlns:p14="http://schemas.microsoft.com/office/powerpoint/2010/main" val="1262593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Intrinsic motivation refers back to the motivation which comes from inner of an individual. This motivation is generated thru pride or satisfaction which one receives in finishing or maybe running on a venture. Factors which have an effect on </a:t>
            </a:r>
            <a:r>
              <a:rPr lang="en-US" sz="1200" b="0" i="0" u="none" strike="noStrike" kern="1200" dirty="0" err="1" smtClean="0">
                <a:solidFill>
                  <a:schemeClr val="tx1"/>
                </a:solidFill>
                <a:effectLst/>
                <a:latin typeface="Times New Roman" pitchFamily="18" charset="0"/>
                <a:ea typeface="+mn-ea"/>
                <a:cs typeface="Times New Roman" pitchFamily="18" charset="0"/>
              </a:rPr>
              <a:t>on</a:t>
            </a:r>
            <a:r>
              <a:rPr lang="en-US" sz="1200" b="0" i="0" u="none" strike="noStrike" kern="1200" dirty="0" smtClean="0">
                <a:solidFill>
                  <a:schemeClr val="tx1"/>
                </a:solidFill>
                <a:effectLst/>
                <a:latin typeface="Times New Roman" pitchFamily="18" charset="0"/>
                <a:ea typeface="+mn-ea"/>
                <a:cs typeface="Times New Roman" pitchFamily="18" charset="0"/>
              </a:rPr>
              <a:t> intrinsic motivation consist of responsibility, freedom to act, scope to apply and increase capabilities and abilities, thrilling paintings and possibilities for advancement. These motivators, that are worried with the pleasant of labor life, generally tend to have a long-time period impact on the grounds that they're inherent in people and now no longer imposed from outdoor.</a:t>
            </a:r>
          </a:p>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Extrinsic motivation is some thing that is carried out to or for personnel to inspire them. It arises from elements outdoor an individual, together with money, grades, complaint or punishments. These rewards offer pride and satisfaction that the venture itself won't offer. Extrinsically prompted personnel can paintings on a venture even if they've little hobby in it. This sort of motivation commonly has an instantaneous and effective impact, but it does now no longer generally tend to closing for long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satyendra</a:t>
            </a:r>
            <a:r>
              <a:rPr lang="en-US" sz="1200" kern="1200" dirty="0" smtClean="0">
                <a:solidFill>
                  <a:schemeClr val="tx1"/>
                </a:solidFill>
                <a:effectLst/>
                <a:latin typeface="+mn-lt"/>
                <a:ea typeface="+mn-ea"/>
                <a:cs typeface="+mn-cs"/>
              </a:rPr>
              <a:t>, 2013).</a:t>
            </a:r>
            <a:r>
              <a:rPr lang="en-US" sz="1200" b="0" i="0" u="none" strike="noStrike" kern="1200" dirty="0" smtClean="0">
                <a:solidFill>
                  <a:schemeClr val="tx1"/>
                </a:solidFill>
                <a:effectLst/>
                <a:latin typeface="Times New Roman" pitchFamily="18" charset="0"/>
                <a:ea typeface="+mn-ea"/>
                <a:cs typeface="Times New Roman" pitchFamily="18" charset="0"/>
              </a:rPr>
              <a:t>.</a:t>
            </a:r>
          </a:p>
          <a:p>
            <a:r>
              <a:rPr lang="en-US" sz="1200" b="0" i="0" u="none" strike="noStrike" kern="1200" dirty="0" smtClean="0">
                <a:solidFill>
                  <a:schemeClr val="tx1"/>
                </a:solidFill>
                <a:effectLst/>
                <a:latin typeface="Times New Roman" pitchFamily="18" charset="0"/>
                <a:ea typeface="+mn-ea"/>
                <a:cs typeface="Times New Roman" pitchFamily="18" charset="0"/>
              </a:rPr>
              <a:t>Herzberg’s motivation principle is one of the content material theories of motivation. These try to give an explanation for the elements that inspire people via figuring out and pleasurable their man or woman needs, goals and the goals pursued to fulfill those goals.</a:t>
            </a:r>
          </a:p>
          <a:p>
            <a:r>
              <a:rPr lang="en-US" sz="1200" b="0" i="0" u="none" strike="noStrike" kern="1200" dirty="0" smtClean="0">
                <a:solidFill>
                  <a:schemeClr val="tx1"/>
                </a:solidFill>
                <a:effectLst/>
                <a:latin typeface="Times New Roman" pitchFamily="18" charset="0"/>
                <a:ea typeface="+mn-ea"/>
                <a:cs typeface="Times New Roman" pitchFamily="18" charset="0"/>
              </a:rPr>
              <a:t>This principle of motivation is called a component content material principle. It is primarily based totally upon the deceptively easy concept that motivation may be </a:t>
            </a:r>
            <a:r>
              <a:rPr lang="en-US" sz="1200" b="0" i="0" u="none" strike="noStrike" kern="1200" dirty="0" err="1" smtClean="0">
                <a:solidFill>
                  <a:schemeClr val="tx1"/>
                </a:solidFill>
                <a:effectLst/>
                <a:latin typeface="Times New Roman" pitchFamily="18" charset="0"/>
                <a:ea typeface="+mn-ea"/>
                <a:cs typeface="Times New Roman" pitchFamily="18" charset="0"/>
              </a:rPr>
              <a:t>dichotomised</a:t>
            </a:r>
            <a:r>
              <a:rPr lang="en-US" sz="1200" b="0" i="0" u="none" strike="noStrike" kern="1200" dirty="0" smtClean="0">
                <a:solidFill>
                  <a:schemeClr val="tx1"/>
                </a:solidFill>
                <a:effectLst/>
                <a:latin typeface="Times New Roman" pitchFamily="18" charset="0"/>
                <a:ea typeface="+mn-ea"/>
                <a:cs typeface="Times New Roman" pitchFamily="18" charset="0"/>
              </a:rPr>
              <a:t> into hygiene elements and motivation elements and is frequently known as a ‘ want system’.</a:t>
            </a:r>
          </a:p>
          <a:p>
            <a:r>
              <a:rPr lang="en-US" sz="1200" b="0" i="0" u="none" strike="noStrike" kern="1200" dirty="0" smtClean="0">
                <a:solidFill>
                  <a:schemeClr val="tx1"/>
                </a:solidFill>
                <a:effectLst/>
                <a:latin typeface="Times New Roman" pitchFamily="18" charset="0"/>
                <a:ea typeface="+mn-ea"/>
                <a:cs typeface="Times New Roman" pitchFamily="18" charset="0"/>
              </a:rPr>
              <a:t>These separate ‘needs’ are the want to keep away from unpleasantness and soreness and, at the alternative give up of the motivational scale, the want for private development. A scarcity of the elements that definitely inspire personnel (the motivating elements) will purpose personnel to recognition on other, non-task related ‘hygiene’ elements</a:t>
            </a:r>
            <a:r>
              <a:rPr lang="en-US" sz="1200" kern="1200" dirty="0" smtClean="0">
                <a:solidFill>
                  <a:schemeClr val="tx1"/>
                </a:solidFill>
                <a:effectLst/>
                <a:latin typeface="+mn-lt"/>
                <a:ea typeface="+mn-ea"/>
                <a:cs typeface="+mn-cs"/>
              </a:rPr>
              <a:t> (GLOBAL, 2019).</a:t>
            </a:r>
            <a:r>
              <a:rPr lang="en-US" sz="1200" b="0" i="0" u="none" strike="noStrike" kern="1200" dirty="0" smtClean="0">
                <a:solidFill>
                  <a:schemeClr val="tx1"/>
                </a:solidFill>
                <a:effectLst/>
                <a:latin typeface="Times New Roman" pitchFamily="18" charset="0"/>
                <a:ea typeface="+mn-ea"/>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3</a:t>
            </a:fld>
            <a:endParaRPr lang="en-US"/>
          </a:p>
        </p:txBody>
      </p:sp>
    </p:spTree>
    <p:extLst>
      <p:ext uri="{BB962C8B-B14F-4D97-AF65-F5344CB8AC3E}">
        <p14:creationId xmlns:p14="http://schemas.microsoft.com/office/powerpoint/2010/main" val="2439858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b="0" i="0" u="none" strike="noStrike" kern="1200" dirty="0" smtClean="0">
                <a:solidFill>
                  <a:schemeClr val="tx1"/>
                </a:solidFill>
                <a:effectLst/>
                <a:latin typeface="Times New Roman" pitchFamily="18" charset="0"/>
                <a:ea typeface="+mn-ea"/>
                <a:cs typeface="Times New Roman" pitchFamily="18" charset="0"/>
              </a:rPr>
              <a:t>Providing identical pay for all personnel may also lessen the dangers of going through an identical pay declare and assist avoid:</a:t>
            </a:r>
          </a:p>
          <a:p>
            <a:pPr algn="just"/>
            <a:r>
              <a:rPr lang="en-US" sz="1200" b="0" i="0" u="none" strike="noStrike" kern="1200" dirty="0" smtClean="0">
                <a:solidFill>
                  <a:schemeClr val="tx1"/>
                </a:solidFill>
                <a:effectLst/>
                <a:latin typeface="Times New Roman" pitchFamily="18" charset="0"/>
                <a:ea typeface="+mn-ea"/>
                <a:cs typeface="Times New Roman" pitchFamily="18" charset="0"/>
              </a:rPr>
              <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Expensive criminal prices </a:t>
            </a:r>
            <a:r>
              <a:rPr lang="en-US" sz="1200" b="0" i="0" u="none" strike="noStrike" kern="1200" dirty="0" smtClean="0">
                <a:solidFill>
                  <a:schemeClr val="tx1"/>
                </a:solidFill>
                <a:effectLst/>
                <a:latin typeface="Times New Roman" pitchFamily="18" charset="0"/>
                <a:ea typeface="+mn-ea"/>
                <a:cs typeface="Times New Roman" pitchFamily="18" charset="0"/>
              </a:rPr>
              <a:t>that can value heaps of pounds</a:t>
            </a:r>
          </a:p>
          <a:p>
            <a:pPr algn="just"/>
            <a:r>
              <a:rPr lang="en-US" sz="1200" b="0" i="0" u="none" strike="noStrike" kern="1200" dirty="0" smtClean="0">
                <a:solidFill>
                  <a:schemeClr val="tx1"/>
                </a:solidFill>
                <a:effectLst/>
                <a:latin typeface="Times New Roman" pitchFamily="18" charset="0"/>
                <a:ea typeface="+mn-ea"/>
                <a:cs typeface="Times New Roman" pitchFamily="18" charset="0"/>
              </a:rPr>
              <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Lost productiveness </a:t>
            </a:r>
            <a:r>
              <a:rPr lang="en-US" sz="1200" b="0" i="0" u="none" strike="noStrike" kern="1200" dirty="0" smtClean="0">
                <a:solidFill>
                  <a:schemeClr val="tx1"/>
                </a:solidFill>
                <a:effectLst/>
                <a:latin typeface="Times New Roman" pitchFamily="18" charset="0"/>
                <a:ea typeface="+mn-ea"/>
                <a:cs typeface="Times New Roman" pitchFamily="18" charset="0"/>
              </a:rPr>
              <a:t>as control accumulate proof and address tribunal hearings</a:t>
            </a:r>
          </a:p>
          <a:p>
            <a:pPr algn="just"/>
            <a:r>
              <a:rPr lang="en-US" sz="1200" b="1" i="0" u="none" strike="noStrike" kern="1200" dirty="0" smtClean="0">
                <a:solidFill>
                  <a:schemeClr val="tx1"/>
                </a:solidFill>
                <a:effectLst/>
                <a:latin typeface="Times New Roman" pitchFamily="18" charset="0"/>
                <a:ea typeface="+mn-ea"/>
                <a:cs typeface="Times New Roman" pitchFamily="18" charset="0"/>
              </a:rPr>
              <a:t/>
            </a:r>
            <a:br>
              <a:rPr lang="en-US" sz="1200" b="1" i="0" u="none" strike="noStrike" kern="1200" dirty="0" smtClean="0">
                <a:solidFill>
                  <a:schemeClr val="tx1"/>
                </a:solidFill>
                <a:effectLst/>
                <a:latin typeface="Times New Roman" pitchFamily="18" charset="0"/>
                <a:ea typeface="+mn-ea"/>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Damaged worker </a:t>
            </a:r>
            <a:r>
              <a:rPr lang="en-US" sz="1200" b="0" i="0" u="none" strike="noStrike" kern="1200" dirty="0" smtClean="0">
                <a:solidFill>
                  <a:schemeClr val="tx1"/>
                </a:solidFill>
                <a:effectLst/>
                <a:latin typeface="Times New Roman" pitchFamily="18" charset="0"/>
                <a:ea typeface="+mn-ea"/>
                <a:cs typeface="Times New Roman" pitchFamily="18" charset="0"/>
              </a:rPr>
              <a:t>family members and occasional body of workers morale </a:t>
            </a:r>
          </a:p>
          <a:p>
            <a:pPr algn="just"/>
            <a:r>
              <a:rPr lang="en-US" sz="1200" b="0" i="0" u="none" strike="noStrike" kern="1200" dirty="0" smtClean="0">
                <a:solidFill>
                  <a:schemeClr val="tx1"/>
                </a:solidFill>
                <a:effectLst/>
                <a:latin typeface="Times New Roman" pitchFamily="18" charset="0"/>
                <a:ea typeface="+mn-ea"/>
                <a:cs typeface="Times New Roman" pitchFamily="18" charset="0"/>
              </a:rPr>
              <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Cost of tribunal decisions - </a:t>
            </a:r>
            <a:r>
              <a:rPr lang="en-US" sz="1200" b="0" i="0" u="none" strike="noStrike" kern="1200" dirty="0" smtClean="0">
                <a:solidFill>
                  <a:schemeClr val="tx1"/>
                </a:solidFill>
                <a:effectLst/>
                <a:latin typeface="Times New Roman" pitchFamily="18" charset="0"/>
                <a:ea typeface="+mn-ea"/>
                <a:cs typeface="Times New Roman" pitchFamily="18" charset="0"/>
              </a:rPr>
              <a:t>similarly to their very own criminal prices, employers who lose must pay the claimant a economic award, that can consist of up to 6 years’ returned pay and, in a few circumstances, the claimant’s criminal prices</a:t>
            </a:r>
          </a:p>
          <a:p>
            <a:pPr algn="just"/>
            <a:r>
              <a:rPr lang="en-US" sz="1200" b="0" i="0" u="none" strike="noStrike" kern="1200" dirty="0" smtClean="0">
                <a:solidFill>
                  <a:schemeClr val="tx1"/>
                </a:solidFill>
                <a:effectLst/>
                <a:latin typeface="Times New Roman" pitchFamily="18" charset="0"/>
                <a:ea typeface="+mn-ea"/>
                <a:cs typeface="Times New Roman" pitchFamily="18" charset="0"/>
              </a:rPr>
              <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Loss of popularity </a:t>
            </a:r>
            <a:r>
              <a:rPr lang="en-US" sz="1200" b="0" i="0" u="none" strike="noStrike" kern="1200" dirty="0" smtClean="0">
                <a:solidFill>
                  <a:schemeClr val="tx1"/>
                </a:solidFill>
                <a:effectLst/>
                <a:latin typeface="Times New Roman" pitchFamily="18" charset="0"/>
                <a:ea typeface="+mn-ea"/>
                <a:cs typeface="Times New Roman" pitchFamily="18" charset="0"/>
              </a:rPr>
              <a:t>with customers, shareholders and capacity personnel</a:t>
            </a:r>
          </a:p>
          <a:p>
            <a:pPr algn="just"/>
            <a:r>
              <a:rPr lang="en-US" sz="1200" b="0" i="0" u="none" strike="noStrike" kern="1200" dirty="0" smtClean="0">
                <a:solidFill>
                  <a:schemeClr val="tx1"/>
                </a:solidFill>
                <a:effectLst/>
                <a:latin typeface="Times New Roman" pitchFamily="18" charset="0"/>
                <a:ea typeface="+mn-ea"/>
                <a:cs typeface="Times New Roman" pitchFamily="18" charset="0"/>
              </a:rPr>
              <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0" i="0" u="none" strike="noStrike" kern="1200" dirty="0" smtClean="0">
                <a:solidFill>
                  <a:schemeClr val="tx1"/>
                </a:solidFill>
                <a:effectLst/>
                <a:latin typeface="Times New Roman" pitchFamily="18" charset="0"/>
                <a:ea typeface="+mn-ea"/>
                <a:cs typeface="Times New Roman" pitchFamily="18" charset="0"/>
              </a:rPr>
              <a:t>Possible similarly audits ordered with the aid of using a tribunal</a:t>
            </a:r>
          </a:p>
          <a:p>
            <a:pPr algn="just"/>
            <a:endParaRPr lang="en-US" sz="1200" b="0" i="0" u="none" strike="noStrike" kern="1200" dirty="0" smtClean="0">
              <a:solidFill>
                <a:schemeClr val="tx1"/>
              </a:solidFill>
              <a:effectLst/>
              <a:latin typeface="Times New Roman" pitchFamily="18" charset="0"/>
              <a:ea typeface="+mn-ea"/>
              <a:cs typeface="Times New Roman" pitchFamily="18" charset="0"/>
            </a:endParaRPr>
          </a:p>
          <a:p>
            <a:pPr algn="just"/>
            <a:r>
              <a:rPr lang="en-US" sz="1200" b="0" i="0" u="none" strike="noStrike" kern="1200" dirty="0" smtClean="0">
                <a:solidFill>
                  <a:schemeClr val="tx1"/>
                </a:solidFill>
                <a:effectLst/>
                <a:latin typeface="Times New Roman" pitchFamily="18" charset="0"/>
                <a:ea typeface="+mn-ea"/>
                <a:cs typeface="Times New Roman" pitchFamily="18" charset="0"/>
              </a:rPr>
              <a:t>Apart from supporting you to satisfy your criminal obligations on identical pay, wearing out an identical pay audit or evaluate may have different useful effects. For instance, it can display different equality problems for your organization, inclusive of under-illustration or activity segregation of human beings with positive covered characteristics</a:t>
            </a:r>
          </a:p>
          <a:p>
            <a:pPr algn="just"/>
            <a:r>
              <a:rPr lang="en-GB" sz="1200" b="0" kern="1200" dirty="0" smtClean="0">
                <a:solidFill>
                  <a:schemeClr val="tx1"/>
                </a:solidFill>
                <a:effectLst/>
                <a:latin typeface="Times New Roman" pitchFamily="18" charset="0"/>
                <a:ea typeface="+mn-ea"/>
                <a:cs typeface="Times New Roman" pitchFamily="18" charset="0"/>
              </a:rPr>
              <a:t> contributions to the company.</a:t>
            </a:r>
            <a:endParaRPr lang="en-US" b="0" dirty="0" smtClean="0">
              <a:latin typeface="Times New Roman" pitchFamily="18" charset="0"/>
              <a:cs typeface="Times New Roman" pitchFamily="18" charset="0"/>
            </a:endParaRPr>
          </a:p>
          <a:p>
            <a:r>
              <a:rPr lang="en-US" sz="1200" b="0" i="0" u="none" strike="noStrike" kern="1200" dirty="0" smtClean="0">
                <a:solidFill>
                  <a:schemeClr val="tx1"/>
                </a:solidFill>
                <a:effectLst/>
                <a:latin typeface="+mn-lt"/>
                <a:ea typeface="+mn-ea"/>
                <a:cs typeface="+mn-cs"/>
              </a:rPr>
              <a:t>Employees in each and every sector greatly benefit when they are being provided equal pay. This has been made mandatory under the Equality act 2010. Moreover, treating employees fairly also sends out a positive message for the organizations. This not only increases the efficiency of employees but also it also reduces absenteeism</a:t>
            </a:r>
            <a:r>
              <a:rPr lang="en-US" sz="1200" kern="1200" dirty="0" smtClean="0">
                <a:solidFill>
                  <a:schemeClr val="tx1"/>
                </a:solidFill>
                <a:effectLst/>
                <a:latin typeface="+mn-lt"/>
                <a:ea typeface="+mn-ea"/>
                <a:cs typeface="+mn-cs"/>
              </a:rPr>
              <a:t> (Anon., 2018)</a:t>
            </a:r>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4</a:t>
            </a:fld>
            <a:endParaRPr lang="en-US"/>
          </a:p>
        </p:txBody>
      </p:sp>
    </p:spTree>
    <p:extLst>
      <p:ext uri="{BB962C8B-B14F-4D97-AF65-F5344CB8AC3E}">
        <p14:creationId xmlns:p14="http://schemas.microsoft.com/office/powerpoint/2010/main" val="3670689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Times New Roman" pitchFamily="18" charset="0"/>
                <a:ea typeface="+mn-ea"/>
                <a:cs typeface="Times New Roman" pitchFamily="18" charset="0"/>
              </a:rPr>
              <a:t>What are the factors of a overall performance control machine?</a:t>
            </a:r>
          </a:p>
          <a:p>
            <a:r>
              <a:rPr lang="en-US" sz="1200" b="0" i="0" u="none" strike="noStrike" kern="1200" dirty="0" smtClean="0">
                <a:solidFill>
                  <a:schemeClr val="tx1"/>
                </a:solidFill>
                <a:effectLst/>
                <a:latin typeface="Times New Roman" pitchFamily="18" charset="0"/>
                <a:ea typeface="+mn-ea"/>
                <a:cs typeface="Times New Roman" pitchFamily="18" charset="0"/>
              </a:rPr>
              <a:t>When you’re thinking about key factors of a overall performance control machine, it’s essential to recollect all components of your overall performance control cycle. The proper software program will assist you are making overall performance control less difficult at each stage. </a:t>
            </a:r>
          </a:p>
          <a:p>
            <a:r>
              <a:rPr lang="en-US" sz="1200" b="0" i="0" u="none" strike="noStrike" kern="1200" dirty="0" smtClean="0">
                <a:solidFill>
                  <a:schemeClr val="tx1"/>
                </a:solidFill>
                <a:effectLst/>
                <a:latin typeface="Times New Roman" pitchFamily="18" charset="0"/>
                <a:ea typeface="+mn-ea"/>
                <a:cs typeface="Times New Roman" pitchFamily="18" charset="0"/>
              </a:rPr>
              <a:t> </a:t>
            </a:r>
          </a:p>
          <a:p>
            <a:r>
              <a:rPr lang="en-US" sz="1200" b="1" i="0" u="none" strike="noStrike" kern="1200" dirty="0" smtClean="0">
                <a:solidFill>
                  <a:schemeClr val="tx1"/>
                </a:solidFill>
                <a:effectLst/>
                <a:latin typeface="Times New Roman" pitchFamily="18" charset="0"/>
                <a:ea typeface="+mn-ea"/>
                <a:cs typeface="Times New Roman" pitchFamily="18" charset="0"/>
              </a:rPr>
              <a:t>1. Planning</a:t>
            </a:r>
          </a:p>
          <a:p>
            <a:r>
              <a:rPr lang="en-US" sz="1200" b="0" i="0" u="none" strike="noStrike" kern="1200" dirty="0" smtClean="0">
                <a:solidFill>
                  <a:schemeClr val="tx1"/>
                </a:solidFill>
                <a:effectLst/>
                <a:latin typeface="Times New Roman" pitchFamily="18" charset="0"/>
                <a:ea typeface="+mn-ea"/>
                <a:cs typeface="Times New Roman" pitchFamily="18" charset="0"/>
              </a:rPr>
              <a:t>It’s essential your overall performance control machine allows you facilitate key making plans sports like putting and aligning on worker desires. This allows shield organizational alignment and offers an possibility for employees, teams, and leaders to define an movement plan.</a:t>
            </a:r>
          </a:p>
          <a:p>
            <a:r>
              <a:rPr lang="en-US" sz="1200" b="1" i="0" u="none" strike="noStrike" kern="1200" dirty="0" smtClean="0">
                <a:solidFill>
                  <a:schemeClr val="tx1"/>
                </a:solidFill>
                <a:effectLst/>
                <a:latin typeface="Times New Roman" pitchFamily="18" charset="0"/>
                <a:ea typeface="+mn-ea"/>
                <a:cs typeface="Times New Roman" pitchFamily="18" charset="0"/>
              </a:rPr>
              <a:t>2. Monitoring</a:t>
            </a:r>
          </a:p>
          <a:p>
            <a:r>
              <a:rPr lang="en-US" sz="1200" b="0" i="0" u="none" strike="noStrike" kern="1200" dirty="0" smtClean="0">
                <a:solidFill>
                  <a:schemeClr val="tx1"/>
                </a:solidFill>
                <a:effectLst/>
                <a:latin typeface="Times New Roman" pitchFamily="18" charset="0"/>
                <a:ea typeface="+mn-ea"/>
                <a:cs typeface="Times New Roman" pitchFamily="18" charset="0"/>
              </a:rPr>
              <a:t>Your overall performance control machine have to assist you song key metrics and display worker development to make sure worker and group desires are reached. This is essential in addressing roadblocks and motivating productivity.</a:t>
            </a:r>
          </a:p>
          <a:p>
            <a:r>
              <a:rPr lang="en-US" sz="1200" b="1" i="0" u="none" strike="noStrike" kern="1200" dirty="0" smtClean="0">
                <a:solidFill>
                  <a:schemeClr val="tx1"/>
                </a:solidFill>
                <a:effectLst/>
                <a:latin typeface="Times New Roman" pitchFamily="18" charset="0"/>
                <a:ea typeface="+mn-ea"/>
                <a:cs typeface="Times New Roman" pitchFamily="18" charset="0"/>
              </a:rPr>
              <a:t>3. Reviewing </a:t>
            </a:r>
          </a:p>
          <a:p>
            <a:r>
              <a:rPr lang="en-US" sz="1200" b="0" i="0" u="none" strike="noStrike" kern="1200" dirty="0" smtClean="0">
                <a:solidFill>
                  <a:schemeClr val="tx1"/>
                </a:solidFill>
                <a:effectLst/>
                <a:latin typeface="Times New Roman" pitchFamily="18" charset="0"/>
                <a:ea typeface="+mn-ea"/>
                <a:cs typeface="Times New Roman" pitchFamily="18" charset="0"/>
              </a:rPr>
              <a:t>It’s key that your overall performance control machine allows you successfully assessment an employee’s overall performance and very last results. The proper machine will facilitate the conversations that permit managers to offer feedback, apprehend the employee’s perspective, and create overall performance plans for the future.</a:t>
            </a:r>
          </a:p>
          <a:p>
            <a:r>
              <a:rPr lang="en-US" sz="1200" b="1" i="0" u="none" strike="noStrike" kern="1200" dirty="0" smtClean="0">
                <a:solidFill>
                  <a:schemeClr val="tx1"/>
                </a:solidFill>
                <a:effectLst/>
                <a:latin typeface="Times New Roman" pitchFamily="18" charset="0"/>
                <a:ea typeface="+mn-ea"/>
                <a:cs typeface="Times New Roman" pitchFamily="18" charset="0"/>
              </a:rPr>
              <a:t>4. Rewarding</a:t>
            </a:r>
          </a:p>
          <a:p>
            <a:r>
              <a:rPr lang="en-US" sz="1200" b="0" i="0" u="none" strike="noStrike" kern="1200" dirty="0" smtClean="0">
                <a:solidFill>
                  <a:schemeClr val="tx1"/>
                </a:solidFill>
                <a:effectLst/>
                <a:latin typeface="Times New Roman" pitchFamily="18" charset="0"/>
                <a:ea typeface="+mn-ea"/>
                <a:cs typeface="Times New Roman" pitchFamily="18" charset="0"/>
              </a:rPr>
              <a:t>Your overall performance control machine must come up with the equipment to praise personnel for his or her efforts. By offering ok recognition, leaders can encourage personnel closer to premiere overall performance with inside the future.</a:t>
            </a:r>
          </a:p>
          <a:p>
            <a:r>
              <a:rPr lang="en-US" sz="1200" b="0" i="0" u="none" strike="noStrike" kern="1200" dirty="0" smtClean="0">
                <a:solidFill>
                  <a:schemeClr val="tx1"/>
                </a:solidFill>
                <a:effectLst/>
                <a:latin typeface="Times New Roman" pitchFamily="18" charset="0"/>
                <a:ea typeface="+mn-ea"/>
                <a:cs typeface="Times New Roman" pitchFamily="18" charset="0"/>
              </a:rPr>
              <a:t>A overall performance control system enables leaders constantly music and educate worker overall performance. Not handiest do those structures make certain that personnel are operating efficiently closer to aligned organizational goals, however they assist leaders expand their skills closer to most effective overall performance</a:t>
            </a:r>
            <a:r>
              <a:rPr lang="en-US" sz="1200" kern="1200" dirty="0" smtClean="0">
                <a:solidFill>
                  <a:schemeClr val="tx1"/>
                </a:solidFill>
                <a:effectLst/>
                <a:latin typeface="+mn-lt"/>
                <a:ea typeface="+mn-ea"/>
                <a:cs typeface="+mn-cs"/>
              </a:rPr>
              <a:t> (Wickham, 2022).</a:t>
            </a:r>
            <a:r>
              <a:rPr lang="en-US" sz="1200" b="0" i="0" u="none" strike="noStrike" kern="1200" dirty="0" smtClean="0">
                <a:solidFill>
                  <a:schemeClr val="tx1"/>
                </a:solidFill>
                <a:effectLst/>
                <a:latin typeface="Times New Roman" pitchFamily="18" charset="0"/>
                <a:ea typeface="+mn-ea"/>
                <a:cs typeface="Times New Roman" pitchFamily="18" charset="0"/>
              </a:rPr>
              <a:t>.</a:t>
            </a:r>
            <a:endParaRPr lang="en-US" b="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B6588DD1-92ED-4123-A7D4-5B5F37807A03}" type="slidenum">
              <a:rPr lang="en-US" smtClean="0"/>
              <a:t>5</a:t>
            </a:fld>
            <a:endParaRPr lang="en-US"/>
          </a:p>
        </p:txBody>
      </p:sp>
    </p:spTree>
    <p:extLst>
      <p:ext uri="{BB962C8B-B14F-4D97-AF65-F5344CB8AC3E}">
        <p14:creationId xmlns:p14="http://schemas.microsoft.com/office/powerpoint/2010/main" val="3517176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lnSpc>
                <a:spcPct val="150000"/>
              </a:lnSpc>
            </a:pPr>
            <a:r>
              <a:rPr lang="en-US" sz="1200" b="1" i="0" u="none" strike="noStrike" kern="1200" dirty="0" smtClean="0">
                <a:solidFill>
                  <a:schemeClr val="tx1"/>
                </a:solidFill>
                <a:effectLst/>
                <a:latin typeface="Times New Roman" pitchFamily="18" charset="0"/>
                <a:ea typeface="+mn-ea"/>
                <a:cs typeface="Times New Roman" pitchFamily="18" charset="0"/>
              </a:rPr>
              <a:t>Clear</a:t>
            </a:r>
            <a:r>
              <a:rPr lang="en-US" sz="1200" b="1" i="0" u="none" strike="noStrike" kern="1200" baseline="0" dirty="0" smtClean="0">
                <a:solidFill>
                  <a:schemeClr val="tx1"/>
                </a:solidFill>
                <a:effectLst/>
                <a:latin typeface="Times New Roman" pitchFamily="18" charset="0"/>
                <a:ea typeface="+mn-ea"/>
                <a:cs typeface="Times New Roman" pitchFamily="18" charset="0"/>
              </a:rPr>
              <a:t> </a:t>
            </a:r>
            <a:r>
              <a:rPr lang="en-US" sz="1200" b="1" i="0" u="none" strike="noStrike" kern="1200" dirty="0" smtClean="0">
                <a:solidFill>
                  <a:schemeClr val="tx1"/>
                </a:solidFill>
                <a:effectLst/>
                <a:latin typeface="Times New Roman" pitchFamily="18" charset="0"/>
                <a:ea typeface="+mn-ea"/>
                <a:cs typeface="Times New Roman" pitchFamily="18" charset="0"/>
              </a:rPr>
              <a:t>desires.</a:t>
            </a:r>
            <a:r>
              <a:rPr lang="en-US" sz="1200" b="0" i="0" u="none" strike="noStrike" kern="1200" dirty="0" smtClean="0">
                <a:solidFill>
                  <a:schemeClr val="tx1"/>
                </a:solidFill>
                <a:effectLst/>
                <a:latin typeface="Times New Roman" pitchFamily="18" charset="0"/>
                <a:ea typeface="+mn-ea"/>
                <a:cs typeface="Times New Roman" pitchFamily="18" charset="0"/>
              </a:rPr>
              <a:t> The maximum essential component that</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characterizes a excessive appearing crew is that every one crew participants have a clean</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0" i="0" u="none" strike="noStrike" kern="1200" dirty="0" smtClean="0">
                <a:solidFill>
                  <a:schemeClr val="tx1"/>
                </a:solidFill>
                <a:effectLst/>
                <a:latin typeface="Times New Roman" pitchFamily="18" charset="0"/>
                <a:ea typeface="+mn-ea"/>
                <a:cs typeface="Times New Roman" pitchFamily="18" charset="0"/>
              </a:rPr>
              <a:t>photograph of wherein they're heading – clean desires. This may appear obvious, but</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it isn't always the case for maximum groups. Even if all crew participants recognize what the desires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are, they're in all likelihood to have unique reviews of what it takes to reap</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them. At the identical time, the phrases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used to explain the desires can suggest unique</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matters for unique people. It is vain to paintings difficult to reap the desires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until every person has a not</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unusual place and clean view of the desires.</a:t>
            </a:r>
          </a:p>
          <a:p>
            <a:pPr algn="l">
              <a:lnSpc>
                <a:spcPct val="150000"/>
              </a:lnSpc>
            </a:pPr>
            <a:r>
              <a:rPr lang="en-US" b="0" dirty="0" smtClean="0">
                <a:latin typeface="Times New Roman" pitchFamily="18" charset="0"/>
                <a:cs typeface="Times New Roman" pitchFamily="18" charset="0"/>
              </a:rPr>
              <a:t/>
            </a:r>
            <a:br>
              <a:rPr lang="en-US" b="0" dirty="0" smtClean="0">
                <a:latin typeface="Times New Roman" pitchFamily="18" charset="0"/>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Clear</a:t>
            </a:r>
            <a:r>
              <a:rPr lang="en-US" sz="1200" b="1" i="0" u="none" strike="noStrike" kern="1200" baseline="0" dirty="0" smtClean="0">
                <a:solidFill>
                  <a:schemeClr val="tx1"/>
                </a:solidFill>
                <a:effectLst/>
                <a:latin typeface="Times New Roman" pitchFamily="18" charset="0"/>
                <a:ea typeface="+mn-ea"/>
                <a:cs typeface="Times New Roman" pitchFamily="18" charset="0"/>
              </a:rPr>
              <a:t> </a:t>
            </a:r>
            <a:r>
              <a:rPr lang="en-US" sz="1200" b="1" i="0" u="none" strike="noStrike" kern="1200" dirty="0" smtClean="0">
                <a:solidFill>
                  <a:schemeClr val="tx1"/>
                </a:solidFill>
                <a:effectLst/>
                <a:latin typeface="Times New Roman" pitchFamily="18" charset="0"/>
                <a:ea typeface="+mn-ea"/>
                <a:cs typeface="Times New Roman" pitchFamily="18" charset="0"/>
              </a:rPr>
              <a:t>roles with inside the crew.</a:t>
            </a:r>
            <a:r>
              <a:rPr lang="en-US" sz="1200" b="0" i="0" u="none" strike="noStrike" kern="1200" dirty="0" smtClean="0">
                <a:solidFill>
                  <a:schemeClr val="tx1"/>
                </a:solidFill>
                <a:effectLst/>
                <a:latin typeface="Times New Roman" pitchFamily="18" charset="0"/>
                <a:ea typeface="+mn-ea"/>
                <a:cs typeface="Times New Roman" pitchFamily="18" charset="0"/>
              </a:rPr>
              <a:t> When the desires are clarified and</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the crew has a not unusual place know-how of them, it's time to begin organizing.</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0" i="0" u="none" strike="noStrike" kern="1200" dirty="0" smtClean="0">
                <a:solidFill>
                  <a:schemeClr val="tx1"/>
                </a:solidFill>
                <a:effectLst/>
                <a:latin typeface="Times New Roman" pitchFamily="18" charset="0"/>
                <a:ea typeface="+mn-ea"/>
                <a:cs typeface="Times New Roman" pitchFamily="18" charset="0"/>
              </a:rPr>
              <a:t>Decide what wishes to be done, while and via way of means of whom. While additionally this issue can be</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visible as not unusual place sense, a variety of groups have exceptional issue in reaching it.</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First, expectancies of every man or woman should be clean, in addition to how the tasks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need to be performed. Secondly, every man or woman should have the proper competencies to be</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capable of carry out their tasks. Finally, every man or woman should be given his or her</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assigned role.</a:t>
            </a:r>
          </a:p>
          <a:p>
            <a:pPr algn="l">
              <a:lnSpc>
                <a:spcPct val="150000"/>
              </a:lnSpc>
            </a:pPr>
            <a:r>
              <a:rPr lang="en-US" b="0" dirty="0" smtClean="0">
                <a:latin typeface="Times New Roman" pitchFamily="18" charset="0"/>
                <a:cs typeface="Times New Roman" pitchFamily="18" charset="0"/>
              </a:rPr>
              <a:t/>
            </a:r>
            <a:br>
              <a:rPr lang="en-US" b="0" dirty="0" smtClean="0">
                <a:latin typeface="Times New Roman" pitchFamily="18" charset="0"/>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Situational</a:t>
            </a:r>
            <a:r>
              <a:rPr lang="en-US" sz="1200" b="1" i="0" u="none" strike="noStrike" kern="1200" baseline="0" dirty="0" smtClean="0">
                <a:solidFill>
                  <a:schemeClr val="tx1"/>
                </a:solidFill>
                <a:effectLst/>
                <a:latin typeface="Times New Roman" pitchFamily="18" charset="0"/>
                <a:ea typeface="+mn-ea"/>
                <a:cs typeface="Times New Roman" pitchFamily="18" charset="0"/>
              </a:rPr>
              <a:t> </a:t>
            </a:r>
            <a:r>
              <a:rPr lang="en-US" sz="1200" b="1" i="0" u="none" strike="noStrike" kern="1200" dirty="0" smtClean="0">
                <a:solidFill>
                  <a:schemeClr val="tx1"/>
                </a:solidFill>
                <a:effectLst/>
                <a:latin typeface="Times New Roman" pitchFamily="18" charset="0"/>
                <a:ea typeface="+mn-ea"/>
                <a:cs typeface="Times New Roman" pitchFamily="18" charset="0"/>
              </a:rPr>
              <a:t>management. </a:t>
            </a:r>
            <a:r>
              <a:rPr lang="en-US" sz="1200" b="0" i="0" u="none" strike="noStrike" kern="1200" dirty="0" smtClean="0">
                <a:solidFill>
                  <a:schemeClr val="tx1"/>
                </a:solidFill>
                <a:effectLst/>
                <a:latin typeface="Times New Roman" pitchFamily="18" charset="0"/>
                <a:ea typeface="+mn-ea"/>
                <a:cs typeface="Times New Roman" pitchFamily="18" charset="0"/>
              </a:rPr>
              <a:t>Team leaders want to be bendy in</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their management, to fulfill the unique wishes of the crew in the course of unique</a:t>
            </a:r>
            <a:br>
              <a:rPr lang="en-US" sz="1200" b="0" i="0" u="none" strike="noStrike" kern="1200" dirty="0" smtClean="0">
                <a:solidFill>
                  <a:schemeClr val="tx1"/>
                </a:solidFill>
                <a:effectLst/>
                <a:latin typeface="Times New Roman" pitchFamily="18" charset="0"/>
                <a:ea typeface="+mn-ea"/>
                <a:cs typeface="Times New Roman" pitchFamily="18" charset="0"/>
              </a:rPr>
            </a:br>
            <a:r>
              <a:rPr lang="en-US" sz="1200" b="0" i="0" u="none" strike="noStrike" kern="1200" dirty="0" smtClean="0">
                <a:solidFill>
                  <a:schemeClr val="tx1"/>
                </a:solidFill>
                <a:effectLst/>
                <a:latin typeface="Times New Roman" pitchFamily="18" charset="0"/>
                <a:ea typeface="+mn-ea"/>
                <a:cs typeface="Times New Roman" pitchFamily="18" charset="0"/>
              </a:rPr>
              <a:t>phases. When the crew dynamics change, the management should adapt accordingly.</a:t>
            </a:r>
          </a:p>
          <a:p>
            <a:pPr algn="l">
              <a:lnSpc>
                <a:spcPct val="150000"/>
              </a:lnSpc>
            </a:pPr>
            <a:r>
              <a:rPr lang="en-US" b="0" dirty="0" smtClean="0">
                <a:latin typeface="Times New Roman" pitchFamily="18" charset="0"/>
                <a:cs typeface="Times New Roman" pitchFamily="18" charset="0"/>
              </a:rPr>
              <a:t/>
            </a:r>
            <a:br>
              <a:rPr lang="en-US" b="0" dirty="0" smtClean="0">
                <a:latin typeface="Times New Roman" pitchFamily="18" charset="0"/>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Communication</a:t>
            </a:r>
            <a:r>
              <a:rPr lang="en-US" sz="1200" b="1" i="0" u="none" strike="noStrike" kern="1200" baseline="0" dirty="0" smtClean="0">
                <a:solidFill>
                  <a:schemeClr val="tx1"/>
                </a:solidFill>
                <a:effectLst/>
                <a:latin typeface="Times New Roman" pitchFamily="18" charset="0"/>
                <a:ea typeface="+mn-ea"/>
                <a:cs typeface="Times New Roman" pitchFamily="18" charset="0"/>
              </a:rPr>
              <a:t> </a:t>
            </a:r>
            <a:r>
              <a:rPr lang="en-US" sz="1200" b="1" i="0" u="none" strike="noStrike" kern="1200" dirty="0" smtClean="0">
                <a:solidFill>
                  <a:schemeClr val="tx1"/>
                </a:solidFill>
                <a:effectLst/>
                <a:latin typeface="Times New Roman" pitchFamily="18" charset="0"/>
                <a:ea typeface="+mn-ea"/>
                <a:cs typeface="Times New Roman" pitchFamily="18" charset="0"/>
              </a:rPr>
              <a:t>and remarks.</a:t>
            </a:r>
            <a:r>
              <a:rPr lang="en-US" sz="1200" b="0" i="0" u="none" strike="noStrike" kern="1200" dirty="0" smtClean="0">
                <a:solidFill>
                  <a:schemeClr val="tx1"/>
                </a:solidFill>
                <a:effectLst/>
                <a:latin typeface="Times New Roman" pitchFamily="18" charset="0"/>
                <a:ea typeface="+mn-ea"/>
                <a:cs typeface="Times New Roman" pitchFamily="18" charset="0"/>
              </a:rPr>
              <a:t> In excessive appearing groups everyone</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receives their say no matter age, identify and gender and the verbal exchange is visible as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open and allowing. Members deliver regular, positive remarks to every different on</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man or woman overall performance and contributions. This</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ends in over all development of</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tactics in addition to non-public development.</a:t>
            </a:r>
          </a:p>
          <a:p>
            <a:pPr algn="l">
              <a:lnSpc>
                <a:spcPct val="150000"/>
              </a:lnSpc>
            </a:pPr>
            <a:r>
              <a:rPr lang="en-US" b="0" dirty="0" smtClean="0">
                <a:latin typeface="Times New Roman" pitchFamily="18" charset="0"/>
                <a:cs typeface="Times New Roman" pitchFamily="18" charset="0"/>
              </a:rPr>
              <a:t/>
            </a:r>
            <a:br>
              <a:rPr lang="en-US" b="0" dirty="0" smtClean="0">
                <a:latin typeface="Times New Roman" pitchFamily="18" charset="0"/>
                <a:cs typeface="Times New Roman" pitchFamily="18" charset="0"/>
              </a:rPr>
            </a:br>
            <a:r>
              <a:rPr lang="en-US" sz="1200" b="1" i="0" u="none" strike="noStrike" kern="1200" dirty="0" smtClean="0">
                <a:solidFill>
                  <a:schemeClr val="tx1"/>
                </a:solidFill>
                <a:effectLst/>
                <a:latin typeface="Times New Roman" pitchFamily="18" charset="0"/>
                <a:ea typeface="+mn-ea"/>
                <a:cs typeface="Times New Roman" pitchFamily="18" charset="0"/>
              </a:rPr>
              <a:t>Discussion, decision-making and planning. </a:t>
            </a:r>
            <a:r>
              <a:rPr lang="en-US" sz="1200" b="0" i="0" u="none" strike="noStrike" kern="1200" dirty="0" smtClean="0">
                <a:solidFill>
                  <a:schemeClr val="tx1"/>
                </a:solidFill>
                <a:effectLst/>
                <a:latin typeface="Times New Roman" pitchFamily="18" charset="0"/>
                <a:ea typeface="+mn-ea"/>
                <a:cs typeface="Times New Roman" pitchFamily="18" charset="0"/>
              </a:rPr>
              <a:t>A</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exceptional deal of time is spent on planning, a way to resolve troubles and make</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decisions. High appearing groups determine together how to</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make decisions before they</a:t>
            </a:r>
            <a:r>
              <a:rPr lang="en-US" sz="1200" b="0" i="0" u="none" strike="noStrike" kern="1200" baseline="0" dirty="0" smtClean="0">
                <a:solidFill>
                  <a:schemeClr val="tx1"/>
                </a:solidFill>
                <a:effectLst/>
                <a:latin typeface="Times New Roman" pitchFamily="18" charset="0"/>
                <a:ea typeface="+mn-ea"/>
                <a:cs typeface="Times New Roman" pitchFamily="18" charset="0"/>
              </a:rPr>
              <a:t> </a:t>
            </a:r>
            <a:r>
              <a:rPr lang="en-US" sz="1200" b="0" i="0" u="none" strike="noStrike" kern="1200" dirty="0" smtClean="0">
                <a:solidFill>
                  <a:schemeClr val="tx1"/>
                </a:solidFill>
                <a:effectLst/>
                <a:latin typeface="Times New Roman" pitchFamily="18" charset="0"/>
                <a:ea typeface="+mn-ea"/>
                <a:cs typeface="Times New Roman" pitchFamily="18" charset="0"/>
              </a:rPr>
              <a:t>take decisions</a:t>
            </a:r>
            <a:r>
              <a:rPr lang="en-US" sz="1200" kern="1200" dirty="0" smtClean="0">
                <a:solidFill>
                  <a:schemeClr val="tx1"/>
                </a:solidFill>
                <a:effectLst/>
                <a:latin typeface="+mn-lt"/>
                <a:ea typeface="+mn-ea"/>
                <a:cs typeface="+mn-cs"/>
              </a:rPr>
              <a:t> (STEPS, 2019).</a:t>
            </a:r>
            <a:r>
              <a:rPr lang="en-US" sz="1200" b="0" i="0" u="none" strike="noStrike" kern="1200" dirty="0" smtClean="0">
                <a:solidFill>
                  <a:schemeClr val="tx1"/>
                </a:solidFill>
                <a:effectLst/>
                <a:latin typeface="Times New Roman" pitchFamily="18" charset="0"/>
                <a:ea typeface="+mn-ea"/>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6</a:t>
            </a:fld>
            <a:endParaRPr lang="en-US"/>
          </a:p>
        </p:txBody>
      </p:sp>
    </p:spTree>
    <p:extLst>
      <p:ext uri="{BB962C8B-B14F-4D97-AF65-F5344CB8AC3E}">
        <p14:creationId xmlns:p14="http://schemas.microsoft.com/office/powerpoint/2010/main" val="1332252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b="1" i="0" u="none" strike="noStrike" kern="1200" dirty="0" smtClean="0">
                <a:solidFill>
                  <a:schemeClr val="tx1"/>
                </a:solidFill>
                <a:effectLst/>
                <a:latin typeface="Times New Roman" pitchFamily="18" charset="0"/>
                <a:ea typeface="+mn-ea"/>
                <a:cs typeface="Times New Roman" pitchFamily="18" charset="0"/>
              </a:rPr>
              <a:t>1. The 360-Degree Appraisal</a:t>
            </a:r>
          </a:p>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This technique entails giving out a questionnaire with questions regarding  a colleague’s overall performance they want to fill it up. The supervisor can keep in mind this comments with the aid of using comparing the overall performance on the stop of the quarter/year.</a:t>
            </a:r>
          </a:p>
          <a:p>
            <a:pPr algn="just">
              <a:lnSpc>
                <a:spcPct val="150000"/>
              </a:lnSpc>
            </a:pPr>
            <a:r>
              <a:rPr lang="en-US" sz="1200" b="1" i="0" u="none" strike="noStrike" kern="1200" dirty="0" smtClean="0">
                <a:solidFill>
                  <a:schemeClr val="tx1"/>
                </a:solidFill>
                <a:effectLst/>
                <a:latin typeface="Times New Roman" pitchFamily="18" charset="0"/>
                <a:ea typeface="+mn-ea"/>
                <a:cs typeface="Times New Roman" pitchFamily="18" charset="0"/>
              </a:rPr>
              <a:t>2. General Performance Appraisal</a:t>
            </a:r>
          </a:p>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This technique entails non-stop interplay among the worker and his supervisor, non-stop placing of dreams and accomplishing them. Whether the worker has been capable of do justice the whole procedure or now no longer is evaluated on the stop of the year.</a:t>
            </a:r>
          </a:p>
          <a:p>
            <a:pPr algn="just">
              <a:lnSpc>
                <a:spcPct val="150000"/>
              </a:lnSpc>
            </a:pPr>
            <a:r>
              <a:rPr lang="en-US" sz="1200" b="1" i="0" u="none" strike="noStrike" kern="1200" dirty="0" smtClean="0">
                <a:solidFill>
                  <a:schemeClr val="tx1"/>
                </a:solidFill>
                <a:effectLst/>
                <a:latin typeface="Times New Roman" pitchFamily="18" charset="0"/>
                <a:ea typeface="+mn-ea"/>
                <a:cs typeface="Times New Roman" pitchFamily="18" charset="0"/>
              </a:rPr>
              <a:t>3. Technological/Administrative Performance Appraisal</a:t>
            </a:r>
          </a:p>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This appraisal approach concentrates on technical greater than another element of overall performance at the activity because the personnel concerned have specialized abilities. They’re judged at the abilities they own and the interest they complete.</a:t>
            </a:r>
          </a:p>
          <a:p>
            <a:pPr algn="just">
              <a:lnSpc>
                <a:spcPct val="150000"/>
              </a:lnSpc>
            </a:pPr>
            <a:r>
              <a:rPr lang="en-US" sz="1200" b="1" i="0" u="none" strike="noStrike" kern="1200" dirty="0" smtClean="0">
                <a:solidFill>
                  <a:schemeClr val="tx1"/>
                </a:solidFill>
                <a:effectLst/>
                <a:latin typeface="Times New Roman" pitchFamily="18" charset="0"/>
                <a:ea typeface="+mn-ea"/>
                <a:cs typeface="Times New Roman" pitchFamily="18" charset="0"/>
              </a:rPr>
              <a:t>4. Manager Performance Appraisal</a:t>
            </a:r>
          </a:p>
          <a:p>
            <a:pPr algn="just">
              <a:lnSpc>
                <a:spcPct val="150000"/>
              </a:lnSpc>
            </a:pPr>
            <a:r>
              <a:rPr lang="en-US" sz="1200" b="0" i="0" u="none" strike="noStrike" kern="1200" dirty="0" smtClean="0">
                <a:solidFill>
                  <a:schemeClr val="tx1"/>
                </a:solidFill>
                <a:effectLst/>
                <a:latin typeface="Times New Roman" pitchFamily="18" charset="0"/>
                <a:ea typeface="+mn-ea"/>
                <a:cs typeface="Times New Roman" pitchFamily="18" charset="0"/>
              </a:rPr>
              <a:t>A manager’s overall performance have to additionally be appraised, and this consists of now no longer simply his/her overall performance at the activity however additionally dating control with customers at his/her disposal. Generally, nameless remarks bureaucracy are received, that are then taken into consideration for appraisal.</a:t>
            </a:r>
          </a:p>
          <a:p>
            <a:pPr algn="just">
              <a:lnSpc>
                <a:spcPct val="150000"/>
              </a:lnSpc>
            </a:pPr>
            <a:r>
              <a:rPr lang="en-US" b="1" dirty="0" smtClean="0">
                <a:effectLst/>
                <a:latin typeface="Times New Roman" pitchFamily="18" charset="0"/>
                <a:cs typeface="Times New Roman" pitchFamily="18" charset="0"/>
              </a:rPr>
              <a:t>5. Employee Self-Assessment</a:t>
            </a:r>
          </a:p>
          <a:p>
            <a:pPr algn="just">
              <a:lnSpc>
                <a:spcPct val="150000"/>
              </a:lnSpc>
            </a:pPr>
            <a:r>
              <a:rPr lang="en-US" b="0" dirty="0" smtClean="0">
                <a:effectLst/>
                <a:latin typeface="Times New Roman" pitchFamily="18" charset="0"/>
                <a:cs typeface="Times New Roman" pitchFamily="18" charset="0"/>
              </a:rPr>
              <a:t/>
            </a:r>
            <a:br>
              <a:rPr lang="en-US" b="0" dirty="0" smtClean="0">
                <a:effectLst/>
                <a:latin typeface="Times New Roman" pitchFamily="18" charset="0"/>
                <a:cs typeface="Times New Roman" pitchFamily="18" charset="0"/>
              </a:rPr>
            </a:br>
            <a:r>
              <a:rPr lang="en-US" b="0" dirty="0" smtClean="0">
                <a:effectLst/>
                <a:latin typeface="Times New Roman" pitchFamily="18" charset="0"/>
                <a:cs typeface="Times New Roman" pitchFamily="18" charset="0"/>
              </a:rPr>
              <a:t>This </a:t>
            </a:r>
            <a:r>
              <a:rPr lang="en-US" sz="1200" b="0" kern="1200" dirty="0" smtClean="0">
                <a:solidFill>
                  <a:schemeClr val="tx1"/>
                </a:solidFill>
                <a:effectLst/>
                <a:latin typeface="Times New Roman" pitchFamily="18" charset="0"/>
                <a:ea typeface="+mn-ea"/>
                <a:cs typeface="Times New Roman" pitchFamily="18" charset="0"/>
              </a:rPr>
              <a:t>approach</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may be very</a:t>
            </a:r>
            <a:r>
              <a:rPr lang="en-US" b="0" dirty="0" smtClean="0">
                <a:effectLst/>
                <a:latin typeface="Times New Roman" pitchFamily="18" charset="0"/>
                <a:cs typeface="Times New Roman" pitchFamily="18" charset="0"/>
              </a:rPr>
              <a:t> unpopular </a:t>
            </a:r>
            <a:r>
              <a:rPr lang="en-US" sz="1200" b="0" kern="1200" dirty="0" smtClean="0">
                <a:solidFill>
                  <a:schemeClr val="tx1"/>
                </a:solidFill>
                <a:effectLst/>
                <a:latin typeface="Times New Roman" pitchFamily="18" charset="0"/>
                <a:ea typeface="+mn-ea"/>
                <a:cs typeface="Times New Roman" pitchFamily="18" charset="0"/>
              </a:rPr>
              <a:t>amongst</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personnel</a:t>
            </a:r>
            <a:r>
              <a:rPr lang="en-US" b="0" dirty="0" smtClean="0">
                <a:effectLst/>
                <a:latin typeface="Times New Roman" pitchFamily="18" charset="0"/>
                <a:cs typeface="Times New Roman" pitchFamily="18" charset="0"/>
              </a:rPr>
              <a:t> as </a:t>
            </a:r>
            <a:r>
              <a:rPr lang="en-US" sz="1200" b="0" kern="1200" dirty="0" smtClean="0">
                <a:solidFill>
                  <a:schemeClr val="tx1"/>
                </a:solidFill>
                <a:effectLst/>
                <a:latin typeface="Times New Roman" pitchFamily="18" charset="0"/>
                <a:ea typeface="+mn-ea"/>
                <a:cs typeface="Times New Roman" pitchFamily="18" charset="0"/>
              </a:rPr>
              <a:t>no person</a:t>
            </a:r>
            <a:r>
              <a:rPr lang="en-US" b="0" dirty="0" smtClean="0">
                <a:effectLst/>
                <a:latin typeface="Times New Roman" pitchFamily="18" charset="0"/>
                <a:cs typeface="Times New Roman" pitchFamily="18" charset="0"/>
              </a:rPr>
              <a:t> can </a:t>
            </a:r>
            <a:r>
              <a:rPr lang="en-US" sz="1200" b="0" kern="1200" dirty="0" smtClean="0">
                <a:solidFill>
                  <a:schemeClr val="tx1"/>
                </a:solidFill>
                <a:effectLst/>
                <a:latin typeface="Times New Roman" pitchFamily="18" charset="0"/>
                <a:ea typeface="+mn-ea"/>
                <a:cs typeface="Times New Roman" pitchFamily="18" charset="0"/>
              </a:rPr>
              <a:t>cope with</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score</a:t>
            </a:r>
            <a:r>
              <a:rPr lang="en-US" b="0" dirty="0" smtClean="0">
                <a:effectLst/>
                <a:latin typeface="Times New Roman" pitchFamily="18" charset="0"/>
                <a:cs typeface="Times New Roman" pitchFamily="18" charset="0"/>
              </a:rPr>
              <a:t> himself or herself. The self-</a:t>
            </a:r>
            <a:r>
              <a:rPr lang="en-US" sz="1200" b="0" kern="1200" dirty="0" smtClean="0">
                <a:solidFill>
                  <a:schemeClr val="tx1"/>
                </a:solidFill>
                <a:effectLst/>
                <a:latin typeface="Times New Roman" pitchFamily="18" charset="0"/>
                <a:ea typeface="+mn-ea"/>
                <a:cs typeface="Times New Roman" pitchFamily="18" charset="0"/>
              </a:rPr>
              <a:t>evaluation</a:t>
            </a:r>
            <a:r>
              <a:rPr lang="en-US" b="0" dirty="0" smtClean="0">
                <a:effectLst/>
                <a:latin typeface="Times New Roman" pitchFamily="18" charset="0"/>
                <a:cs typeface="Times New Roman" pitchFamily="18" charset="0"/>
              </a:rPr>
              <a:t> sheet is </a:t>
            </a:r>
            <a:r>
              <a:rPr lang="en-US" sz="1200" b="0" kern="1200" dirty="0" smtClean="0">
                <a:solidFill>
                  <a:schemeClr val="tx1"/>
                </a:solidFill>
                <a:effectLst/>
                <a:latin typeface="Times New Roman" pitchFamily="18" charset="0"/>
                <a:ea typeface="+mn-ea"/>
                <a:cs typeface="Times New Roman" pitchFamily="18" charset="0"/>
              </a:rPr>
              <a:t>as compared</a:t>
            </a:r>
            <a:r>
              <a:rPr lang="en-US" b="0" dirty="0" smtClean="0">
                <a:effectLst/>
                <a:latin typeface="Times New Roman" pitchFamily="18" charset="0"/>
                <a:cs typeface="Times New Roman" pitchFamily="18" charset="0"/>
              </a:rPr>
              <a:t> with </a:t>
            </a:r>
            <a:r>
              <a:rPr lang="en-US" sz="1200" b="0" kern="1200" dirty="0" smtClean="0">
                <a:solidFill>
                  <a:schemeClr val="tx1"/>
                </a:solidFill>
                <a:effectLst/>
                <a:latin typeface="Times New Roman" pitchFamily="18" charset="0"/>
                <a:ea typeface="+mn-ea"/>
                <a:cs typeface="Times New Roman" pitchFamily="18" charset="0"/>
              </a:rPr>
              <a:t>the only</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crammed</a:t>
            </a:r>
            <a:r>
              <a:rPr lang="en-US" b="0" dirty="0" smtClean="0">
                <a:effectLst/>
                <a:latin typeface="Times New Roman" pitchFamily="18" charset="0"/>
                <a:cs typeface="Times New Roman" pitchFamily="18" charset="0"/>
              </a:rPr>
              <a:t> up </a:t>
            </a:r>
            <a:r>
              <a:rPr lang="en-US" sz="1200" b="0" kern="1200" dirty="0" smtClean="0">
                <a:solidFill>
                  <a:schemeClr val="tx1"/>
                </a:solidFill>
                <a:effectLst/>
                <a:latin typeface="Times New Roman" pitchFamily="18" charset="0"/>
                <a:ea typeface="+mn-ea"/>
                <a:cs typeface="Times New Roman" pitchFamily="18" charset="0"/>
              </a:rPr>
              <a:t>with the aid of using</a:t>
            </a:r>
            <a:r>
              <a:rPr lang="en-US" b="0" dirty="0" smtClean="0">
                <a:effectLst/>
                <a:latin typeface="Times New Roman" pitchFamily="18" charset="0"/>
                <a:cs typeface="Times New Roman" pitchFamily="18" charset="0"/>
              </a:rPr>
              <a:t> the </a:t>
            </a:r>
            <a:r>
              <a:rPr lang="en-US" sz="1200" b="0" kern="1200" dirty="0" smtClean="0">
                <a:solidFill>
                  <a:schemeClr val="tx1"/>
                </a:solidFill>
                <a:effectLst/>
                <a:latin typeface="Times New Roman" pitchFamily="18" charset="0"/>
                <a:ea typeface="+mn-ea"/>
                <a:cs typeface="Times New Roman" pitchFamily="18" charset="0"/>
              </a:rPr>
              <a:t>supervisor</a:t>
            </a:r>
            <a:r>
              <a:rPr lang="en-US" b="0" dirty="0" smtClean="0">
                <a:effectLst/>
                <a:latin typeface="Times New Roman" pitchFamily="18" charset="0"/>
                <a:cs typeface="Times New Roman" pitchFamily="18" charset="0"/>
              </a:rPr>
              <a:t> and the </a:t>
            </a:r>
            <a:r>
              <a:rPr lang="en-US" sz="1200" b="0" kern="1200" dirty="0" smtClean="0">
                <a:solidFill>
                  <a:schemeClr val="tx1"/>
                </a:solidFill>
                <a:effectLst/>
                <a:latin typeface="Times New Roman" pitchFamily="18" charset="0"/>
                <a:ea typeface="+mn-ea"/>
                <a:cs typeface="Times New Roman" pitchFamily="18" charset="0"/>
              </a:rPr>
              <a:t>variations</a:t>
            </a:r>
            <a:r>
              <a:rPr lang="en-US" b="0" dirty="0" smtClean="0">
                <a:effectLst/>
                <a:latin typeface="Times New Roman" pitchFamily="18" charset="0"/>
                <a:cs typeface="Times New Roman" pitchFamily="18" charset="0"/>
              </a:rPr>
              <a:t> are discussed.</a:t>
            </a:r>
          </a:p>
          <a:p>
            <a:pPr algn="just">
              <a:lnSpc>
                <a:spcPct val="150000"/>
              </a:lnSpc>
            </a:pPr>
            <a:r>
              <a:rPr lang="en-US" b="1" dirty="0" smtClean="0">
                <a:effectLst/>
                <a:latin typeface="Times New Roman" pitchFamily="18" charset="0"/>
                <a:cs typeface="Times New Roman" pitchFamily="18" charset="0"/>
              </a:rPr>
              <a:t/>
            </a:r>
            <a:br>
              <a:rPr lang="en-US" b="1" dirty="0" smtClean="0">
                <a:effectLst/>
                <a:latin typeface="Times New Roman" pitchFamily="18" charset="0"/>
                <a:cs typeface="Times New Roman" pitchFamily="18" charset="0"/>
              </a:rPr>
            </a:br>
            <a:r>
              <a:rPr lang="en-US" b="1" dirty="0" smtClean="0">
                <a:effectLst/>
                <a:latin typeface="Times New Roman" pitchFamily="18" charset="0"/>
                <a:cs typeface="Times New Roman" pitchFamily="18" charset="0"/>
              </a:rPr>
              <a:t>6. Project Evaluation Review</a:t>
            </a:r>
          </a:p>
          <a:p>
            <a:pPr algn="just">
              <a:lnSpc>
                <a:spcPct val="150000"/>
              </a:lnSpc>
            </a:pPr>
            <a:r>
              <a:rPr lang="en-US" b="0" dirty="0" smtClean="0">
                <a:effectLst/>
                <a:latin typeface="Times New Roman" pitchFamily="18" charset="0"/>
                <a:cs typeface="Times New Roman" pitchFamily="18" charset="0"/>
              </a:rPr>
              <a:t/>
            </a:r>
            <a:br>
              <a:rPr lang="en-US" b="0" dirty="0" smtClean="0">
                <a:effectLst/>
                <a:latin typeface="Times New Roman" pitchFamily="18" charset="0"/>
                <a:cs typeface="Times New Roman" pitchFamily="18" charset="0"/>
              </a:rPr>
            </a:br>
            <a:r>
              <a:rPr lang="en-US" b="0" dirty="0" smtClean="0">
                <a:effectLst/>
                <a:latin typeface="Times New Roman" pitchFamily="18" charset="0"/>
                <a:cs typeface="Times New Roman" pitchFamily="18" charset="0"/>
              </a:rPr>
              <a:t>This </a:t>
            </a:r>
            <a:r>
              <a:rPr lang="en-US" sz="1200" b="0" kern="1200" dirty="0" smtClean="0">
                <a:solidFill>
                  <a:schemeClr val="tx1"/>
                </a:solidFill>
                <a:effectLst/>
                <a:latin typeface="Times New Roman" pitchFamily="18" charset="0"/>
                <a:ea typeface="+mn-ea"/>
                <a:cs typeface="Times New Roman" pitchFamily="18" charset="0"/>
              </a:rPr>
              <a:t>approach</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includes</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overall performance</a:t>
            </a:r>
            <a:r>
              <a:rPr lang="en-US" b="0" dirty="0" smtClean="0">
                <a:effectLst/>
                <a:latin typeface="Times New Roman" pitchFamily="18" charset="0"/>
                <a:cs typeface="Times New Roman" pitchFamily="18" charset="0"/>
              </a:rPr>
              <a:t> appraisal of the </a:t>
            </a:r>
            <a:r>
              <a:rPr lang="en-US" sz="1200" b="0" kern="1200" dirty="0" smtClean="0">
                <a:solidFill>
                  <a:schemeClr val="tx1"/>
                </a:solidFill>
                <a:effectLst/>
                <a:latin typeface="Times New Roman" pitchFamily="18" charset="0"/>
                <a:ea typeface="+mn-ea"/>
                <a:cs typeface="Times New Roman" pitchFamily="18" charset="0"/>
              </a:rPr>
              <a:t>crew</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participants</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concerned</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on the</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give up</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of each</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mission</a:t>
            </a:r>
            <a:r>
              <a:rPr lang="en-US" b="0" dirty="0" smtClean="0">
                <a:effectLst/>
                <a:latin typeface="Times New Roman" pitchFamily="18" charset="0"/>
                <a:cs typeface="Times New Roman" pitchFamily="18" charset="0"/>
              </a:rPr>
              <a:t> and </a:t>
            </a:r>
            <a:r>
              <a:rPr lang="en-US" sz="1200" b="0" kern="1200" dirty="0" smtClean="0">
                <a:solidFill>
                  <a:schemeClr val="tx1"/>
                </a:solidFill>
                <a:effectLst/>
                <a:latin typeface="Times New Roman" pitchFamily="18" charset="0"/>
                <a:ea typeface="+mn-ea"/>
                <a:cs typeface="Times New Roman" pitchFamily="18" charset="0"/>
              </a:rPr>
              <a:t>now no longer</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on the</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give up</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of each</a:t>
            </a:r>
            <a:r>
              <a:rPr lang="en-US" b="0" dirty="0" smtClean="0">
                <a:effectLst/>
                <a:latin typeface="Times New Roman" pitchFamily="18" charset="0"/>
                <a:cs typeface="Times New Roman" pitchFamily="18" charset="0"/>
              </a:rPr>
              <a:t> year. This </a:t>
            </a:r>
            <a:r>
              <a:rPr lang="en-US" sz="1200" b="0" kern="1200" dirty="0" smtClean="0">
                <a:solidFill>
                  <a:schemeClr val="tx1"/>
                </a:solidFill>
                <a:effectLst/>
                <a:latin typeface="Times New Roman" pitchFamily="18" charset="0"/>
                <a:ea typeface="+mn-ea"/>
                <a:cs typeface="Times New Roman" pitchFamily="18" charset="0"/>
              </a:rPr>
              <a:t>facilitates</a:t>
            </a:r>
            <a:r>
              <a:rPr lang="en-US" b="0" dirty="0" smtClean="0">
                <a:effectLst/>
                <a:latin typeface="Times New Roman" pitchFamily="18" charset="0"/>
                <a:cs typeface="Times New Roman" pitchFamily="18" charset="0"/>
              </a:rPr>
              <a:t> the </a:t>
            </a:r>
            <a:r>
              <a:rPr lang="en-US" sz="1200" b="0" kern="1200" dirty="0" smtClean="0">
                <a:solidFill>
                  <a:schemeClr val="tx1"/>
                </a:solidFill>
                <a:effectLst/>
                <a:latin typeface="Times New Roman" pitchFamily="18" charset="0"/>
                <a:ea typeface="+mn-ea"/>
                <a:cs typeface="Times New Roman" pitchFamily="18" charset="0"/>
              </a:rPr>
              <a:t>crew</a:t>
            </a:r>
            <a:r>
              <a:rPr lang="en-US" b="0" dirty="0" smtClean="0">
                <a:effectLst/>
                <a:latin typeface="Times New Roman" pitchFamily="18" charset="0"/>
                <a:cs typeface="Times New Roman" pitchFamily="18" charset="0"/>
              </a:rPr>
              <a:t> and its </a:t>
            </a:r>
            <a:r>
              <a:rPr lang="en-US" sz="1200" b="0" kern="1200" dirty="0" smtClean="0">
                <a:solidFill>
                  <a:schemeClr val="tx1"/>
                </a:solidFill>
                <a:effectLst/>
                <a:latin typeface="Times New Roman" pitchFamily="18" charset="0"/>
                <a:ea typeface="+mn-ea"/>
                <a:cs typeface="Times New Roman" pitchFamily="18" charset="0"/>
              </a:rPr>
              <a:t>participants</a:t>
            </a:r>
            <a:r>
              <a:rPr lang="en-US" b="0" dirty="0" smtClean="0">
                <a:effectLst/>
                <a:latin typeface="Times New Roman" pitchFamily="18" charset="0"/>
                <a:cs typeface="Times New Roman" pitchFamily="18" charset="0"/>
              </a:rPr>
              <a:t> </a:t>
            </a:r>
            <a:r>
              <a:rPr lang="en-US" sz="1200" b="0" kern="1200" dirty="0" smtClean="0">
                <a:solidFill>
                  <a:schemeClr val="tx1"/>
                </a:solidFill>
                <a:effectLst/>
                <a:latin typeface="Times New Roman" pitchFamily="18" charset="0"/>
                <a:ea typeface="+mn-ea"/>
                <a:cs typeface="Times New Roman" pitchFamily="18" charset="0"/>
              </a:rPr>
              <a:t>increase</a:t>
            </a:r>
            <a:r>
              <a:rPr lang="en-US" b="0" dirty="0" smtClean="0">
                <a:effectLst/>
                <a:latin typeface="Times New Roman" pitchFamily="18" charset="0"/>
                <a:cs typeface="Times New Roman" pitchFamily="18" charset="0"/>
              </a:rPr>
              <a:t> with </a:t>
            </a:r>
            <a:r>
              <a:rPr lang="en-US" sz="1200" b="0" kern="1200" dirty="0" smtClean="0">
                <a:solidFill>
                  <a:schemeClr val="tx1"/>
                </a:solidFill>
                <a:effectLst/>
                <a:latin typeface="Times New Roman" pitchFamily="18" charset="0"/>
                <a:ea typeface="+mn-ea"/>
                <a:cs typeface="Times New Roman" pitchFamily="18" charset="0"/>
              </a:rPr>
              <a:t>every</a:t>
            </a:r>
            <a:r>
              <a:rPr lang="en-US" b="0" dirty="0" smtClean="0">
                <a:effectLst/>
                <a:latin typeface="Times New Roman" pitchFamily="18" charset="0"/>
                <a:cs typeface="Times New Roman" pitchFamily="18" charset="0"/>
              </a:rPr>
              <a:t> passing </a:t>
            </a:r>
            <a:r>
              <a:rPr lang="en-US" sz="1200" b="0" kern="1200" dirty="0" smtClean="0">
                <a:solidFill>
                  <a:schemeClr val="tx1"/>
                </a:solidFill>
                <a:effectLst/>
                <a:latin typeface="Times New Roman" pitchFamily="18" charset="0"/>
                <a:ea typeface="+mn-ea"/>
                <a:cs typeface="Times New Roman" pitchFamily="18" charset="0"/>
              </a:rPr>
              <a:t>mission</a:t>
            </a:r>
            <a:r>
              <a:rPr lang="en-US" b="0" dirty="0" smtClean="0">
                <a:effectLst/>
                <a:latin typeface="Times New Roman" pitchFamily="18" charset="0"/>
                <a:cs typeface="Times New Roman" pitchFamily="18" charset="0"/>
              </a:rPr>
              <a:t>.</a:t>
            </a:r>
          </a:p>
          <a:p>
            <a:r>
              <a:rPr lang="en-US" sz="1200" b="1" i="0" u="none" strike="noStrike" kern="1200" dirty="0" smtClean="0">
                <a:solidFill>
                  <a:schemeClr val="tx1"/>
                </a:solidFill>
                <a:effectLst/>
                <a:latin typeface="Times New Roman" pitchFamily="18" charset="0"/>
                <a:ea typeface="+mn-ea"/>
                <a:cs typeface="Times New Roman" pitchFamily="18" charset="0"/>
              </a:rPr>
              <a:t>7. Sales Performance Appraisal</a:t>
            </a:r>
          </a:p>
          <a:p>
            <a:r>
              <a:rPr lang="en-US" sz="1200" b="0" i="0" u="none" strike="noStrike" kern="1200" dirty="0" smtClean="0">
                <a:solidFill>
                  <a:schemeClr val="tx1"/>
                </a:solidFill>
                <a:effectLst/>
                <a:latin typeface="Times New Roman" pitchFamily="18" charset="0"/>
                <a:ea typeface="+mn-ea"/>
                <a:cs typeface="Times New Roman" pitchFamily="18" charset="0"/>
              </a:rPr>
              <a:t>A salesclerk is evaluated on the premise of his/her income abilities and accomplishment of economic desires set previously. Goals set in case of income ought to be sensible and methods of attaining them ought to be determined with the aid of using the worker and the supervisor concerned</a:t>
            </a:r>
            <a:r>
              <a:rPr lang="en-US" sz="1200" kern="1200" dirty="0" smtClean="0">
                <a:solidFill>
                  <a:schemeClr val="tx1"/>
                </a:solidFill>
                <a:effectLst/>
                <a:latin typeface="+mn-lt"/>
                <a:ea typeface="+mn-ea"/>
                <a:cs typeface="+mn-cs"/>
              </a:rPr>
              <a:t> (THAKUR, 2018).</a:t>
            </a:r>
            <a:r>
              <a:rPr lang="en-US" sz="1200" b="0" i="0" u="none" strike="noStrike" kern="1200" dirty="0" smtClean="0">
                <a:solidFill>
                  <a:schemeClr val="tx1"/>
                </a:solidFill>
                <a:effectLst/>
                <a:latin typeface="Times New Roman" pitchFamily="18" charset="0"/>
                <a:ea typeface="+mn-ea"/>
                <a:cs typeface="Times New Roman" pitchFamily="18" charset="0"/>
              </a:rPr>
              <a:t>.</a:t>
            </a:r>
          </a:p>
          <a:p>
            <a:r>
              <a:rPr lang="en-US" dirty="0" smtClean="0">
                <a:effectLst/>
              </a:rPr>
              <a:t/>
            </a:r>
            <a:br>
              <a:rPr lang="en-US" dirty="0" smtClean="0">
                <a:effectLst/>
              </a:rPr>
            </a:br>
            <a:r>
              <a:rPr lang="en-US" dirty="0" smtClean="0">
                <a:effectLst/>
              </a:rPr>
              <a:t>  </a:t>
            </a:r>
          </a:p>
          <a:p>
            <a:r>
              <a:rPr lang="en-US" dirty="0" smtClean="0">
                <a:effectLst/>
              </a:rPr>
              <a:t> </a:t>
            </a:r>
            <a:endParaRPr lang="en-US" b="1" dirty="0" smtClean="0"/>
          </a:p>
          <a:p>
            <a:r>
              <a:rPr lang="en-US" dirty="0" smtClean="0"/>
              <a:t> </a:t>
            </a:r>
            <a:endParaRPr lang="en-US" dirty="0" smtClean="0">
              <a:effectLst/>
            </a:endParaRPr>
          </a:p>
          <a:p>
            <a:r>
              <a:rPr lang="en-US" b="1" dirty="0" smtClean="0">
                <a:effectLst/>
              </a:rPr>
              <a:t> </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7</a:t>
            </a:fld>
            <a:endParaRPr lang="en-US"/>
          </a:p>
        </p:txBody>
      </p:sp>
    </p:spTree>
    <p:extLst>
      <p:ext uri="{BB962C8B-B14F-4D97-AF65-F5344CB8AC3E}">
        <p14:creationId xmlns:p14="http://schemas.microsoft.com/office/powerpoint/2010/main" val="269152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References:</a:t>
            </a:r>
          </a:p>
          <a:p>
            <a:endParaRPr lang="en-US" dirty="0" smtClean="0"/>
          </a:p>
          <a:p>
            <a:pPr marL="171450" indent="-171450">
              <a:buFont typeface="Arial" panose="020B0604020202020204" pitchFamily="34" charset="0"/>
              <a:buChar char="•"/>
            </a:pPr>
            <a:r>
              <a:rPr lang="en-US" sz="1200" dirty="0" smtClean="0"/>
              <a:t>Anon., 2018. </a:t>
            </a:r>
            <a:r>
              <a:rPr lang="en-US" sz="1200" i="1" dirty="0" smtClean="0"/>
              <a:t>Why equal pay matters. </a:t>
            </a:r>
            <a:r>
              <a:rPr lang="en-US" sz="1200" dirty="0" smtClean="0"/>
              <a:t>[Online] </a:t>
            </a:r>
            <a:br>
              <a:rPr lang="en-US" sz="1200" dirty="0" smtClean="0"/>
            </a:br>
            <a:r>
              <a:rPr lang="en-US" sz="1200" dirty="0" smtClean="0"/>
              <a:t>Available at: </a:t>
            </a:r>
            <a:r>
              <a:rPr lang="en-US" sz="1200" u="sng" dirty="0" smtClean="0"/>
              <a:t>https://www.equalityhumanrights.com/en/advice-and-guidance/why-equal-pay-matters</a:t>
            </a:r>
            <a:endParaRPr lang="en-US" sz="1200" dirty="0" smtClean="0"/>
          </a:p>
          <a:p>
            <a:pPr marL="171450" indent="-171450">
              <a:buFont typeface="Arial" panose="020B0604020202020204" pitchFamily="34" charset="0"/>
              <a:buChar char="•"/>
            </a:pPr>
            <a:r>
              <a:rPr lang="en-US" sz="1200" dirty="0" smtClean="0"/>
              <a:t>BYJU'S, 2020. </a:t>
            </a:r>
            <a:r>
              <a:rPr lang="en-US" sz="1200" i="1" dirty="0" smtClean="0"/>
              <a:t>Financial and Non-Financial Incentives. </a:t>
            </a:r>
            <a:r>
              <a:rPr lang="en-US" sz="1200" dirty="0" smtClean="0"/>
              <a:t>[Online] </a:t>
            </a:r>
            <a:br>
              <a:rPr lang="en-US" sz="1200" dirty="0" smtClean="0"/>
            </a:br>
            <a:r>
              <a:rPr lang="en-US" sz="1200" dirty="0" smtClean="0"/>
              <a:t>Available at: </a:t>
            </a:r>
            <a:r>
              <a:rPr lang="en-US" sz="1200" u="sng" dirty="0" smtClean="0"/>
              <a:t>https://byjus.com/commerce/financial-and-non-financial-incentives/</a:t>
            </a:r>
            <a:endParaRPr lang="en-US" sz="1200" dirty="0" smtClean="0"/>
          </a:p>
          <a:p>
            <a:pPr marL="171450" indent="-171450">
              <a:buFont typeface="Arial" panose="020B0604020202020204" pitchFamily="34" charset="0"/>
              <a:buChar char="•"/>
            </a:pPr>
            <a:r>
              <a:rPr lang="en-US" sz="1200" dirty="0" smtClean="0"/>
              <a:t>GLOBAL, A., 2019. </a:t>
            </a:r>
            <a:r>
              <a:rPr lang="en-US" sz="1200" i="1" dirty="0" smtClean="0"/>
              <a:t>Understanding Herzberg's motivation theory. </a:t>
            </a:r>
            <a:r>
              <a:rPr lang="en-US" sz="1200" dirty="0" smtClean="0"/>
              <a:t>[Online] </a:t>
            </a:r>
            <a:br>
              <a:rPr lang="en-US" sz="1200" dirty="0" smtClean="0"/>
            </a:br>
            <a:r>
              <a:rPr lang="en-US" sz="1200" dirty="0" smtClean="0"/>
              <a:t>Available at: </a:t>
            </a:r>
            <a:r>
              <a:rPr lang="en-US" sz="1200" u="sng" dirty="0" smtClean="0"/>
              <a:t>https://www.accaglobal.com/gb/en/student/exam-support-resources/fundamentals-exams-study-resources/f1/technical-articles/herzbergs-motivation.html</a:t>
            </a:r>
            <a:endParaRPr lang="en-US" sz="1200" dirty="0" smtClean="0"/>
          </a:p>
          <a:p>
            <a:pPr marL="171450" indent="-171450">
              <a:buFont typeface="Arial" panose="020B0604020202020204" pitchFamily="34" charset="0"/>
              <a:buChar char="•"/>
            </a:pPr>
            <a:r>
              <a:rPr lang="en-US" sz="1200" dirty="0" err="1" smtClean="0"/>
              <a:t>satyendra</a:t>
            </a:r>
            <a:r>
              <a:rPr lang="en-US" sz="1200" dirty="0" smtClean="0"/>
              <a:t>, 2013. </a:t>
            </a:r>
            <a:r>
              <a:rPr lang="en-US" sz="1200" i="1" dirty="0" smtClean="0"/>
              <a:t>Motivation and Rewards. </a:t>
            </a:r>
            <a:r>
              <a:rPr lang="en-US" sz="1200" dirty="0" smtClean="0"/>
              <a:t>[Online] </a:t>
            </a:r>
            <a:br>
              <a:rPr lang="en-US" sz="1200" dirty="0" smtClean="0"/>
            </a:br>
            <a:r>
              <a:rPr lang="en-US" sz="1200" dirty="0" smtClean="0"/>
              <a:t>Available at: </a:t>
            </a:r>
            <a:r>
              <a:rPr lang="en-US" sz="1200" u="sng" dirty="0" smtClean="0"/>
              <a:t>https://www.ispatguru.com/motivation-and-rewards/</a:t>
            </a:r>
            <a:r>
              <a:rPr lang="en-US" sz="1200" dirty="0" smtClean="0"/>
              <a:t/>
            </a:r>
            <a:br>
              <a:rPr lang="en-US" sz="1200" dirty="0" smtClean="0"/>
            </a:br>
            <a:r>
              <a:rPr lang="en-US" sz="1200" dirty="0" smtClean="0"/>
              <a:t>[Accessed 14 July 2013].</a:t>
            </a:r>
          </a:p>
          <a:p>
            <a:pPr marL="171450" indent="-171450">
              <a:buFont typeface="Arial" panose="020B0604020202020204" pitchFamily="34" charset="0"/>
              <a:buChar char="•"/>
            </a:pPr>
            <a:r>
              <a:rPr lang="en-US" sz="1200" dirty="0" smtClean="0"/>
              <a:t>STEPS, B., 2019. </a:t>
            </a:r>
            <a:r>
              <a:rPr lang="en-US" sz="1200" i="1" dirty="0" smtClean="0"/>
              <a:t>5 Key Factors to Managing Successful Teams. </a:t>
            </a:r>
            <a:r>
              <a:rPr lang="en-US" sz="1200" dirty="0" smtClean="0"/>
              <a:t>[Online] </a:t>
            </a:r>
            <a:br>
              <a:rPr lang="en-US" sz="1200" dirty="0" smtClean="0"/>
            </a:br>
            <a:r>
              <a:rPr lang="en-US" sz="1200" dirty="0" smtClean="0"/>
              <a:t>Available at: </a:t>
            </a:r>
            <a:r>
              <a:rPr lang="en-US" sz="1200" u="sng" dirty="0" smtClean="0"/>
              <a:t>https://www.bluesteps.com/blog/5-key-factors-managing-successful-teams</a:t>
            </a:r>
            <a:endParaRPr lang="en-US" sz="1200" dirty="0" smtClean="0"/>
          </a:p>
          <a:p>
            <a:pPr marL="171450" indent="-171450">
              <a:buFont typeface="Arial" panose="020B0604020202020204" pitchFamily="34" charset="0"/>
              <a:buChar char="•"/>
            </a:pPr>
            <a:r>
              <a:rPr lang="en-US" sz="1200" dirty="0" smtClean="0"/>
              <a:t>THAKUR, M., 2018. </a:t>
            </a:r>
            <a:r>
              <a:rPr lang="en-US" sz="1200" i="1" dirty="0" smtClean="0"/>
              <a:t>TYPES OF PERFORMANCE APPRAISAL. </a:t>
            </a:r>
            <a:r>
              <a:rPr lang="en-US" sz="1200" dirty="0" smtClean="0"/>
              <a:t>[Online] </a:t>
            </a:r>
            <a:br>
              <a:rPr lang="en-US" sz="1200" dirty="0" smtClean="0"/>
            </a:br>
            <a:r>
              <a:rPr lang="en-US" sz="1200" dirty="0" smtClean="0"/>
              <a:t>Available at: </a:t>
            </a:r>
            <a:r>
              <a:rPr lang="en-US" sz="1200" u="sng" dirty="0" smtClean="0"/>
              <a:t>https://www.educba.com/types-of-performance-appraisal/</a:t>
            </a:r>
            <a:endParaRPr lang="en-US" sz="1200" dirty="0" smtClean="0"/>
          </a:p>
          <a:p>
            <a:pPr marL="171450" indent="-171450">
              <a:buFont typeface="Arial" panose="020B0604020202020204" pitchFamily="34" charset="0"/>
              <a:buChar char="•"/>
            </a:pPr>
            <a:r>
              <a:rPr lang="en-US" sz="1200" dirty="0" smtClean="0"/>
              <a:t>Wickham, N., 2022. </a:t>
            </a:r>
            <a:r>
              <a:rPr lang="en-US" sz="1200" i="1" dirty="0" smtClean="0"/>
              <a:t>What is a Performance Management System and How to Choose One. </a:t>
            </a:r>
            <a:r>
              <a:rPr lang="en-US" sz="1200" dirty="0" smtClean="0"/>
              <a:t>[Online] </a:t>
            </a:r>
            <a:br>
              <a:rPr lang="en-US" sz="1200" dirty="0" smtClean="0"/>
            </a:br>
            <a:r>
              <a:rPr lang="en-US" sz="1200" dirty="0" smtClean="0"/>
              <a:t>Available at: </a:t>
            </a:r>
            <a:r>
              <a:rPr lang="en-US" sz="1200" u="sng" dirty="0" smtClean="0"/>
              <a:t>https://www.quantumworkplace.com/future-of-work/performance-management-system-questions</a:t>
            </a:r>
            <a:r>
              <a:rPr lang="en-US" sz="1200" dirty="0" smtClean="0"/>
              <a:t/>
            </a:r>
            <a:br>
              <a:rPr lang="en-US" sz="1200" dirty="0" smtClean="0"/>
            </a:br>
            <a:r>
              <a:rPr lang="en-US" sz="1200" dirty="0" smtClean="0"/>
              <a:t>[Accessed 20 JANUARY 022].</a:t>
            </a:r>
          </a:p>
          <a:p>
            <a:pPr marL="171450" indent="-171450">
              <a:buFont typeface="Arial" panose="020B0604020202020204" pitchFamily="34" charset="0"/>
              <a:buChar char="•"/>
            </a:pP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B6588DD1-92ED-4123-A7D4-5B5F37807A03}" type="slidenum">
              <a:rPr lang="en-US" smtClean="0"/>
              <a:t>8</a:t>
            </a:fld>
            <a:endParaRPr lang="en-US"/>
          </a:p>
        </p:txBody>
      </p:sp>
    </p:spTree>
    <p:extLst>
      <p:ext uri="{BB962C8B-B14F-4D97-AF65-F5344CB8AC3E}">
        <p14:creationId xmlns:p14="http://schemas.microsoft.com/office/powerpoint/2010/main" val="2178697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320378-5EC0-41F1-A71A-2F04D178981E}" type="datetimeFigureOut">
              <a:rPr lang="en-US" smtClean="0"/>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256473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20378-5EC0-41F1-A71A-2F04D178981E}" type="datetimeFigureOut">
              <a:rPr lang="en-US" smtClean="0"/>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54611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20378-5EC0-41F1-A71A-2F04D178981E}" type="datetimeFigureOut">
              <a:rPr lang="en-US" smtClean="0"/>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178938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320378-5EC0-41F1-A71A-2F04D178981E}" type="datetimeFigureOut">
              <a:rPr lang="en-US" smtClean="0"/>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282154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320378-5EC0-41F1-A71A-2F04D178981E}" type="datetimeFigureOut">
              <a:rPr lang="en-US" smtClean="0"/>
              <a:t>10/1/2022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235748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320378-5EC0-41F1-A71A-2F04D178981E}" type="datetimeFigureOut">
              <a:rPr lang="en-US" smtClean="0"/>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350994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320378-5EC0-41F1-A71A-2F04D178981E}" type="datetimeFigureOut">
              <a:rPr lang="en-US" smtClean="0"/>
              <a:t>10/1/2022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1647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320378-5EC0-41F1-A71A-2F04D178981E}" type="datetimeFigureOut">
              <a:rPr lang="en-US" smtClean="0"/>
              <a:t>10/1/2022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2206424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20378-5EC0-41F1-A71A-2F04D178981E}" type="datetimeFigureOut">
              <a:rPr lang="en-US" smtClean="0"/>
              <a:t>10/1/2022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1337959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320378-5EC0-41F1-A71A-2F04D178981E}" type="datetimeFigureOut">
              <a:rPr lang="en-US" smtClean="0"/>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125017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320378-5EC0-41F1-A71A-2F04D178981E}" type="datetimeFigureOut">
              <a:rPr lang="en-US" smtClean="0"/>
              <a:t>10/1/2022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74AF5-886C-4F68-94D1-1EB0AF853DF8}" type="slidenum">
              <a:rPr lang="en-US" smtClean="0"/>
              <a:t>‹#›</a:t>
            </a:fld>
            <a:endParaRPr lang="en-US"/>
          </a:p>
        </p:txBody>
      </p:sp>
    </p:spTree>
    <p:extLst>
      <p:ext uri="{BB962C8B-B14F-4D97-AF65-F5344CB8AC3E}">
        <p14:creationId xmlns:p14="http://schemas.microsoft.com/office/powerpoint/2010/main" val="294852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20378-5EC0-41F1-A71A-2F04D178981E}" type="datetimeFigureOut">
              <a:rPr lang="en-US" smtClean="0"/>
              <a:t>10/1/2022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74AF5-886C-4F68-94D1-1EB0AF853DF8}" type="slidenum">
              <a:rPr lang="en-US" smtClean="0"/>
              <a:t>‹#›</a:t>
            </a:fld>
            <a:endParaRPr lang="en-US"/>
          </a:p>
        </p:txBody>
      </p:sp>
    </p:spTree>
    <p:extLst>
      <p:ext uri="{BB962C8B-B14F-4D97-AF65-F5344CB8AC3E}">
        <p14:creationId xmlns:p14="http://schemas.microsoft.com/office/powerpoint/2010/main" val="379742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Performance management and reward </a:t>
            </a:r>
            <a:br>
              <a:rPr lang="en-US" dirty="0" smtClean="0"/>
            </a:br>
            <a:r>
              <a:rPr lang="en-US" dirty="0" smtClean="0"/>
              <a:t>TASK 5</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905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5.1 </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 y="1066800"/>
            <a:ext cx="8763000" cy="5486400"/>
          </a:xfrm>
        </p:spPr>
      </p:pic>
    </p:spTree>
    <p:extLst>
      <p:ext uri="{BB962C8B-B14F-4D97-AF65-F5344CB8AC3E}">
        <p14:creationId xmlns:p14="http://schemas.microsoft.com/office/powerpoint/2010/main" val="1419989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5.2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295400"/>
            <a:ext cx="7924800" cy="5334000"/>
          </a:xfrm>
        </p:spPr>
      </p:pic>
    </p:spTree>
    <p:extLst>
      <p:ext uri="{BB962C8B-B14F-4D97-AF65-F5344CB8AC3E}">
        <p14:creationId xmlns:p14="http://schemas.microsoft.com/office/powerpoint/2010/main" val="2401135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5.3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371600"/>
            <a:ext cx="8153400" cy="4953000"/>
          </a:xfrm>
        </p:spPr>
      </p:pic>
    </p:spTree>
    <p:extLst>
      <p:ext uri="{BB962C8B-B14F-4D97-AF65-F5344CB8AC3E}">
        <p14:creationId xmlns:p14="http://schemas.microsoft.com/office/powerpoint/2010/main" val="807316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4.1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600200"/>
            <a:ext cx="8001000" cy="4724400"/>
          </a:xfrm>
        </p:spPr>
      </p:pic>
    </p:spTree>
    <p:extLst>
      <p:ext uri="{BB962C8B-B14F-4D97-AF65-F5344CB8AC3E}">
        <p14:creationId xmlns:p14="http://schemas.microsoft.com/office/powerpoint/2010/main" val="2469292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4.2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1" y="1295400"/>
            <a:ext cx="8153400" cy="4830763"/>
          </a:xfrm>
        </p:spPr>
      </p:pic>
    </p:spTree>
    <p:extLst>
      <p:ext uri="{BB962C8B-B14F-4D97-AF65-F5344CB8AC3E}">
        <p14:creationId xmlns:p14="http://schemas.microsoft.com/office/powerpoint/2010/main" val="2441895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4.3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 y="1143000"/>
            <a:ext cx="8610600" cy="5105399"/>
          </a:xfrm>
        </p:spPr>
      </p:pic>
    </p:spTree>
    <p:extLst>
      <p:ext uri="{BB962C8B-B14F-4D97-AF65-F5344CB8AC3E}">
        <p14:creationId xmlns:p14="http://schemas.microsoft.com/office/powerpoint/2010/main" val="3998056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a:p>
        </p:txBody>
      </p:sp>
      <p:sp>
        <p:nvSpPr>
          <p:cNvPr id="3" name="Content Placeholder 2"/>
          <p:cNvSpPr>
            <a:spLocks noGrp="1"/>
          </p:cNvSpPr>
          <p:nvPr>
            <p:ph idx="1"/>
          </p:nvPr>
        </p:nvSpPr>
        <p:spPr/>
        <p:txBody>
          <a:bodyPr>
            <a:normAutofit/>
          </a:bodyPr>
          <a:lstStyle/>
          <a:p>
            <a:r>
              <a:rPr lang="en-US" sz="1200" dirty="0" smtClean="0"/>
              <a:t>Below</a:t>
            </a:r>
            <a:endParaRPr lang="en-US" sz="1200" dirty="0"/>
          </a:p>
        </p:txBody>
      </p:sp>
    </p:spTree>
    <p:extLst>
      <p:ext uri="{BB962C8B-B14F-4D97-AF65-F5344CB8AC3E}">
        <p14:creationId xmlns:p14="http://schemas.microsoft.com/office/powerpoint/2010/main" val="1965065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92</TotalTime>
  <Words>486</Words>
  <Application>Microsoft Office PowerPoint</Application>
  <PresentationFormat>On-screen Show (4:3)</PresentationFormat>
  <Paragraphs>89</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Performance management and reward  TASK 5</vt:lpstr>
      <vt:lpstr>AC 5.1 </vt:lpstr>
      <vt:lpstr>AC 5.2 </vt:lpstr>
      <vt:lpstr>AC 5.3 </vt:lpstr>
      <vt:lpstr>AC 4.1 </vt:lpstr>
      <vt:lpstr>AC 4.2 </vt:lpstr>
      <vt:lpstr>4.3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management and reward</dc:title>
  <dc:creator>sarbaz</dc:creator>
  <cp:lastModifiedBy>Sarbaz</cp:lastModifiedBy>
  <cp:revision>16</cp:revision>
  <dcterms:created xsi:type="dcterms:W3CDTF">2022-09-28T04:05:39Z</dcterms:created>
  <dcterms:modified xsi:type="dcterms:W3CDTF">2022-10-01T10:23:37Z</dcterms:modified>
</cp:coreProperties>
</file>